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4" r:id="rId19"/>
    <p:sldId id="280" r:id="rId20"/>
    <p:sldId id="281" r:id="rId21"/>
    <p:sldId id="283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E4C"/>
    <a:srgbClr val="605AD6"/>
    <a:srgbClr val="547BFE"/>
    <a:srgbClr val="587384"/>
    <a:srgbClr val="F07877"/>
    <a:srgbClr val="006F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35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9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07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09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3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4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30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263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26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53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96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120-34BC-4D2D-A004-D755CDB5BD4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6FA45-C57A-445D-B033-077419070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07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lib.ru/sites/default/files/u535/zayavka-urok.doc" TargetMode="External"/><Relationship Id="rId2" Type="http://schemas.openxmlformats.org/officeDocument/2006/relationships/hyperlink" Target="mailto:cep@prlib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3" y="1794575"/>
            <a:ext cx="6894576" cy="1772603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+mn-lt"/>
              </a:rPr>
              <a:t>Президентская библиотека учителям: обучение с использованием первоисточников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03" y="3302000"/>
            <a:ext cx="5634059" cy="4225544"/>
          </a:xfrm>
          <a:prstGeom prst="rect">
            <a:avLst/>
          </a:prstGeom>
        </p:spPr>
      </p:pic>
      <p:pic>
        <p:nvPicPr>
          <p:cNvPr id="5" name="Рисунок 4" descr="PRLIB_LOGO_ALTAY_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5467" y="0"/>
            <a:ext cx="2658533" cy="670621"/>
          </a:xfrm>
          <a:prstGeom prst="rect">
            <a:avLst/>
          </a:prstGeom>
        </p:spPr>
      </p:pic>
      <p:pic>
        <p:nvPicPr>
          <p:cNvPr id="7" name="Рисунок 6" descr="АКУН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-1"/>
            <a:ext cx="3325747" cy="62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1933" y="4364785"/>
            <a:ext cx="341206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Мананникова Алена Алексеевна, библиотекарь </a:t>
            </a:r>
            <a:r>
              <a:rPr lang="en-US" sz="1600" dirty="0" smtClean="0"/>
              <a:t>I</a:t>
            </a:r>
            <a:r>
              <a:rPr lang="ru-RU" sz="1600" dirty="0" smtClean="0"/>
              <a:t> категории сектора «Региональный центр доступа к информационным ресурсам Президентской библиотеки им. Б.Н. Ельцина в Алтайском крае» </a:t>
            </a:r>
          </a:p>
          <a:p>
            <a:pPr algn="r"/>
            <a:r>
              <a:rPr lang="ru-RU" sz="1600" dirty="0" smtClean="0"/>
              <a:t>КГБУ «Алтайская краевая универсальная научная библиотека им. В.Я. Шишкова»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477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Проект состоит из четырёх разделов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381" y="1275251"/>
            <a:ext cx="8572582" cy="195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65" y="3192179"/>
            <a:ext cx="8320449" cy="366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600" y="1393999"/>
            <a:ext cx="9042400" cy="397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6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337" y="0"/>
            <a:ext cx="473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97000"/>
            <a:ext cx="9144000" cy="453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1" y="0"/>
            <a:ext cx="8348133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Содержание раздела коллекции: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557867"/>
            <a:ext cx="9144000" cy="48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37733"/>
            <a:ext cx="9144000" cy="460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8695267" cy="10668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Содержание раздела «Единый учебник»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700" y="1207559"/>
            <a:ext cx="8586071" cy="527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0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Мультимедийные уроки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52450" y="1436158"/>
            <a:ext cx="7886700" cy="435133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Мультимедийные уроки – это образовательный проект Президентской библиотеки, направленный на укрепление знаний, полученных в школе, посредством углублённого изучения исторических событий, явлений и персоналий, особенностей системы российского права.</a:t>
            </a:r>
          </a:p>
          <a:p>
            <a:r>
              <a:rPr lang="ru-RU" dirty="0" smtClean="0"/>
              <a:t>В основные задачи мультимедийных уроков входит формирование у подрастающего поколения интереса к историческому наследию России через обращение к историческим источникам и научной литературе. В ходе уроков школьники знакомятся с редкими документами различных эпох, учатся анализировать их, обобщать материал, формировать своё мнение, работать в группе.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7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Как подать заявку на участие в </a:t>
            </a:r>
            <a:r>
              <a:rPr lang="ru-RU" sz="4000" dirty="0" err="1" smtClean="0">
                <a:solidFill>
                  <a:schemeClr val="bg1"/>
                </a:solidFill>
              </a:rPr>
              <a:t>мультимедийныйх</a:t>
            </a:r>
            <a:r>
              <a:rPr lang="ru-RU" sz="4000" dirty="0" smtClean="0">
                <a:solidFill>
                  <a:schemeClr val="bg1"/>
                </a:solidFill>
              </a:rPr>
              <a:t> уроках: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Занятия проводятся на бесплатной основе. Подробную информацию о мультимедийных уроках можно получить по телефону +7 (812) 305-16-51 или по электронному адресу </a:t>
            </a:r>
            <a:r>
              <a:rPr lang="ru-RU" dirty="0" err="1" smtClean="0">
                <a:hlinkClick r:id="rId2"/>
              </a:rPr>
              <a:t>cep@prlib.ru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имя генерального директора ФГБУ «Президентская библиотека имени Б. Н. Ельцина» Носова Юрия Станиславовича необходимо направить </a:t>
            </a:r>
            <a:r>
              <a:rPr lang="ru-RU" dirty="0" smtClean="0">
                <a:hlinkClick r:id="rId3"/>
              </a:rPr>
              <a:t>письмо-заявку</a:t>
            </a:r>
            <a:r>
              <a:rPr lang="ru-RU" dirty="0" smtClean="0"/>
              <a:t> с подписью и печатью организации. Заявка направляется по факсу 305-16-25, либо в сканированном виде по электронной почте </a:t>
            </a:r>
            <a:r>
              <a:rPr lang="ru-RU" dirty="0" err="1" smtClean="0">
                <a:hlinkClick r:id="rId2"/>
              </a:rPr>
              <a:t>cep@prlib.ru</a:t>
            </a:r>
            <a:r>
              <a:rPr lang="ru-RU" dirty="0" smtClean="0"/>
              <a:t>. Заявку необходимо направить не позднее, чем за пять рабочих дней до предполагаемой даты проведения урока. Обращаем ваше внимание, что проход в здание Президентской библиотеки осуществляется только по спискам с паспортными данными учащихся </a:t>
            </a:r>
            <a:r>
              <a:rPr lang="ru-RU" u="sng" dirty="0" smtClean="0"/>
              <a:t>и сопровождающих</a:t>
            </a:r>
            <a:r>
              <a:rPr lang="ru-RU" dirty="0" smtClean="0"/>
              <a:t>, поданными строго по форме не позднее, чем за 2 рабочих дня до даты проведения урока. Форма будет предоставлена специалистами научно-образовательного отдела после получения заявки и подтверждения даты урока.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247" y="1013305"/>
            <a:ext cx="8723686" cy="568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03999" y="0"/>
            <a:ext cx="2269067" cy="1278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62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7867" cy="4795859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733" y="3972927"/>
            <a:ext cx="5393267" cy="28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84867"/>
            <a:ext cx="8754533" cy="43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83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ЦУД ПБ в школах: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1650" y="1740958"/>
            <a:ext cx="3886200" cy="4351339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err="1" smtClean="0"/>
              <a:t>Кытмановская</a:t>
            </a:r>
            <a:r>
              <a:rPr lang="ru-RU" sz="6400" dirty="0" smtClean="0"/>
              <a:t> средняя общеобразовательная  школа № 1 </a:t>
            </a:r>
          </a:p>
          <a:p>
            <a:r>
              <a:rPr lang="ru-RU" sz="6400" dirty="0" smtClean="0"/>
              <a:t>Средняя общеобразовательная школа № 76 г. Барнаула</a:t>
            </a:r>
          </a:p>
          <a:p>
            <a:r>
              <a:rPr lang="ru-RU" sz="6400" dirty="0" smtClean="0"/>
              <a:t>Средняя общеобразовательная школа № 135 г. Барнаула</a:t>
            </a:r>
          </a:p>
          <a:p>
            <a:r>
              <a:rPr lang="ru-RU" sz="6400" dirty="0" smtClean="0"/>
              <a:t>Лицей № 24 им.  П. С. Приходько г. Рубцовска</a:t>
            </a:r>
          </a:p>
          <a:p>
            <a:r>
              <a:rPr lang="ru-RU" sz="6400" dirty="0" smtClean="0"/>
              <a:t>Гимназия № 85 г. Барнаула</a:t>
            </a:r>
          </a:p>
          <a:p>
            <a:r>
              <a:rPr lang="ru-RU" sz="6400" dirty="0" smtClean="0"/>
              <a:t>Павловская средняя общеобразовательная школа </a:t>
            </a:r>
          </a:p>
          <a:p>
            <a:r>
              <a:rPr lang="ru-RU" sz="6400" dirty="0" smtClean="0"/>
              <a:t>Гимназия № 8 г. Рубцовска </a:t>
            </a:r>
          </a:p>
          <a:p>
            <a:r>
              <a:rPr lang="ru-RU" sz="6400" dirty="0" smtClean="0"/>
              <a:t>Средняя общеобразовательная школа № 3 г. Бийска</a:t>
            </a:r>
          </a:p>
          <a:p>
            <a:r>
              <a:rPr lang="ru-RU" sz="6400" dirty="0" smtClean="0"/>
              <a:t>Средняя общеобразовательная школа № 4 г. Алейска</a:t>
            </a:r>
          </a:p>
          <a:p>
            <a:r>
              <a:rPr lang="ru-RU" sz="6400" dirty="0" smtClean="0"/>
              <a:t>Средняя общеобразовательная </a:t>
            </a:r>
            <a:r>
              <a:rPr lang="ru-RU" sz="6000" dirty="0" smtClean="0"/>
              <a:t>школа № 107 г. Барнаула</a:t>
            </a:r>
          </a:p>
          <a:p>
            <a:endParaRPr lang="ru-RU" sz="5600" dirty="0" smtClean="0"/>
          </a:p>
          <a:p>
            <a:endParaRPr lang="ru-RU" sz="4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84751" y="1757891"/>
            <a:ext cx="3886200" cy="4351339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Средняя общеобразовательная школа № 3 г. Заринска</a:t>
            </a:r>
          </a:p>
          <a:p>
            <a:r>
              <a:rPr lang="ru-RU" sz="6400" dirty="0" smtClean="0"/>
              <a:t>Средняя общеобразовательная школа № 15 г. Славгорода </a:t>
            </a:r>
          </a:p>
          <a:p>
            <a:r>
              <a:rPr lang="ru-RU" sz="6400" dirty="0" smtClean="0"/>
              <a:t>Лицей № 2 г. </a:t>
            </a:r>
            <a:r>
              <a:rPr lang="ru-RU" sz="6400" dirty="0" err="1" smtClean="0"/>
              <a:t>Камня-на-Оби</a:t>
            </a:r>
            <a:endParaRPr lang="ru-RU" sz="6400" dirty="0" smtClean="0"/>
          </a:p>
          <a:p>
            <a:r>
              <a:rPr lang="ru-RU" sz="6400" dirty="0" smtClean="0"/>
              <a:t>Кадетская школа-интернат «Алтайский кадетский корпус»</a:t>
            </a:r>
          </a:p>
          <a:p>
            <a:r>
              <a:rPr lang="ru-RU" sz="6400" dirty="0" smtClean="0"/>
              <a:t>Средняя общеобразовательная школа № 132 им. Н. М. Малахова (г. Барнаул)</a:t>
            </a:r>
          </a:p>
          <a:p>
            <a:r>
              <a:rPr lang="ru-RU" sz="6400" dirty="0" smtClean="0"/>
              <a:t>Гимназия № 42 г. Барнаула</a:t>
            </a:r>
          </a:p>
          <a:p>
            <a:r>
              <a:rPr lang="ru-RU" sz="6400" dirty="0" smtClean="0"/>
              <a:t>Средняя общеобразовательная школа № 15 с углубленным изучением отдельных предметов г. Заринска </a:t>
            </a:r>
          </a:p>
          <a:p>
            <a:r>
              <a:rPr lang="ru-RU" sz="6400" dirty="0" smtClean="0"/>
              <a:t>Гимназия № 74 г. Барнаула</a:t>
            </a:r>
          </a:p>
          <a:p>
            <a:r>
              <a:rPr lang="ru-RU" sz="6400" dirty="0" err="1" smtClean="0"/>
              <a:t>Топчихинская</a:t>
            </a:r>
            <a:r>
              <a:rPr lang="ru-RU" sz="6400" dirty="0" smtClean="0"/>
              <a:t> средняя общеобразовательная школа №1 им. Героя России  Д. Ерофеева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983" y="0"/>
            <a:ext cx="78867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Контакты: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315" y="1512358"/>
            <a:ext cx="8092017" cy="43513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КГБУ «Алтайская краевая универсальная научная библиотека им. В.Я. Шишкова» сектор «Региональный центр доступа к информационным ресурсам Президентской библиотеки им. Б.Н. Ельцина в Алтайском крае»</a:t>
            </a:r>
          </a:p>
          <a:p>
            <a:r>
              <a:rPr lang="ru-RU" dirty="0" smtClean="0"/>
              <a:t>Тел. 50-66-29</a:t>
            </a:r>
          </a:p>
          <a:p>
            <a:r>
              <a:rPr lang="ru-RU" dirty="0" smtClean="0"/>
              <a:t>Зав. сектором: Попова Наталья Владимировка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8-963-533-1136</a:t>
            </a:r>
          </a:p>
          <a:p>
            <a:r>
              <a:rPr lang="ru-RU" dirty="0" smtClean="0"/>
              <a:t>Библиотекарь </a:t>
            </a:r>
            <a:r>
              <a:rPr lang="en-US" dirty="0" smtClean="0"/>
              <a:t>I</a:t>
            </a:r>
            <a:r>
              <a:rPr lang="ru-RU" dirty="0" smtClean="0"/>
              <a:t> категории: Мананникова Алена Алексеевна 8-923-755-88-49</a:t>
            </a:r>
          </a:p>
          <a:p>
            <a:r>
              <a:rPr lang="ru-RU" dirty="0" smtClean="0"/>
              <a:t>Эл. почта: </a:t>
            </a:r>
            <a:r>
              <a:rPr lang="en-US" dirty="0" smtClean="0"/>
              <a:t>arcpb_akunb@mail.ru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383" y="1"/>
            <a:ext cx="7886700" cy="12080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Базовые коллекции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0916" y="1421784"/>
            <a:ext cx="7886700" cy="248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448735" y="3903134"/>
            <a:ext cx="1921933" cy="2717799"/>
            <a:chOff x="448733" y="3903133"/>
            <a:chExt cx="1921933" cy="271779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48733" y="4190999"/>
              <a:ext cx="1921933" cy="2429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050" b="1" dirty="0" smtClean="0">
                  <a:solidFill>
                    <a:schemeClr val="tx1"/>
                  </a:solidFill>
                </a:rPr>
                <a:t>В коллекцию вошли документы, всесторонне и последовательно раскрывающие это многозначное понятие. Народ представлен как источник власти, как население, как этнос, как социум, как движущая сила истории. Особое место в коллекции занимают биографические материалы о различных деятелях российской истории и культуры.</a:t>
              </a:r>
              <a:endParaRPr lang="ru-RU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Прямая со стрелкой 7"/>
            <p:cNvCxnSpPr>
              <a:stCxn id="6" idx="0"/>
            </p:cNvCxnSpPr>
            <p:nvPr/>
          </p:nvCxnSpPr>
          <p:spPr>
            <a:xfrm rot="16200000" flipV="1">
              <a:off x="1263651" y="4044950"/>
              <a:ext cx="287866" cy="42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Группа 10"/>
          <p:cNvGrpSpPr/>
          <p:nvPr/>
        </p:nvGrpSpPr>
        <p:grpSpPr>
          <a:xfrm>
            <a:off x="2506134" y="3860800"/>
            <a:ext cx="1921933" cy="2760133"/>
            <a:chOff x="2616199" y="3860800"/>
            <a:chExt cx="1921933" cy="27347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16199" y="4165600"/>
              <a:ext cx="1921933" cy="2429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b="1" dirty="0" smtClean="0">
                  <a:solidFill>
                    <a:schemeClr val="tx1"/>
                  </a:solidFill>
                </a:rPr>
                <a:t>В коллекцию вошли научные, научно-популярные и учебные издания, архивные документы, карты, фото- и кинохроника, характеризующие отечественную территорию в различных аспектах и в разные исторические периоды.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16200000" flipV="1">
              <a:off x="3371850" y="4002617"/>
              <a:ext cx="287866" cy="42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4571997" y="3843867"/>
            <a:ext cx="1921933" cy="2777067"/>
            <a:chOff x="2616199" y="3860800"/>
            <a:chExt cx="1921933" cy="2734733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616199" y="4165600"/>
              <a:ext cx="1921933" cy="2429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b="1" dirty="0" smtClean="0">
                  <a:solidFill>
                    <a:schemeClr val="tx1"/>
                  </a:solidFill>
                </a:rPr>
                <a:t>В состав коллекции вошли рукописи и публикации памятников русской письменности, архивные дела, научные работы (включая диссертации и авторефераты диссертаций), словари и справочники, учебные пособия различных видов и уровней.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rot="16200000" flipV="1">
              <a:off x="3371850" y="4002617"/>
              <a:ext cx="287866" cy="42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6" name="Группа 15"/>
          <p:cNvGrpSpPr/>
          <p:nvPr/>
        </p:nvGrpSpPr>
        <p:grpSpPr>
          <a:xfrm>
            <a:off x="6637866" y="3843867"/>
            <a:ext cx="1854203" cy="2777067"/>
            <a:chOff x="2616199" y="3860800"/>
            <a:chExt cx="1921933" cy="273473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616199" y="4165600"/>
              <a:ext cx="1921933" cy="24299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100" b="1" dirty="0" smtClean="0">
                  <a:solidFill>
                    <a:schemeClr val="tx1"/>
                  </a:solidFill>
                </a:rPr>
                <a:t>В коллекции представленные материалы характеризуют особенности государственной власти России в разные исторические периоды, правовые основы её деятельности и современные тенденции развития.</a:t>
              </a:r>
              <a:endParaRPr lang="ru-RU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 rot="16200000" flipV="1">
              <a:off x="3371850" y="4002617"/>
              <a:ext cx="287866" cy="42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450" y="1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Подборки коллекций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855" y="1639357"/>
            <a:ext cx="3166027" cy="435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953" y="1642532"/>
            <a:ext cx="5135750" cy="362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4766733" y="1838855"/>
            <a:ext cx="2717800" cy="238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Рамка 8"/>
          <p:cNvSpPr/>
          <p:nvPr/>
        </p:nvSpPr>
        <p:spPr>
          <a:xfrm>
            <a:off x="4665135" y="3589867"/>
            <a:ext cx="4123267" cy="1761067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84" y="1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Раздел «Все коллекции»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9468" y="1352929"/>
            <a:ext cx="5669754" cy="550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79" y="0"/>
            <a:ext cx="9136621" cy="522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02463"/>
            <a:ext cx="9144000" cy="275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3933" cy="1151467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bg1"/>
                </a:solidFill>
              </a:rPr>
              <a:t>Учебники по Всеобщей истории включают в себя </a:t>
            </a:r>
            <a:r>
              <a:rPr lang="en-US" sz="2700" b="1" dirty="0" smtClean="0">
                <a:solidFill>
                  <a:schemeClr val="bg1"/>
                </a:solidFill>
              </a:rPr>
              <a:t>QR</a:t>
            </a:r>
            <a:r>
              <a:rPr lang="ru-RU" sz="2700" b="1" dirty="0" smtClean="0">
                <a:solidFill>
                  <a:schemeClr val="bg1"/>
                </a:solidFill>
              </a:rPr>
              <a:t>-коды на информационные ресурсы Президентской библиотеки</a:t>
            </a:r>
            <a:endParaRPr lang="ru-RU" sz="27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__medium_Без имени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5436"/>
            <a:ext cx="7086600" cy="2723911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3625093"/>
            <a:ext cx="6358466" cy="30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467"/>
            <a:ext cx="91539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9144000" cy="225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>
          <a:xfrm rot="16200000" flipH="1">
            <a:off x="4034367" y="1993900"/>
            <a:ext cx="1117600" cy="2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88687"/>
            <a:ext cx="9144000" cy="226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>
            <a:endCxn id="1029" idx="0"/>
          </p:cNvCxnSpPr>
          <p:nvPr/>
        </p:nvCxnSpPr>
        <p:spPr>
          <a:xfrm rot="16200000" flipH="1">
            <a:off x="4253744" y="4270431"/>
            <a:ext cx="607598" cy="28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0"/>
            <a:ext cx="68453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предоставить обучающимся сведения о надежных ресурсах и привить культуру грамотного использования информации, полученной из интернета;</a:t>
            </a:r>
          </a:p>
          <a:p>
            <a:r>
              <a:rPr lang="ru-RU" dirty="0" smtClean="0"/>
              <a:t>обучить навыкам работы с источниками – от умения анализировать и сопоставлять до способности реконструировать события на их основе.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542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Президентская библиотека учителям: обучение с использованием первоисточников</vt:lpstr>
      <vt:lpstr>Слайд 2</vt:lpstr>
      <vt:lpstr>Базовые коллекции</vt:lpstr>
      <vt:lpstr>Подборки коллекций</vt:lpstr>
      <vt:lpstr>Раздел «Все коллекции»</vt:lpstr>
      <vt:lpstr>Слайд 6</vt:lpstr>
      <vt:lpstr>Учебники по Всеобщей истории включают в себя QR-коды на информационные ресурсы Президентской библиотеки</vt:lpstr>
      <vt:lpstr>Слайд 8</vt:lpstr>
      <vt:lpstr>Задачи проекта:</vt:lpstr>
      <vt:lpstr>Проект состоит из четырёх разделов</vt:lpstr>
      <vt:lpstr>Слайд 11</vt:lpstr>
      <vt:lpstr>Слайд 12</vt:lpstr>
      <vt:lpstr>Слайд 13</vt:lpstr>
      <vt:lpstr>Содержание раздела коллекции:</vt:lpstr>
      <vt:lpstr>Слайд 15</vt:lpstr>
      <vt:lpstr>Содержание раздела «Единый учебник»</vt:lpstr>
      <vt:lpstr>Мультимедийные уроки</vt:lpstr>
      <vt:lpstr>Как подать заявку на участие в мультимедийныйх уроках:</vt:lpstr>
      <vt:lpstr>Слайд 19</vt:lpstr>
      <vt:lpstr>Слайд 20</vt:lpstr>
      <vt:lpstr>ЦУД ПБ в школах:</vt:lpstr>
      <vt:lpstr>Контакты: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Библиотека им. Б.Ельцина</cp:lastModifiedBy>
  <cp:revision>28</cp:revision>
  <dcterms:created xsi:type="dcterms:W3CDTF">2019-10-28T08:40:00Z</dcterms:created>
  <dcterms:modified xsi:type="dcterms:W3CDTF">2023-11-02T02:58:58Z</dcterms:modified>
</cp:coreProperties>
</file>