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79" r:id="rId2"/>
    <p:sldId id="256" r:id="rId3"/>
    <p:sldId id="271" r:id="rId4"/>
    <p:sldId id="278" r:id="rId5"/>
    <p:sldId id="276" r:id="rId6"/>
    <p:sldId id="273" r:id="rId7"/>
    <p:sldId id="274" r:id="rId8"/>
    <p:sldId id="275" r:id="rId9"/>
    <p:sldId id="277" r:id="rId10"/>
    <p:sldId id="270" r:id="rId11"/>
    <p:sldId id="257" r:id="rId12"/>
    <p:sldId id="264" r:id="rId13"/>
    <p:sldId id="260" r:id="rId14"/>
    <p:sldId id="261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9190A-C408-4670-9194-BB4BCEF7FD81}" v="42" dt="2023-03-29T03:54:06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95" d="100"/>
          <a:sy n="95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8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8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=""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3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=""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9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0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69.blogspot.com/2023/10/1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13" y="502417"/>
            <a:ext cx="6176187" cy="487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Литературные проекты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25314" y="371281"/>
            <a:ext cx="9164595" cy="350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МБОУ  «Гимназия №69»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14" y="6188982"/>
            <a:ext cx="9169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2" y="2019719"/>
            <a:ext cx="591181" cy="59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D8E54F9-849C-4865-8C5E-FD967B81D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ММ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91AE6B3-1D2D-4C67-A4DB-888635B527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29452"/>
            <a:ext cx="9144000" cy="252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>
                <a:solidFill>
                  <a:srgbClr val="FFFFFF"/>
                </a:solidFill>
              </a:rPr>
              <a:t>Первоклассный читатель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2238" y="3975317"/>
            <a:ext cx="9144000" cy="162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Проект</a:t>
            </a:r>
          </a:p>
          <a:p>
            <a:pPr algn="ctr"/>
            <a:r>
              <a:rPr lang="ru-RU" sz="3200" i="1" dirty="0"/>
              <a:t>Сроки реализации </a:t>
            </a:r>
            <a:r>
              <a:rPr lang="ru-RU" sz="3200" i="1" dirty="0" smtClean="0"/>
              <a:t>– декабрь 2022</a:t>
            </a:r>
            <a:r>
              <a:rPr lang="en-US" sz="3200" i="1" dirty="0" smtClean="0"/>
              <a:t>/</a:t>
            </a:r>
            <a:r>
              <a:rPr lang="ru-RU" sz="3200" i="1" dirty="0" smtClean="0"/>
              <a:t>март 2023</a:t>
            </a:r>
            <a:endParaRPr lang="ru-RU" sz="3200" i="1" dirty="0"/>
          </a:p>
          <a:p>
            <a:pPr algn="ctr"/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08FD86A2-82CE-48F4-B78A-8B9CA7BA2C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06" y="2033222"/>
            <a:ext cx="2522136" cy="19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11" y="2468992"/>
            <a:ext cx="1762125" cy="1133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730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C05CBC3C-2E5A-4839-8B9B-2E5A6ADF0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1.Читаем </a:t>
            </a:r>
            <a:r>
              <a:rPr lang="ru-RU" dirty="0" smtClean="0"/>
              <a:t>(</a:t>
            </a:r>
            <a:r>
              <a:rPr lang="ru-RU" dirty="0"/>
              <a:t>в указанные сроки)</a:t>
            </a:r>
          </a:p>
          <a:p>
            <a:pPr algn="ctr"/>
            <a:r>
              <a:rPr lang="ru-RU" dirty="0"/>
              <a:t>2.Отвечаем на вопросы (проходим собеседование  в библиотеке)</a:t>
            </a:r>
          </a:p>
          <a:p>
            <a:pPr algn="ctr"/>
            <a:r>
              <a:rPr lang="ru-RU" dirty="0"/>
              <a:t>3.Зарабатываем жетоны </a:t>
            </a:r>
          </a:p>
          <a:p>
            <a:r>
              <a:rPr lang="ru-RU" dirty="0"/>
              <a:t>4. Жетоны </a:t>
            </a:r>
            <a:r>
              <a:rPr lang="ru-RU" dirty="0" smtClean="0"/>
              <a:t>накл</a:t>
            </a:r>
            <a:r>
              <a:rPr lang="ru-RU" b="1" dirty="0"/>
              <a:t>1.Читаем рассказы </a:t>
            </a:r>
            <a:r>
              <a:rPr lang="ru-RU" dirty="0" smtClean="0"/>
              <a:t>в </a:t>
            </a:r>
            <a:r>
              <a:rPr lang="ru-RU" dirty="0"/>
              <a:t>указанные сроки)</a:t>
            </a:r>
          </a:p>
          <a:p>
            <a:r>
              <a:rPr lang="ru-RU" b="1" dirty="0"/>
              <a:t>2.Отвечаем на вопросы (проходим собеседование </a:t>
            </a:r>
            <a:r>
              <a:rPr lang="ru-RU" dirty="0"/>
              <a:t> в библиотеке)</a:t>
            </a:r>
          </a:p>
          <a:p>
            <a:r>
              <a:rPr lang="ru-RU" b="1" dirty="0"/>
              <a:t>3.Зарабатываем жетоны </a:t>
            </a:r>
            <a:endParaRPr lang="ru-RU" dirty="0"/>
          </a:p>
          <a:p>
            <a:r>
              <a:rPr lang="ru-RU" b="1" dirty="0"/>
              <a:t>4. Жетоны наклеиваются  на ЭКРАН чтения</a:t>
            </a:r>
            <a:endParaRPr lang="ru-RU" dirty="0"/>
          </a:p>
          <a:p>
            <a:pPr algn="ctr"/>
            <a:r>
              <a:rPr lang="ru-RU" dirty="0" err="1" smtClean="0"/>
              <a:t>ея</a:t>
            </a:r>
            <a:r>
              <a:rPr lang="ru-RU" dirty="0" smtClean="0"/>
              <a:t>  </a:t>
            </a:r>
            <a:r>
              <a:rPr lang="ru-RU" dirty="0"/>
              <a:t>на ЭКРАН чтения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827FF362-FC97-4BF5-949B-D4ADFA26E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EF89A7-7DE3-0476-AFBD-F634E48F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1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05C54F-A620-8AD3-CDB3-3829DE4C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968" y="510589"/>
            <a:ext cx="5854718" cy="353424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1.Читаем рассказы </a:t>
            </a: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Драгунского</a:t>
            </a:r>
            <a:r>
              <a:rPr lang="ru-RU" b="1" dirty="0" smtClean="0"/>
              <a:t> </a:t>
            </a:r>
            <a:r>
              <a:rPr lang="ru-RU" sz="1900" dirty="0"/>
              <a:t>(в указанные сроки)</a:t>
            </a:r>
          </a:p>
          <a:p>
            <a:r>
              <a:rPr lang="ru-RU" dirty="0"/>
              <a:t>2.Отвечаем на вопросы </a:t>
            </a:r>
            <a:r>
              <a:rPr lang="ru-RU" i="1" dirty="0"/>
              <a:t>(проходим собеседование  в библиотеке)</a:t>
            </a:r>
          </a:p>
          <a:p>
            <a:r>
              <a:rPr lang="ru-RU" dirty="0"/>
              <a:t>3.Зарабатываем жетоны </a:t>
            </a:r>
          </a:p>
          <a:p>
            <a:r>
              <a:rPr lang="ru-RU" dirty="0"/>
              <a:t>4. Жетоны наклеиваются  на ЭКРАН </a:t>
            </a:r>
            <a:r>
              <a:rPr lang="ru-RU" dirty="0" smtClean="0"/>
              <a:t>чтения</a:t>
            </a:r>
          </a:p>
          <a:p>
            <a:r>
              <a:rPr lang="ru-RU" dirty="0" smtClean="0"/>
              <a:t>5.Подводим итоги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" y="3170419"/>
            <a:ext cx="1749320" cy="137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756" y="4839507"/>
            <a:ext cx="1363416" cy="1269891"/>
          </a:xfrm>
          <a:prstGeom prst="rect">
            <a:avLst/>
          </a:prstGeom>
        </p:spPr>
      </p:pic>
      <p:pic>
        <p:nvPicPr>
          <p:cNvPr id="7172" name="Picture 4" descr="https://main-cdn.sbermegamarket.ru/big1/hlr-system/1748262/100023267691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485" y="2066795"/>
            <a:ext cx="3430313" cy="4570233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57347"/>
              </p:ext>
            </p:extLst>
          </p:nvPr>
        </p:nvGraphicFramePr>
        <p:xfrm>
          <a:off x="5918479" y="4150944"/>
          <a:ext cx="5810892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251"/>
                <a:gridCol w="713713"/>
                <a:gridCol w="968482"/>
                <a:gridCol w="968482"/>
                <a:gridCol w="968482"/>
                <a:gridCol w="968482"/>
              </a:tblGrid>
              <a:tr h="1940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94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Наполняемость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 участники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32/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130/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4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Кол-во рассказов</a:t>
                      </a:r>
                      <a:r>
                        <a:rPr lang="en-US" sz="1100" dirty="0" smtClean="0"/>
                        <a:t> /</a:t>
                      </a:r>
                      <a:r>
                        <a:rPr lang="ru-RU" sz="1100" dirty="0" smtClean="0"/>
                        <a:t>собеседований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432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40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 место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место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участие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участие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5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Линейка подведения итогов 1 этапа</a:t>
            </a:r>
            <a:endParaRPr lang="ru-RU" sz="4000" dirty="0"/>
          </a:p>
        </p:txBody>
      </p:sp>
      <p:pic>
        <p:nvPicPr>
          <p:cNvPr id="1026" name="Picture 2" descr="C:\Users\Администратор\Desktop\1-й читатель\c474cdd4-a02e-4fe8-a7aa-5a4b5ee675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75" y="2371409"/>
            <a:ext cx="4057906" cy="304343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еня\Desktop\1-классный читатель\фото линейкка 1-классный читатель\IMG-20230201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991" y="2292178"/>
            <a:ext cx="4044778" cy="303358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Женя\Desktop\1-классный читатель\фото линейкка 1-классный читатель\IMG-20230201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855" y="4526690"/>
            <a:ext cx="2702011" cy="2026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16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C05CBC3C-2E5A-4839-8B9B-2E5A6ADF0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827FF362-FC97-4BF5-949B-D4ADFA26E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EF89A7-7DE3-0476-AFBD-F634E48F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2 этап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079" y="2067368"/>
            <a:ext cx="3076053" cy="29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833219" y="855091"/>
            <a:ext cx="5259324" cy="2702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1.Читаем рассказы </a:t>
            </a:r>
            <a:r>
              <a:rPr lang="ru-RU" dirty="0" smtClean="0">
                <a:solidFill>
                  <a:srgbClr val="C00000"/>
                </a:solidFill>
              </a:rPr>
              <a:t>Н.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Носова (</a:t>
            </a:r>
            <a:r>
              <a:rPr lang="ru-RU" dirty="0" smtClean="0"/>
              <a:t>в указанные сроки)</a:t>
            </a:r>
          </a:p>
          <a:p>
            <a:pPr>
              <a:buNone/>
            </a:pPr>
            <a:r>
              <a:rPr lang="ru-RU" dirty="0" smtClean="0"/>
              <a:t>2.Тестирование.</a:t>
            </a:r>
          </a:p>
          <a:p>
            <a:pPr>
              <a:buNone/>
            </a:pPr>
            <a:r>
              <a:rPr lang="ru-RU" b="1" dirty="0" smtClean="0">
                <a:latin typeface="AmoreCTT" pitchFamily="66" charset="0"/>
              </a:rPr>
              <a:t>«Затейники и фантазеры Н.Носова» </a:t>
            </a:r>
            <a:r>
              <a:rPr lang="ru-RU" sz="2000" dirty="0" smtClean="0">
                <a:latin typeface="+mj-lt"/>
              </a:rPr>
              <a:t>(</a:t>
            </a:r>
            <a:r>
              <a:rPr lang="ru-RU" sz="2000" dirty="0" err="1" smtClean="0">
                <a:latin typeface="+mj-lt"/>
              </a:rPr>
              <a:t>гугл</a:t>
            </a:r>
            <a:r>
              <a:rPr lang="ru-RU" sz="2000" dirty="0" smtClean="0">
                <a:latin typeface="+mj-lt"/>
              </a:rPr>
              <a:t> - форма)</a:t>
            </a:r>
            <a:endParaRPr lang="ru-RU" sz="2000" i="1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11" name="Picture 2" descr="https://www.podpisnie.ru/upload/iblock/8ee/0mxq91aq9lp7vwnfg85cb9wk91i4b8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14" y="3073435"/>
            <a:ext cx="2484150" cy="3375204"/>
          </a:xfrm>
          <a:prstGeom prst="rect">
            <a:avLst/>
          </a:prstGeom>
          <a:noFill/>
        </p:spPr>
      </p:pic>
      <p:pic>
        <p:nvPicPr>
          <p:cNvPr id="2054" name="Picture 6" descr="C:\Users\Женя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963" y="4015936"/>
            <a:ext cx="1230424" cy="165809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05753"/>
              </p:ext>
            </p:extLst>
          </p:nvPr>
        </p:nvGraphicFramePr>
        <p:xfrm>
          <a:off x="5918479" y="4150944"/>
          <a:ext cx="581089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251"/>
                <a:gridCol w="713713"/>
                <a:gridCol w="968482"/>
                <a:gridCol w="968482"/>
                <a:gridCol w="968482"/>
                <a:gridCol w="968482"/>
              </a:tblGrid>
              <a:tr h="1940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94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Наполняемость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 участники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33/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132/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114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4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Средний</a:t>
                      </a:r>
                      <a:r>
                        <a:rPr lang="ru-RU" sz="1100" baseline="0" dirty="0" smtClean="0"/>
                        <a:t> балл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</a:t>
                      </a:r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</a:t>
                      </a:r>
                      <a:r>
                        <a:rPr lang="en-US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7,71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40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3место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место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 место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участие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59" y="1383714"/>
            <a:ext cx="1920904" cy="1836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87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C05CBC3C-2E5A-4839-8B9B-2E5A6ADF0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827FF362-FC97-4BF5-949B-D4ADFA26E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EF89A7-7DE3-0476-AFBD-F634E48F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3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05C54F-A620-8AD3-CDB3-3829DE4C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364" y="656847"/>
            <a:ext cx="5254754" cy="5294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1.Знакомимся с творчеством и биографией </a:t>
            </a:r>
            <a:r>
              <a:rPr lang="ru-RU" b="1" dirty="0" smtClean="0">
                <a:solidFill>
                  <a:srgbClr val="C00000"/>
                </a:solidFill>
              </a:rPr>
              <a:t>С.В.Михалкова</a:t>
            </a:r>
          </a:p>
          <a:p>
            <a:pPr>
              <a:buNone/>
            </a:pPr>
            <a:r>
              <a:rPr lang="ru-RU" dirty="0" smtClean="0"/>
              <a:t>2.Учим стихотворения С.Михалкова и рассказываем в классе</a:t>
            </a:r>
          </a:p>
          <a:p>
            <a:pPr>
              <a:buNone/>
            </a:pPr>
            <a:r>
              <a:rPr lang="ru-RU" dirty="0" smtClean="0"/>
              <a:t>3.Проводим итоговое занятие</a:t>
            </a:r>
          </a:p>
          <a:p>
            <a:pPr>
              <a:buNone/>
            </a:pPr>
            <a:r>
              <a:rPr lang="ru-RU" dirty="0" smtClean="0"/>
              <a:t>4.Подводим итоги 3 этапа и проекта</a:t>
            </a:r>
            <a:endParaRPr lang="ru-RU" dirty="0"/>
          </a:p>
        </p:txBody>
      </p:sp>
      <p:sp>
        <p:nvSpPr>
          <p:cNvPr id="6148" name="AutoShape 4" descr="https://cdn1.ozone.ru/s3/multimedia-d/60088193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cdn1.ozone.ru/s3/multimedia-d/60088193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cdn1.ozone.ru/s3/multimedia-d/60088193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cdn1.ozone.ru/multimedia/10103349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0" y="3165231"/>
            <a:ext cx="2494025" cy="34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2171" y="3586962"/>
            <a:ext cx="3307283" cy="25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5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66" y="1929284"/>
            <a:ext cx="10841334" cy="4252059"/>
          </a:xfrm>
        </p:spPr>
        <p:txBody>
          <a:bodyPr>
            <a:normAutofit fontScale="85000" lnSpcReduction="20000"/>
          </a:bodyPr>
          <a:lstStyle/>
          <a:p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ПРОЧИТАНО</a:t>
            </a:r>
            <a:r>
              <a:rPr lang="ru-RU" sz="4000" dirty="0" smtClean="0"/>
              <a:t>  и пройдено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432 </a:t>
            </a:r>
            <a:r>
              <a:rPr lang="ru-RU" sz="4000" dirty="0" smtClean="0">
                <a:latin typeface="Arial Black" pitchFamily="34" charset="0"/>
              </a:rPr>
              <a:t>собеседования </a:t>
            </a:r>
            <a:r>
              <a:rPr lang="ru-RU" sz="4000" dirty="0" smtClean="0"/>
              <a:t>по рассказам </a:t>
            </a:r>
            <a:r>
              <a:rPr lang="ru-RU" sz="4000" dirty="0"/>
              <a:t>В. </a:t>
            </a:r>
            <a:r>
              <a:rPr lang="ru-RU" sz="4000" dirty="0" smtClean="0"/>
              <a:t>Драгунского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Познакомились</a:t>
            </a:r>
            <a:r>
              <a:rPr lang="ru-RU" sz="4000" dirty="0" smtClean="0"/>
              <a:t> с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r>
              <a:rPr lang="ru-RU" sz="4000" dirty="0" smtClean="0"/>
              <a:t> рассказами Н. Носова и прошли  по ним тестирование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Выучили </a:t>
            </a:r>
            <a:r>
              <a:rPr lang="ru-RU" sz="4000" dirty="0" smtClean="0"/>
              <a:t>и </a:t>
            </a:r>
            <a:r>
              <a:rPr lang="ru-RU" sz="4000" dirty="0" smtClean="0">
                <a:solidFill>
                  <a:srgbClr val="0070C0"/>
                </a:solidFill>
              </a:rPr>
              <a:t>рассказали</a:t>
            </a:r>
            <a:r>
              <a:rPr lang="ru-RU" sz="4000" dirty="0" smtClean="0"/>
              <a:t> в своих классах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198 </a:t>
            </a:r>
            <a:r>
              <a:rPr lang="ru-RU" sz="4000" dirty="0" smtClean="0"/>
              <a:t>раз</a:t>
            </a:r>
            <a:r>
              <a:rPr lang="en-US" sz="4000" dirty="0" smtClean="0"/>
              <a:t> </a:t>
            </a:r>
            <a:r>
              <a:rPr lang="ru-RU" sz="4000" dirty="0" smtClean="0"/>
              <a:t>стихотворения С. Михалкова </a:t>
            </a:r>
            <a:r>
              <a:rPr lang="ru-RU" sz="4000" i="1" dirty="0"/>
              <a:t>(</a:t>
            </a:r>
            <a:r>
              <a:rPr lang="en-US" sz="4000" i="1" dirty="0"/>
              <a:t>1</a:t>
            </a:r>
            <a:r>
              <a:rPr lang="ru-RU" sz="4000" i="1" dirty="0"/>
              <a:t>г -21,1в-35, 1а-67,1б-75</a:t>
            </a:r>
            <a:r>
              <a:rPr lang="ru-RU" sz="4000" i="1" dirty="0" smtClean="0"/>
              <a:t>)</a:t>
            </a:r>
            <a:endParaRPr lang="ru-RU" sz="4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97" y="769223"/>
            <a:ext cx="4762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98" y="774116"/>
            <a:ext cx="4762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0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ПРОЕКТА</a:t>
            </a:r>
            <a:endParaRPr lang="ru-RU" dirty="0"/>
          </a:p>
        </p:txBody>
      </p:sp>
      <p:pic>
        <p:nvPicPr>
          <p:cNvPr id="1026" name="Picture 2" descr="C:\Users\Администратор\Desktop\1-й читатель\фото награждение проект\в зал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5" y="2321726"/>
            <a:ext cx="2503087" cy="33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1-й читатель\фото награждение проект\c60abe77-52f7-45cc-a51c-659d41c56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12" y="2321726"/>
            <a:ext cx="2730011" cy="3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1-й читатель\фото награждение проект\f95fa809-0e4d-4229-bd2a-e2fa9ee5e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9" y="2758128"/>
            <a:ext cx="3533670" cy="265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0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 Исполнение гимна</a:t>
            </a:r>
            <a:br>
              <a:rPr lang="ru-RU" sz="4800" dirty="0" smtClean="0"/>
            </a:br>
            <a:r>
              <a:rPr lang="ru-RU" sz="4800" dirty="0" smtClean="0"/>
              <a:t> (</a:t>
            </a:r>
            <a:r>
              <a:rPr lang="ru-RU" sz="2400" dirty="0" smtClean="0"/>
              <a:t>текст </a:t>
            </a:r>
            <a:r>
              <a:rPr lang="ru-RU" sz="2400" dirty="0" err="1" smtClean="0"/>
              <a:t>С.В.Михалкова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050" name="Picture 2" descr="C:\Users\Администратор\Desktop\1-й читатель\фото награждение проект\гимн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68" y="2009671"/>
            <a:ext cx="3189684" cy="4252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дминистратор\Desktop\1-й читатель\фото награждение проект\гимн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67" y="1966406"/>
            <a:ext cx="3220913" cy="429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057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 победителей проекта</a:t>
            </a:r>
            <a:endParaRPr lang="ru-RU" dirty="0"/>
          </a:p>
        </p:txBody>
      </p:sp>
      <p:pic>
        <p:nvPicPr>
          <p:cNvPr id="3074" name="Picture 2" descr="C:\Users\Администратор\Desktop\1-й читатель\фото награждение проект\для публикации\бокал победителя проек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92" y="1982091"/>
            <a:ext cx="5670549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1-й читатель\фото награждение проект\для публикации\1б диплом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96" y="1959429"/>
            <a:ext cx="3206681" cy="42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D8E54F9-849C-4865-8C5E-FD967B81D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ММ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91AE6B3-1D2D-4C67-A4DB-888635B527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29452"/>
            <a:ext cx="9144000" cy="252673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FFFF"/>
                </a:solidFill>
              </a:rPr>
              <a:t>По книге </a:t>
            </a:r>
            <a:br>
              <a:rPr lang="ru-RU" sz="5400" dirty="0" smtClean="0">
                <a:solidFill>
                  <a:srgbClr val="FFFFFF"/>
                </a:solidFill>
              </a:rPr>
            </a:br>
            <a:r>
              <a:rPr lang="ru-RU" sz="5400" dirty="0" err="1" smtClean="0">
                <a:solidFill>
                  <a:srgbClr val="FFFFFF"/>
                </a:solidFill>
              </a:rPr>
              <a:t>В.Катаева</a:t>
            </a:r>
            <a:r>
              <a:rPr lang="ru-RU" sz="5400" dirty="0" smtClean="0">
                <a:solidFill>
                  <a:srgbClr val="FFFFFF"/>
                </a:solidFill>
              </a:rPr>
              <a:t> «Сын полка» </a:t>
            </a:r>
            <a:endParaRPr lang="ru-RU" sz="54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2238" y="3975317"/>
            <a:ext cx="9144000" cy="16265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Проект</a:t>
            </a:r>
          </a:p>
          <a:p>
            <a:pPr algn="ctr"/>
            <a:r>
              <a:rPr lang="ru-RU" sz="3200" i="1" dirty="0" smtClean="0"/>
              <a:t>Сроки </a:t>
            </a:r>
            <a:r>
              <a:rPr lang="ru-RU" sz="3200" i="1" dirty="0"/>
              <a:t>реализации </a:t>
            </a:r>
            <a:r>
              <a:rPr lang="ru-RU" sz="3200" i="1" dirty="0" smtClean="0"/>
              <a:t>- 02.10.23-07.11.23</a:t>
            </a:r>
          </a:p>
          <a:p>
            <a:pPr algn="ctr"/>
            <a:r>
              <a:rPr lang="ru-RU" sz="1900" i="1" dirty="0">
                <a:solidFill>
                  <a:schemeClr val="bg1"/>
                </a:solidFill>
              </a:rPr>
              <a:t>Участники - учащиеся </a:t>
            </a:r>
            <a:r>
              <a:rPr lang="ru-RU" sz="1900" i="1" dirty="0" smtClean="0">
                <a:solidFill>
                  <a:schemeClr val="bg1"/>
                </a:solidFill>
              </a:rPr>
              <a:t>4а б в г </a:t>
            </a:r>
            <a:r>
              <a:rPr lang="ru-RU" sz="1900" i="1" dirty="0">
                <a:solidFill>
                  <a:schemeClr val="bg1"/>
                </a:solidFill>
              </a:rPr>
              <a:t>классов</a:t>
            </a:r>
          </a:p>
          <a:p>
            <a:pPr algn="ctr"/>
            <a:endParaRPr lang="ru-RU" sz="3200" i="1" dirty="0"/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08FD86A2-82CE-48F4-B78A-8B9CA7BA2C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41" y="546399"/>
            <a:ext cx="2522136" cy="19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587" y="23275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1 задание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74181"/>
              </p:ext>
            </p:extLst>
          </p:nvPr>
        </p:nvGraphicFramePr>
        <p:xfrm>
          <a:off x="335780" y="1969007"/>
          <a:ext cx="489941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137"/>
                <a:gridCol w="1633137"/>
                <a:gridCol w="1633137"/>
              </a:tblGrid>
              <a:tr h="2593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Оценивание</a:t>
                      </a:r>
                      <a:endParaRPr lang="ru-RU" dirty="0"/>
                    </a:p>
                  </a:txBody>
                  <a:tcPr/>
                </a:tc>
              </a:tr>
              <a:tr h="1037366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Аннотация книги</a:t>
                      </a:r>
                    </a:p>
                    <a:p>
                      <a:pPr algn="ctr"/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Найди и исправить ошибки, допущенные в аннотации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Работа от класса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34" y="341123"/>
            <a:ext cx="832663" cy="1290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7874291" y="895533"/>
            <a:ext cx="255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02.10.2023-11.10.2023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8189" y="1642121"/>
            <a:ext cx="59687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Аннотация книги В. Катаева «Сын полка</a:t>
            </a:r>
            <a:r>
              <a:rPr lang="ru-RU" sz="1400" dirty="0" smtClean="0"/>
              <a:t>»</a:t>
            </a:r>
            <a:endParaRPr lang="ru-RU" sz="1400" dirty="0"/>
          </a:p>
          <a:p>
            <a:r>
              <a:rPr lang="ru-RU" sz="1400" dirty="0"/>
              <a:t>Задание: найдите допущенные ошибки и исправьте их</a:t>
            </a:r>
          </a:p>
          <a:p>
            <a:endParaRPr lang="ru-RU" sz="1400" dirty="0"/>
          </a:p>
          <a:p>
            <a:r>
              <a:rPr lang="ru-RU" sz="1000" dirty="0"/>
              <a:t>Повесть Валентина Катаева «Сын полка» — одна из самых известных книг, написанных во время Великой Отечественной войны. В годы Великой Отечественной войны Катаев-военный корреспондент «Известия» и «Красной звезды». В 1944 году Катаев написал повесть «Сын полка», а опубликована она была двумя годами позже.</a:t>
            </a:r>
          </a:p>
          <a:p>
            <a:endParaRPr lang="ru-RU" sz="1000" dirty="0"/>
          </a:p>
          <a:p>
            <a:r>
              <a:rPr lang="ru-RU" sz="1000" dirty="0"/>
              <a:t>Повесть посвящена сыновьям писателя Жене и  Павлику.</a:t>
            </a:r>
          </a:p>
          <a:p>
            <a:endParaRPr lang="ru-RU" sz="1000" dirty="0"/>
          </a:p>
          <a:p>
            <a:r>
              <a:rPr lang="ru-RU" sz="1000" dirty="0"/>
              <a:t>В книге рассказывается о судьбе мальчика-сироты. Война отняла у него все: родных – папу, маму, братишку, бабушку, дом и само детство. Ваню нашли разведчики на территории врага, и он был усыновлён полком. Здесь он познакомился с замечательными людьми: ефрейтором Егоровым, капитаном </a:t>
            </a:r>
            <a:r>
              <a:rPr lang="ru-RU" sz="1000" dirty="0" err="1"/>
              <a:t>Енакиевым</a:t>
            </a:r>
            <a:r>
              <a:rPr lang="ru-RU" sz="1000" dirty="0"/>
              <a:t>, наводчиком Ковалевым и старшиной Биденко. Эти люди согрели его своим вниманием и добротой. Ваня всеми силами сопротивляется, когда его хотят отправить в детский дом, убегает с полдороги от разведчика Биденко и вымаливает право остаться в армии как «сын полка». Здесь он участвует в настоящих армейских операциях: сперва помогает в орудийном расчёте, потом ходит в разведку, и только спустя продолжительное время, когда после кровопролитного сражения погибают почти все члены его боевой семьи, мальчика отправляют в Нахимовское училище.</a:t>
            </a:r>
          </a:p>
          <a:p>
            <a:endParaRPr lang="ru-RU" sz="1000" dirty="0"/>
          </a:p>
          <a:p>
            <a:r>
              <a:rPr lang="ru-RU" sz="1000" dirty="0"/>
              <a:t>Катаев всегда говорил, что конкретного прототипа у героя его повести не было. Валентин Катаев рассказывал: “Дети любят эту книгу, и до сих пор я получаю письма, в которых спрашивают, где сейчас Ваня Солнцев. Даже из других стран приходят письма. Когда я на вопрос одного мальчика ответил: «Не было Вани Солнцева!», дети ахнули и посмотрели на меня, как на злодея”.</a:t>
            </a:r>
          </a:p>
          <a:p>
            <a:endParaRPr lang="ru-RU" sz="1000" dirty="0"/>
          </a:p>
          <a:p>
            <a:r>
              <a:rPr lang="ru-RU" sz="1000" dirty="0"/>
              <a:t>Повесть была экранизирована дважды: в 1946 году (то есть через год после издания книги) режиссёром Василием </a:t>
            </a:r>
            <a:r>
              <a:rPr lang="ru-RU" sz="1000" dirty="0" err="1"/>
              <a:t>Пронькиным</a:t>
            </a:r>
            <a:r>
              <a:rPr lang="ru-RU" sz="1000" dirty="0"/>
              <a:t> и в 1981 году (для телевидения) — режиссёром Георгием Кузнецовым. Книга была удостоена ордена Ленина.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094" y="3896243"/>
            <a:ext cx="5514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biblioteka69.blogspot.com/2023/10/1.html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16100"/>
              </p:ext>
            </p:extLst>
          </p:nvPr>
        </p:nvGraphicFramePr>
        <p:xfrm>
          <a:off x="200968" y="4643057"/>
          <a:ext cx="7315200" cy="2042160"/>
        </p:xfrm>
        <a:graphic>
          <a:graphicData uri="http://schemas.openxmlformats.org/drawingml/2006/table">
            <a:tbl>
              <a:tblPr/>
              <a:tblGrid>
                <a:gridCol w="677041"/>
                <a:gridCol w="432335"/>
                <a:gridCol w="405245"/>
                <a:gridCol w="450421"/>
                <a:gridCol w="423328"/>
                <a:gridCol w="585455"/>
                <a:gridCol w="666518"/>
                <a:gridCol w="837651"/>
                <a:gridCol w="468364"/>
                <a:gridCol w="531413"/>
                <a:gridCol w="675525"/>
                <a:gridCol w="11619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Класс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«Правда»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1945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 Жене и  Павлику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сестрёнка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сержант Егоров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ефрейтор Биденко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сперва ходит в разведку, потом помогает в орудийном расчёте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Суворовское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Пронин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Сталинская премия </a:t>
                      </a:r>
                      <a:r>
                        <a:rPr lang="en-US" sz="800" dirty="0">
                          <a:effectLst/>
                          <a:latin typeface="&quot;Times New Roman&quot;,&quot;serif&quot;"/>
                        </a:rPr>
                        <a:t>II </a:t>
                      </a:r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степени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ИТОГО</a:t>
                      </a:r>
                      <a:endParaRPr lang="ru-RU" sz="800" dirty="0">
                        <a:effectLst/>
                      </a:endParaRPr>
                    </a:p>
                    <a:p>
                      <a:pPr algn="ctr"/>
                      <a:r>
                        <a:rPr lang="ru-RU" sz="800" dirty="0">
                          <a:effectLst/>
                          <a:latin typeface="&quot;Times New Roman&quot;,&quot;serif&quot;"/>
                        </a:rPr>
                        <a:t>Баллы (макс.-10)</a:t>
                      </a:r>
                      <a:endParaRPr lang="ru-RU" sz="8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&quot;Times New Roman&quot;,&quot;serif&quot;"/>
                        </a:rPr>
                        <a:t>4а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0,5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0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&quot;Times New Roman&quot;,&quot;serif&quot;"/>
                        </a:rPr>
                        <a:t>8,5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&quot;Times New Roman&quot;,&quot;serif&quot;"/>
                        </a:rPr>
                        <a:t>4б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0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&quot;Times New Roman&quot;,&quot;serif&quot;"/>
                        </a:rPr>
                        <a:t>9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&quot;Times New Roman&quot;,&quot;serif&quot;"/>
                        </a:rPr>
                        <a:t>4в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&quot;Times New Roman&quot;,&quot;serif&quot;"/>
                        </a:rPr>
                        <a:t>10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&quot;Times New Roman&quot;,&quot;serif&quot;"/>
                        </a:rPr>
                        <a:t>4г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0,5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0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0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0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0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&quot;Times New Roman&quot;,&quot;serif&quot;"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&quot;Times New Roman&quot;,&quot;serif&quot;"/>
                        </a:rPr>
                        <a:t>0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&quot;Times New Roman&quot;,&quot;serif&quot;"/>
                        </a:rPr>
                        <a:t>4,5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</a:t>
            </a:r>
            <a:r>
              <a:rPr lang="ru-RU" sz="3100" b="1" dirty="0" smtClean="0"/>
              <a:t>задание-интерактивный кроссворд «Военные трофеи»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535" y="1969578"/>
            <a:ext cx="4778829" cy="653042"/>
          </a:xfrm>
        </p:spPr>
        <p:txBody>
          <a:bodyPr/>
          <a:lstStyle/>
          <a:p>
            <a:r>
              <a:rPr lang="ru-RU" dirty="0" smtClean="0"/>
              <a:t>Сервис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08510"/>
              </p:ext>
            </p:extLst>
          </p:nvPr>
        </p:nvGraphicFramePr>
        <p:xfrm>
          <a:off x="598219" y="2752619"/>
          <a:ext cx="4285280" cy="2286000"/>
        </p:xfrm>
        <a:graphic>
          <a:graphicData uri="http://schemas.openxmlformats.org/drawingml/2006/table">
            <a:tbl>
              <a:tblPr/>
              <a:tblGrid>
                <a:gridCol w="683888"/>
                <a:gridCol w="759627"/>
                <a:gridCol w="1015076"/>
                <a:gridCol w="1826689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  <a:latin typeface="&quot;Times New Roman&quot;,&quot;serif&quot;"/>
                        </a:rPr>
                        <a:t>Класс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&quot;Times New Roman&quot;,&quot;serif&quot;"/>
                        </a:rPr>
                        <a:t>Баллы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&quot;Times New Roman&quot;,&quot;serif&quot;"/>
                        </a:rPr>
                        <a:t>Дополнительный    баллы (время)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&quot;Times New Roman&quot;,&quot;serif&quot;"/>
                        </a:rPr>
                        <a:t>Итого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&quot;Times New Roman&quot;,&quot;serif&quot;"/>
                        </a:rPr>
                        <a:t>4а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>
                          <a:effectLst/>
                          <a:latin typeface="&quot;Times New Roman&quot;,&quot;serif&quot;"/>
                        </a:rPr>
                        <a:t>16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&quot;Times New Roman&quot;,&quot;serif&quot;"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&quot;Times New Roman&quot;,&quot;serif&quot;"/>
                        </a:rPr>
                        <a:t>16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&quot;Times New Roman&quot;,&quot;serif&quot;"/>
                        </a:rPr>
                        <a:t>4б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>
                          <a:effectLst/>
                          <a:latin typeface="&quot;Times New Roman&quot;,&quot;serif&quot;"/>
                        </a:rPr>
                        <a:t>16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&quot;Times New Roman&quot;,&quot;serif&quot;"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&quot;Times New Roman&quot;,&quot;serif&quot;"/>
                        </a:rPr>
                        <a:t>16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&quot;Times New Roman&quot;,&quot;serif&quot;"/>
                        </a:rPr>
                        <a:t>4в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>
                          <a:effectLst/>
                          <a:latin typeface="&quot;Times New Roman&quot;,&quot;serif&quot;"/>
                        </a:rPr>
                        <a:t>16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&quot;Times New Roman&quot;,&quot;serif&quot;"/>
                        </a:rPr>
                        <a:t>0,5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&quot;Times New Roman&quot;,&quot;serif&quot;"/>
                        </a:rPr>
                        <a:t>16,5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&quot;Times New Roman&quot;,&quot;serif&quot;"/>
                        </a:rPr>
                        <a:t>4г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>
                          <a:effectLst/>
                          <a:latin typeface="&quot;Times New Roman&quot;,&quot;serif&quot;"/>
                        </a:rPr>
                        <a:t>9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&quot;Times New Roman&quot;,&quot;serif&quot;"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&quot;Times New Roman&quot;,&quot;serif&quot;"/>
                        </a:rPr>
                        <a:t>9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39" y="1803104"/>
            <a:ext cx="2981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55" y="1919166"/>
            <a:ext cx="6358932" cy="390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4752" y="5227095"/>
            <a:ext cx="5573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Выполнить задания интерактивного кроссворда  на основе неизвестных слов (слов, требующих пояснения), встречающихся в книге. Задание </a:t>
            </a:r>
            <a:r>
              <a:rPr lang="ru-RU" dirty="0" smtClean="0"/>
              <a:t>предложено </a:t>
            </a:r>
            <a:r>
              <a:rPr lang="ru-RU" dirty="0"/>
              <a:t>в день проведения (18.10.23)</a:t>
            </a:r>
          </a:p>
        </p:txBody>
      </p:sp>
    </p:spTree>
    <p:extLst>
      <p:ext uri="{BB962C8B-B14F-4D97-AF65-F5344CB8AC3E}">
        <p14:creationId xmlns:p14="http://schemas.microsoft.com/office/powerpoint/2010/main" val="416017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задание -конкурс обложек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367319"/>
              </p:ext>
            </p:extLst>
          </p:nvPr>
        </p:nvGraphicFramePr>
        <p:xfrm>
          <a:off x="2626804" y="2461376"/>
          <a:ext cx="5974584" cy="1403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528"/>
                <a:gridCol w="1991528"/>
                <a:gridCol w="1991528"/>
              </a:tblGrid>
              <a:tr h="2593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Оценивание</a:t>
                      </a:r>
                      <a:endParaRPr lang="ru-RU" dirty="0"/>
                    </a:p>
                  </a:txBody>
                  <a:tcPr/>
                </a:tc>
              </a:tr>
              <a:tr h="1037366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Обложка книги</a:t>
                      </a:r>
                    </a:p>
                    <a:p>
                      <a:pPr algn="ctr"/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Нарисовать обложку книги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5 работ от класса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91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4 задание - виртуальная доска</a:t>
            </a:r>
            <a:endParaRPr lang="ru-RU" sz="4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74679"/>
              </p:ext>
            </p:extLst>
          </p:nvPr>
        </p:nvGraphicFramePr>
        <p:xfrm>
          <a:off x="241161" y="1916060"/>
          <a:ext cx="511461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339"/>
                <a:gridCol w="1633137"/>
                <a:gridCol w="1633137"/>
              </a:tblGrid>
              <a:tr h="2593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Оценивание</a:t>
                      </a:r>
                      <a:endParaRPr lang="ru-RU" dirty="0"/>
                    </a:p>
                  </a:txBody>
                  <a:tcPr/>
                </a:tc>
              </a:tr>
              <a:tr h="10373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Виртуальная доска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Подобрать пословицу, подходящую по смыслу к книге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Работа от класса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2" y="220542"/>
            <a:ext cx="832663" cy="1290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845844" y="4278755"/>
            <a:ext cx="21515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Сервис </a:t>
            </a:r>
            <a:r>
              <a:rPr lang="en-US" dirty="0" err="1" smtClean="0"/>
              <a:t>padlet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77" y="1949380"/>
            <a:ext cx="6468903" cy="363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1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213092"/>
            <a:ext cx="6326274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Виртуальная доска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90" y="1906675"/>
            <a:ext cx="8527700" cy="479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6699" y="645552"/>
            <a:ext cx="141032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13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2" y="1875272"/>
            <a:ext cx="8226251" cy="462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Виртуальная доска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26699" y="645552"/>
            <a:ext cx="333815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Синквейны</a:t>
            </a:r>
            <a:r>
              <a:rPr lang="ru-RU" dirty="0" smtClean="0"/>
              <a:t>, отзывы, рисунки,</a:t>
            </a:r>
          </a:p>
          <a:p>
            <a:r>
              <a:rPr lang="ru-RU" dirty="0" smtClean="0"/>
              <a:t>стихотворения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7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задание –онлайн-викторина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59" y="1832764"/>
            <a:ext cx="5480486" cy="44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34425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834</Words>
  <Application>Microsoft Office PowerPoint</Application>
  <PresentationFormat>Произвольный</PresentationFormat>
  <Paragraphs>215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SketchyVTI</vt:lpstr>
      <vt:lpstr>Литературные проекты</vt:lpstr>
      <vt:lpstr>По книге  В.Катаева «Сын полка» </vt:lpstr>
      <vt:lpstr>1 задание</vt:lpstr>
      <vt:lpstr>2 задание-интерактивный кроссворд «Военные трофеи»</vt:lpstr>
      <vt:lpstr>3 задание -конкурс обложек</vt:lpstr>
      <vt:lpstr>4 задание - виртуальная доска</vt:lpstr>
      <vt:lpstr>Виртуальная доска</vt:lpstr>
      <vt:lpstr>Виртуальная доска</vt:lpstr>
      <vt:lpstr>5 задание –онлайн-викторина</vt:lpstr>
      <vt:lpstr>Первоклассный читатель</vt:lpstr>
      <vt:lpstr>1 этап</vt:lpstr>
      <vt:lpstr>Линейка подведения итогов 1 этапа</vt:lpstr>
      <vt:lpstr>2 этап</vt:lpstr>
      <vt:lpstr>3 этап</vt:lpstr>
      <vt:lpstr>           Результаты проекта</vt:lpstr>
      <vt:lpstr>Подведение итогов ПРОЕКТА</vt:lpstr>
      <vt:lpstr> Исполнение гимна  (текст С.В.Михалкова)</vt:lpstr>
      <vt:lpstr>Приз победителей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72</cp:revision>
  <dcterms:created xsi:type="dcterms:W3CDTF">2023-03-29T03:32:34Z</dcterms:created>
  <dcterms:modified xsi:type="dcterms:W3CDTF">2023-11-03T03:48:19Z</dcterms:modified>
</cp:coreProperties>
</file>