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</p:sldMasterIdLst>
  <p:notesMasterIdLst>
    <p:notesMasterId r:id="rId18"/>
  </p:notesMasterIdLst>
  <p:sldIdLst>
    <p:sldId id="382" r:id="rId2"/>
    <p:sldId id="356" r:id="rId3"/>
    <p:sldId id="358" r:id="rId4"/>
    <p:sldId id="383" r:id="rId5"/>
    <p:sldId id="384" r:id="rId6"/>
    <p:sldId id="385" r:id="rId7"/>
    <p:sldId id="386" r:id="rId8"/>
    <p:sldId id="389" r:id="rId9"/>
    <p:sldId id="388" r:id="rId10"/>
    <p:sldId id="390" r:id="rId11"/>
    <p:sldId id="367" r:id="rId12"/>
    <p:sldId id="393" r:id="rId13"/>
    <p:sldId id="391" r:id="rId14"/>
    <p:sldId id="392" r:id="rId15"/>
    <p:sldId id="387" r:id="rId16"/>
    <p:sldId id="378" r:id="rId17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Arial Narrow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 autoAdjust="0"/>
  </p:normalViewPr>
  <p:slideViewPr>
    <p:cSldViewPr snapToGrid="0">
      <p:cViewPr>
        <p:scale>
          <a:sx n="65" d="100"/>
          <a:sy n="65" d="100"/>
        </p:scale>
        <p:origin x="-660" y="-1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9" y="0"/>
            <a:ext cx="1063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0" t="17731" r="30745" b="23546"/>
          <a:stretch/>
        </p:blipFill>
        <p:spPr bwMode="auto">
          <a:xfrm>
            <a:off x="1410512" y="10776"/>
            <a:ext cx="8599250" cy="661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36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окумент 8">
            <a:extLst>
              <a:ext uri="{FF2B5EF4-FFF2-40B4-BE49-F238E27FC236}">
                <a16:creationId xmlns="" xmlns:a16="http://schemas.microsoft.com/office/drawing/2014/main" id="{6C779F2D-9998-0A45-862A-98FC45832BCE}"/>
              </a:ext>
            </a:extLst>
          </p:cNvPr>
          <p:cNvSpPr/>
          <p:nvPr/>
        </p:nvSpPr>
        <p:spPr>
          <a:xfrm>
            <a:off x="2860168" y="2823299"/>
            <a:ext cx="1694122" cy="2098266"/>
          </a:xfrm>
          <a:prstGeom prst="flowChartDocumen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Документ 10">
            <a:extLst>
              <a:ext uri="{FF2B5EF4-FFF2-40B4-BE49-F238E27FC236}">
                <a16:creationId xmlns="" xmlns:a16="http://schemas.microsoft.com/office/drawing/2014/main" id="{1E769849-ABCF-3643-8D9B-BE0880779E5A}"/>
              </a:ext>
            </a:extLst>
          </p:cNvPr>
          <p:cNvSpPr/>
          <p:nvPr/>
        </p:nvSpPr>
        <p:spPr>
          <a:xfrm>
            <a:off x="7609394" y="2823299"/>
            <a:ext cx="1694122" cy="2098266"/>
          </a:xfrm>
          <a:prstGeom prst="flowChartDocumen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Документ 5">
            <a:extLst>
              <a:ext uri="{FF2B5EF4-FFF2-40B4-BE49-F238E27FC236}">
                <a16:creationId xmlns="" xmlns:a16="http://schemas.microsoft.com/office/drawing/2014/main" id="{B072AC22-1D31-E549-9798-14451E95AAD7}"/>
              </a:ext>
            </a:extLst>
          </p:cNvPr>
          <p:cNvSpPr/>
          <p:nvPr/>
        </p:nvSpPr>
        <p:spPr>
          <a:xfrm>
            <a:off x="485555" y="2823299"/>
            <a:ext cx="1694122" cy="209826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B6093B6-02D6-CB42-97F8-0271F59038D1}"/>
              </a:ext>
            </a:extLst>
          </p:cNvPr>
          <p:cNvCxnSpPr/>
          <p:nvPr/>
        </p:nvCxnSpPr>
        <p:spPr>
          <a:xfrm>
            <a:off x="-177210" y="2832443"/>
            <a:ext cx="12546419" cy="0"/>
          </a:xfrm>
          <a:prstGeom prst="line">
            <a:avLst/>
          </a:prstGeom>
          <a:ln w="2222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окумент 9">
            <a:extLst>
              <a:ext uri="{FF2B5EF4-FFF2-40B4-BE49-F238E27FC236}">
                <a16:creationId xmlns="" xmlns:a16="http://schemas.microsoft.com/office/drawing/2014/main" id="{83DC99EB-EBAF-9345-8FAC-4CF31C50B0EF}"/>
              </a:ext>
            </a:extLst>
          </p:cNvPr>
          <p:cNvSpPr/>
          <p:nvPr/>
        </p:nvSpPr>
        <p:spPr>
          <a:xfrm>
            <a:off x="5234781" y="2823299"/>
            <a:ext cx="1694122" cy="209826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Документ 11">
            <a:extLst>
              <a:ext uri="{FF2B5EF4-FFF2-40B4-BE49-F238E27FC236}">
                <a16:creationId xmlns="" xmlns:a16="http://schemas.microsoft.com/office/drawing/2014/main" id="{02018B38-4988-AC42-822A-35DD93320871}"/>
              </a:ext>
            </a:extLst>
          </p:cNvPr>
          <p:cNvSpPr/>
          <p:nvPr/>
        </p:nvSpPr>
        <p:spPr>
          <a:xfrm>
            <a:off x="9984007" y="2823299"/>
            <a:ext cx="1694122" cy="209826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5B74E8-C57A-144F-853A-C6D88DE64450}"/>
              </a:ext>
            </a:extLst>
          </p:cNvPr>
          <p:cNvSpPr txBox="1"/>
          <p:nvPr/>
        </p:nvSpPr>
        <p:spPr>
          <a:xfrm>
            <a:off x="485555" y="501948"/>
            <a:ext cx="7895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План внеурочной деятельности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(до 10 часов)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394999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 час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83B01BE-A57D-C94D-B1A5-DE81F98FEB7B}"/>
              </a:ext>
            </a:extLst>
          </p:cNvPr>
          <p:cNvSpPr txBox="1"/>
          <p:nvPr/>
        </p:nvSpPr>
        <p:spPr>
          <a:xfrm>
            <a:off x="357644" y="2337145"/>
            <a:ext cx="205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Разговор о важном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3B4BD55-49BA-4141-8E12-6DDAA7FD4169}"/>
              </a:ext>
            </a:extLst>
          </p:cNvPr>
          <p:cNvSpPr txBox="1"/>
          <p:nvPr/>
        </p:nvSpPr>
        <p:spPr>
          <a:xfrm>
            <a:off x="3423734" y="2339652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ФГ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0E85321-3469-E74D-A5E3-6A14FA65022C}"/>
              </a:ext>
            </a:extLst>
          </p:cNvPr>
          <p:cNvSpPr txBox="1"/>
          <p:nvPr/>
        </p:nvSpPr>
        <p:spPr>
          <a:xfrm>
            <a:off x="5150066" y="2332431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Профориентация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6FCAFF2-EB2B-D44B-838F-0935FCB67000}"/>
              </a:ext>
            </a:extLst>
          </p:cNvPr>
          <p:cNvSpPr txBox="1"/>
          <p:nvPr/>
        </p:nvSpPr>
        <p:spPr>
          <a:xfrm>
            <a:off x="7320170" y="1713267"/>
            <a:ext cx="2254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Интеллектуальные </a:t>
            </a:r>
            <a:r>
              <a:rPr lang="ru-RU" sz="2000" kern="12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социокультурные потребности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6E5D709-4B0E-7A4A-830C-9C0FEF9E686B}"/>
              </a:ext>
            </a:extLst>
          </p:cNvPr>
          <p:cNvSpPr txBox="1"/>
          <p:nvPr/>
        </p:nvSpPr>
        <p:spPr>
          <a:xfrm>
            <a:off x="9917895" y="1867155"/>
            <a:ext cx="223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Двигательная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активность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5291413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 час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9968767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 часа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7680185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5 часов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2854735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 час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12" y="3134532"/>
            <a:ext cx="489556" cy="48955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01" y="3151481"/>
            <a:ext cx="410691" cy="4106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7BD067AC-E252-4805-8F3A-BC1F2BAD49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892" y="3128808"/>
            <a:ext cx="471949" cy="471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8" y="3116208"/>
            <a:ext cx="473114" cy="47311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8" y="3116555"/>
            <a:ext cx="470492" cy="4704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4343" y="5773133"/>
            <a:ext cx="115459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Письмо&gt; </a:t>
            </a:r>
            <a:r>
              <a:rPr lang="ru-RU" dirty="0" err="1"/>
              <a:t>Минпросвещения</a:t>
            </a:r>
            <a:r>
              <a:rPr lang="ru-RU" dirty="0"/>
              <a:t> России от </a:t>
            </a:r>
            <a:r>
              <a:rPr lang="ru-RU" dirty="0" smtClean="0"/>
              <a:t>05.07.2022 </a:t>
            </a:r>
            <a:r>
              <a:rPr lang="ru-RU" dirty="0"/>
              <a:t>N </a:t>
            </a:r>
            <a:r>
              <a:rPr lang="ru-RU" dirty="0" smtClean="0"/>
              <a:t>ТВ-1290/03 "</a:t>
            </a:r>
            <a:r>
              <a:rPr lang="ru-RU" dirty="0"/>
              <a:t>О направлении методических </a:t>
            </a:r>
            <a:r>
              <a:rPr lang="ru-RU" dirty="0" smtClean="0"/>
              <a:t>рекомендаций« (</a:t>
            </a:r>
            <a:r>
              <a:rPr lang="ru-RU" dirty="0"/>
              <a:t>вместе с "</a:t>
            </a:r>
            <a:r>
              <a:rPr lang="ru-RU" dirty="0" smtClean="0"/>
              <a:t>Информационно-методическим письмом </a:t>
            </a:r>
            <a:r>
              <a:rPr lang="ru-RU" dirty="0"/>
              <a:t>об организации </a:t>
            </a:r>
            <a:r>
              <a:rPr lang="ru-RU" dirty="0" smtClean="0"/>
              <a:t>внеурочной деятельности </a:t>
            </a:r>
            <a:r>
              <a:rPr lang="ru-RU" dirty="0"/>
              <a:t>в рамках реализации </a:t>
            </a:r>
            <a:r>
              <a:rPr lang="ru-RU" dirty="0" smtClean="0"/>
              <a:t>обновленных </a:t>
            </a:r>
            <a:r>
              <a:rPr lang="ru-RU" dirty="0"/>
              <a:t>федеральных государственных </a:t>
            </a:r>
            <a:r>
              <a:rPr lang="ru-RU" dirty="0" smtClean="0"/>
              <a:t>образовательных </a:t>
            </a:r>
            <a:r>
              <a:rPr lang="ru-RU" dirty="0"/>
              <a:t>стандартов начального </a:t>
            </a:r>
            <a:r>
              <a:rPr lang="ru-RU" dirty="0" smtClean="0"/>
              <a:t>общего </a:t>
            </a:r>
            <a:r>
              <a:rPr lang="ru-RU" dirty="0"/>
              <a:t>и основного общего образования")</a:t>
            </a:r>
          </a:p>
        </p:txBody>
      </p:sp>
    </p:spTree>
    <p:extLst>
      <p:ext uri="{BB962C8B-B14F-4D97-AF65-F5344CB8AC3E}">
        <p14:creationId xmlns:p14="http://schemas.microsoft.com/office/powerpoint/2010/main" val="2355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t="21277" r="22657" b="6667"/>
          <a:stretch/>
        </p:blipFill>
        <p:spPr bwMode="auto">
          <a:xfrm>
            <a:off x="243190" y="194553"/>
            <a:ext cx="6945550" cy="494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6" t="15319" r="28032" b="34327"/>
          <a:stretch/>
        </p:blipFill>
        <p:spPr bwMode="auto">
          <a:xfrm>
            <a:off x="6001964" y="3409545"/>
            <a:ext cx="6293797" cy="34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289898" y="5301574"/>
            <a:ext cx="1994170" cy="72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4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15461" r="10638" b="18440"/>
          <a:stretch/>
        </p:blipFill>
        <p:spPr bwMode="auto">
          <a:xfrm>
            <a:off x="573932" y="632298"/>
            <a:ext cx="11295566" cy="496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48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21560" r="11516" b="9220"/>
          <a:stretch/>
        </p:blipFill>
        <p:spPr bwMode="auto">
          <a:xfrm>
            <a:off x="0" y="107004"/>
            <a:ext cx="12225037" cy="57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9106" y="1021404"/>
            <a:ext cx="2675107" cy="223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5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13759" r="13271" b="11347"/>
          <a:stretch/>
        </p:blipFill>
        <p:spPr bwMode="auto">
          <a:xfrm>
            <a:off x="360846" y="87549"/>
            <a:ext cx="11460286" cy="647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2757" y="2290290"/>
            <a:ext cx="10408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26 мая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06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6001675D-B83A-42E0-9E27-7772A2E72AD9}"/>
              </a:ext>
            </a:extLst>
          </p:cNvPr>
          <p:cNvSpPr/>
          <p:nvPr/>
        </p:nvSpPr>
        <p:spPr>
          <a:xfrm>
            <a:off x="-2726075" y="-498807"/>
            <a:ext cx="8783462" cy="8783462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B23C50DC-2664-4B37-A1FF-E71C81DA8D06}"/>
              </a:ext>
            </a:extLst>
          </p:cNvPr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33323" y="2300615"/>
            <a:ext cx="1393078" cy="1393078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48025" y="3385916"/>
            <a:ext cx="3535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t.pivneva2012@mail.ru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Выбирайте аудиторию…"/>
          <p:cNvSpPr txBox="1"/>
          <p:nvPr/>
        </p:nvSpPr>
        <p:spPr>
          <a:xfrm>
            <a:off x="8261082" y="2247814"/>
            <a:ext cx="359893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spc="39" dirty="0" err="1" smtClean="0">
                <a:latin typeface="Arial Narrow" panose="020B0606020202030204" pitchFamily="34" charset="0"/>
              </a:rPr>
              <a:t>Пивнева</a:t>
            </a:r>
            <a:r>
              <a:rPr lang="ru-RU" sz="2000" spc="39" dirty="0" smtClean="0">
                <a:latin typeface="Arial Narrow" panose="020B0606020202030204" pitchFamily="34" charset="0"/>
              </a:rPr>
              <a:t> Татьяна Владимировна</a:t>
            </a:r>
            <a:r>
              <a:rPr kumimoji="0" lang="ru-RU" sz="2000" b="0" i="0" u="none" strike="noStrike" kern="0" cap="none" spc="39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,</a:t>
            </a:r>
            <a:r>
              <a:rPr kumimoji="0" lang="ru-RU" sz="2000" b="0" i="0" u="none" strike="noStrike" kern="0" cap="none" spc="39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 руководитель отделения по учебной работе КУМО</a:t>
            </a:r>
            <a:endParaRPr kumimoji="0" sz="20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86" y="2622552"/>
            <a:ext cx="686814" cy="686814"/>
          </a:xfrm>
          <a:prstGeom prst="rect">
            <a:avLst/>
          </a:prstGeom>
        </p:spPr>
      </p:pic>
      <p:sp>
        <p:nvSpPr>
          <p:cNvPr id="19" name="Выбирайте аудиторию…"/>
          <p:cNvSpPr txBox="1"/>
          <p:nvPr/>
        </p:nvSpPr>
        <p:spPr>
          <a:xfrm>
            <a:off x="8216061" y="1740463"/>
            <a:ext cx="359893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2800" b="0" i="0" u="none" strike="noStrike" kern="0" cap="none" spc="39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Контакты</a:t>
            </a:r>
            <a:endParaRPr kumimoji="0" sz="28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E5B74E8-C57A-144F-853A-C6D88DE64450}"/>
              </a:ext>
            </a:extLst>
          </p:cNvPr>
          <p:cNvSpPr txBox="1"/>
          <p:nvPr/>
        </p:nvSpPr>
        <p:spPr>
          <a:xfrm>
            <a:off x="283191" y="2737429"/>
            <a:ext cx="4681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kern="12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работу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1" y="-5557"/>
            <a:ext cx="9696008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="" xmlns:a16="http://schemas.microsoft.com/office/drawing/2014/main" id="{971E2C65-6CE1-4E9E-B33A-AEE1577A6C67}"/>
              </a:ext>
            </a:extLst>
          </p:cNvPr>
          <p:cNvSpPr/>
          <p:nvPr/>
        </p:nvSpPr>
        <p:spPr>
          <a:xfrm>
            <a:off x="7036960" y="3640415"/>
            <a:ext cx="4416425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654318" y="326235"/>
            <a:ext cx="8703691" cy="374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15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Организационные инструменты реализации ООП: календарный учебный график, учебный план, план внеурочной деятельности, расписание занятий. От нормативов к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практике</a:t>
            </a:r>
            <a:endParaRPr lang="ru-RU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835783" y="5942322"/>
            <a:ext cx="2630528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Барнаул, 1 ноября 2023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97973" y="2143507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1" y="1233301"/>
            <a:ext cx="2344771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1" y="4283275"/>
            <a:ext cx="3979767" cy="2567196"/>
          </a:xfrm>
          <a:prstGeom prst="rect">
            <a:avLst/>
          </a:prstGeom>
        </p:spPr>
      </p:pic>
      <p:pic>
        <p:nvPicPr>
          <p:cNvPr id="1026" name="Picture 2" descr="https://podosinovskij-r43.gosweb.gosuslugi.ru/netcat_files/309/2293/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74" y="222343"/>
            <a:ext cx="1817903" cy="1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502655" y="-153286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268311" y="819605"/>
            <a:ext cx="807466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Организационный раздел ООП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053393" y="241606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1808823" y="2424782"/>
            <a:ext cx="5882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учебный план</a:t>
            </a:r>
            <a:endParaRPr lang="ru-RU" sz="2400" dirty="0"/>
          </a:p>
        </p:txBody>
      </p:sp>
      <p:sp>
        <p:nvSpPr>
          <p:cNvPr id="24" name="Полилиния 23"/>
          <p:cNvSpPr/>
          <p:nvPr/>
        </p:nvSpPr>
        <p:spPr>
          <a:xfrm>
            <a:off x="1053393" y="320473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Прямоугольник 24"/>
          <p:cNvSpPr/>
          <p:nvPr/>
        </p:nvSpPr>
        <p:spPr>
          <a:xfrm>
            <a:off x="1808823" y="3228085"/>
            <a:ext cx="5882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план </a:t>
            </a:r>
            <a:r>
              <a:rPr lang="ru-RU" sz="2400" dirty="0"/>
              <a:t>внеурочной </a:t>
            </a:r>
            <a:r>
              <a:rPr lang="ru-RU" sz="2400" dirty="0" smtClean="0"/>
              <a:t>деятельности</a:t>
            </a:r>
            <a:endParaRPr lang="ru-RU" sz="2400" dirty="0"/>
          </a:p>
        </p:txBody>
      </p:sp>
      <p:sp>
        <p:nvSpPr>
          <p:cNvPr id="26" name="Полилиния 25"/>
          <p:cNvSpPr/>
          <p:nvPr/>
        </p:nvSpPr>
        <p:spPr>
          <a:xfrm>
            <a:off x="1068763" y="399340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7" name="Прямоугольник 26"/>
          <p:cNvSpPr/>
          <p:nvPr/>
        </p:nvSpPr>
        <p:spPr>
          <a:xfrm>
            <a:off x="1808823" y="3989929"/>
            <a:ext cx="58823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календарный </a:t>
            </a:r>
            <a:r>
              <a:rPr lang="ru-RU" sz="24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учебный </a:t>
            </a:r>
            <a:r>
              <a:rPr lang="ru-RU" sz="2400" dirty="0" smtClean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график</a:t>
            </a:r>
            <a:endParaRPr lang="ru-RU" sz="2400" dirty="0"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1068763" y="478207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9" name="Прямоугольник 28"/>
          <p:cNvSpPr/>
          <p:nvPr/>
        </p:nvSpPr>
        <p:spPr>
          <a:xfrm>
            <a:off x="1808823" y="4785915"/>
            <a:ext cx="66445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календарный </a:t>
            </a:r>
            <a:r>
              <a:rPr lang="ru-RU" sz="24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план воспитательной </a:t>
            </a:r>
            <a:r>
              <a:rPr lang="ru-RU" sz="2400" dirty="0" smtClean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работы</a:t>
            </a:r>
            <a:endParaRPr lang="ru-RU" sz="2400" dirty="0"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33" y="0"/>
            <a:ext cx="3979767" cy="25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10071" r="12952" b="14894"/>
          <a:stretch/>
        </p:blipFill>
        <p:spPr bwMode="auto">
          <a:xfrm>
            <a:off x="369651" y="173472"/>
            <a:ext cx="11566187" cy="65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70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9930" r="13192" b="14752"/>
          <a:stretch/>
        </p:blipFill>
        <p:spPr bwMode="auto">
          <a:xfrm>
            <a:off x="496111" y="126459"/>
            <a:ext cx="11508154" cy="65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28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12057" r="13510" b="13759"/>
          <a:stretch/>
        </p:blipFill>
        <p:spPr bwMode="auto">
          <a:xfrm>
            <a:off x="194553" y="136188"/>
            <a:ext cx="11587613" cy="646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11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t="7093" r="13750" b="20058"/>
          <a:stretch/>
        </p:blipFill>
        <p:spPr bwMode="auto">
          <a:xfrm>
            <a:off x="167716" y="97277"/>
            <a:ext cx="11640695" cy="64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0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7" t="8937" r="25386" b="17304"/>
          <a:stretch/>
        </p:blipFill>
        <p:spPr bwMode="auto">
          <a:xfrm>
            <a:off x="1916349" y="116732"/>
            <a:ext cx="8356060" cy="655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41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11772" r="14149" b="19292"/>
          <a:stretch/>
        </p:blipFill>
        <p:spPr bwMode="auto">
          <a:xfrm>
            <a:off x="311282" y="203398"/>
            <a:ext cx="11789925" cy="643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14477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131</Words>
  <Application>Microsoft Office PowerPoint</Application>
  <PresentationFormat>Произвольный</PresentationFormat>
  <Paragraphs>26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Wingdings</vt:lpstr>
      <vt:lpstr>Muller Bold</vt:lpstr>
      <vt:lpstr>Gilroy ExtraBold</vt:lpstr>
      <vt:lpstr>Helvetica Light</vt:lpstr>
      <vt:lpstr>Calibri</vt:lpstr>
      <vt:lpstr>Arial Narrow</vt:lpstr>
      <vt:lpstr>Helvetica Neue Medium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админ</cp:lastModifiedBy>
  <cp:revision>18</cp:revision>
  <dcterms:modified xsi:type="dcterms:W3CDTF">2023-11-01T02:25:18Z</dcterms:modified>
</cp:coreProperties>
</file>