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3"/>
  </p:notesMasterIdLst>
  <p:sldIdLst>
    <p:sldId id="382" r:id="rId3"/>
    <p:sldId id="356" r:id="rId4"/>
    <p:sldId id="385" r:id="rId5"/>
    <p:sldId id="387" r:id="rId6"/>
    <p:sldId id="388" r:id="rId7"/>
    <p:sldId id="389" r:id="rId8"/>
    <p:sldId id="364" r:id="rId9"/>
    <p:sldId id="390" r:id="rId10"/>
    <p:sldId id="391" r:id="rId11"/>
    <p:sldId id="378" r:id="rId12"/>
  </p:sldIdLst>
  <p:sldSz cx="12192000" cy="6858000"/>
  <p:notesSz cx="6735763" cy="98663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MingLiU_HKSCS-ExtB" panose="02020500000000000000" pitchFamily="18" charset="-12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8953" autoAdjust="0"/>
  </p:normalViewPr>
  <p:slideViewPr>
    <p:cSldViewPr snapToGrid="0">
      <p:cViewPr varScale="1">
        <p:scale>
          <a:sx n="59" d="100"/>
          <a:sy n="59" d="100"/>
        </p:scale>
        <p:origin x="144" y="2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2" y="1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4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8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99" y="987426"/>
            <a:ext cx="6172201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91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1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3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3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3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3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3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3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3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3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1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3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3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3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3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1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1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3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2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3155177" y="914057"/>
            <a:ext cx="8783462" cy="5544000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3379123" y="836640"/>
            <a:ext cx="8783462" cy="5544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33323" y="3545842"/>
            <a:ext cx="1393078" cy="923290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923290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248024" y="2563717"/>
            <a:ext cx="380681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Баянкина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Людмила Анатольевна,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отделения краевого УМО по математике,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 МБОУ «Лицей № 124» г. Барнаула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86" y="2622552"/>
            <a:ext cx="686814" cy="686814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8216061" y="1740465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0" y="-5557"/>
            <a:ext cx="9696009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71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429729" y="986446"/>
            <a:ext cx="8216965" cy="255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alt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400" dirty="0">
                <a:solidFill>
                  <a:schemeClr val="bg1"/>
                </a:solidFill>
                <a:sym typeface="Muller Bold"/>
              </a:rPr>
              <a:t>Отчёт о проделанной работе отделения по математике краевого УМО за 2022 – 2023 учебный год. Задачи отделения по математике краевого УМО на 2023-2024 учебный год</a:t>
            </a:r>
            <a:endParaRPr lang="ru-RU" sz="3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2" y="5942342"/>
            <a:ext cx="2570897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Барнаул, 31 октября 2023 г.</a:t>
            </a:r>
            <a:endParaRPr sz="1600" kern="0" spc="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4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2" y="1233301"/>
            <a:ext cx="2344770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33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8879" y="4735876"/>
            <a:ext cx="602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Баянкина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Людмила Анатольевна,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отделения краевого УМО по математике,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математики  МБОУ «Лицей № 124» г. Барнаула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80" y="-1"/>
            <a:ext cx="2484120" cy="181149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 flipH="1">
            <a:off x="-1311542" y="-1646815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2" y="-208412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053396" y="2153598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808834" y="2965619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0006" y="4271201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60635" y="1832871"/>
            <a:ext cx="9627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информационное и методическое содействие учителям математики края в вопросах: </a:t>
            </a:r>
          </a:p>
          <a:p>
            <a:pPr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02523" y="2542319"/>
            <a:ext cx="95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обновленных ФГОС (разработка РП; составление практических и контрольных работ; привлечение средств, компенсирующих отсутствие  учебного содержания в действующих УМК); </a:t>
            </a:r>
          </a:p>
          <a:p>
            <a:pPr marL="88265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школьников средствами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математики;</a:t>
            </a:r>
          </a:p>
          <a:p>
            <a:pPr marL="88265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беспечения воспитательной направленности обучения математике;</a:t>
            </a:r>
          </a:p>
          <a:p>
            <a:pPr marL="882650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особыми образовательными потребностями (ОВЗ, одарённые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34340" y="735835"/>
            <a:ext cx="10515600" cy="13257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Задачи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деятельности отделения по математике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краевого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УМО на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altLang="ru-RU" sz="2800" dirty="0">
                <a:cs typeface="Times New Roman" pitchFamily="18" charset="0"/>
              </a:rPr>
              <a:t/>
            </a:r>
            <a:br>
              <a:rPr lang="ru-RU" altLang="ru-RU" sz="2800" dirty="0"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1" name="Полилиния 10"/>
          <p:cNvSpPr/>
          <p:nvPr/>
        </p:nvSpPr>
        <p:spPr>
          <a:xfrm>
            <a:off x="1149190" y="5006498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олилиния 11"/>
          <p:cNvSpPr/>
          <p:nvPr/>
        </p:nvSpPr>
        <p:spPr>
          <a:xfrm>
            <a:off x="1206044" y="6020424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" name="Прямоугольник 12"/>
          <p:cNvSpPr/>
          <p:nvPr/>
        </p:nvSpPr>
        <p:spPr>
          <a:xfrm>
            <a:off x="1914092" y="4953796"/>
            <a:ext cx="9659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осуществлять технологическую и методическую помощь учителям  математики в реализации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образовательных практик, включая ИКТ, для повышения качества математического образования в регионе;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1539" y="584954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14092" y="6016514"/>
            <a:ext cx="9659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зучать существующий опыт наставничества молодых учителей математики, сложившийся в образовательных организациях, с целью его распространения.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69" y="-1"/>
            <a:ext cx="2577737" cy="17634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53E5481-B066-4BC6-9D2C-E373B441E027}"/>
              </a:ext>
            </a:extLst>
          </p:cNvPr>
          <p:cNvSpPr/>
          <p:nvPr/>
        </p:nvSpPr>
        <p:spPr>
          <a:xfrm>
            <a:off x="2" y="1701433"/>
            <a:ext cx="4695698" cy="5088835"/>
          </a:xfrm>
          <a:prstGeom prst="rec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53E5481-B066-4BC6-9D2C-E373B441E027}"/>
              </a:ext>
            </a:extLst>
          </p:cNvPr>
          <p:cNvSpPr/>
          <p:nvPr/>
        </p:nvSpPr>
        <p:spPr>
          <a:xfrm>
            <a:off x="7496302" y="1701433"/>
            <a:ext cx="4695698" cy="5088835"/>
          </a:xfrm>
          <a:prstGeom prst="rec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F67252-08E2-4672-8055-7A8257F97C77}"/>
              </a:ext>
            </a:extLst>
          </p:cNvPr>
          <p:cNvSpPr/>
          <p:nvPr/>
        </p:nvSpPr>
        <p:spPr>
          <a:xfrm>
            <a:off x="4210607" y="1701433"/>
            <a:ext cx="4307623" cy="5088835"/>
          </a:xfrm>
          <a:prstGeom prst="rect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5465CC3-7A79-41A1-9E05-AF5C11B15275}"/>
              </a:ext>
            </a:extLst>
          </p:cNvPr>
          <p:cNvSpPr/>
          <p:nvPr/>
        </p:nvSpPr>
        <p:spPr>
          <a:xfrm>
            <a:off x="5200311" y="2560490"/>
            <a:ext cx="2644319" cy="2644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C09C3A23-61B9-4D2B-862E-519EBDE8EC7D}"/>
              </a:ext>
            </a:extLst>
          </p:cNvPr>
          <p:cNvSpPr/>
          <p:nvPr/>
        </p:nvSpPr>
        <p:spPr>
          <a:xfrm>
            <a:off x="5371040" y="2694348"/>
            <a:ext cx="2339010" cy="2339010"/>
          </a:xfrm>
          <a:prstGeom prst="ellipse">
            <a:avLst/>
          </a:prstGeom>
          <a:noFill/>
          <a:ln w="38100" cap="rnd">
            <a:solidFill>
              <a:srgbClr val="007BB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53830D17-EC83-4EF7-94BB-382AEF5C8EE9}"/>
              </a:ext>
            </a:extLst>
          </p:cNvPr>
          <p:cNvSpPr/>
          <p:nvPr/>
        </p:nvSpPr>
        <p:spPr>
          <a:xfrm>
            <a:off x="764812" y="2576253"/>
            <a:ext cx="2644319" cy="2644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92995D2-4588-4835-B74C-2DEF020472E6}"/>
              </a:ext>
            </a:extLst>
          </p:cNvPr>
          <p:cNvCxnSpPr/>
          <p:nvPr/>
        </p:nvCxnSpPr>
        <p:spPr>
          <a:xfrm flipV="1">
            <a:off x="736879" y="5308316"/>
            <a:ext cx="3066250" cy="2983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AA4CDD1-63CA-4BFC-8B17-FD76DC8010F6}"/>
              </a:ext>
            </a:extLst>
          </p:cNvPr>
          <p:cNvCxnSpPr/>
          <p:nvPr/>
        </p:nvCxnSpPr>
        <p:spPr>
          <a:xfrm>
            <a:off x="4356483" y="5295094"/>
            <a:ext cx="3764914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A67FEEE-4901-455A-BB5A-8994BE782C5A}"/>
              </a:ext>
            </a:extLst>
          </p:cNvPr>
          <p:cNvSpPr/>
          <p:nvPr/>
        </p:nvSpPr>
        <p:spPr>
          <a:xfrm>
            <a:off x="916137" y="2710113"/>
            <a:ext cx="2339010" cy="2339010"/>
          </a:xfrm>
          <a:prstGeom prst="ellipse">
            <a:avLst/>
          </a:prstGeom>
          <a:noFill/>
          <a:ln w="38100" cap="rnd">
            <a:solidFill>
              <a:srgbClr val="6CC8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318" y="416567"/>
            <a:ext cx="868438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Самые популярные </a:t>
            </a:r>
            <a:r>
              <a:rPr lang="ru-RU" sz="2800" kern="1200" dirty="0" smtClean="0">
                <a:solidFill>
                  <a:srgbClr val="14112C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dirty="0" smtClean="0">
                <a:solidFill>
                  <a:srgbClr val="14112C"/>
                </a:solidFill>
                <a:latin typeface="Times New Roman" pitchFamily="18" charset="0"/>
                <a:cs typeface="Times New Roman" pitchFamily="18" charset="0"/>
              </a:rPr>
              <a:t>проводимые отделением по математике КУМО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3262" y="3488498"/>
            <a:ext cx="1676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 Narrow" panose="020B0606020202030204" pitchFamily="34" charset="0"/>
              </a:rPr>
              <a:t>77</a:t>
            </a:r>
            <a:endParaRPr kumimoji="0" lang="ru-RU" sz="8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7412" y="3685475"/>
            <a:ext cx="9550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 Narrow" panose="020B0606020202030204" pitchFamily="34" charset="0"/>
              </a:rPr>
              <a:t>%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8764" y="5481132"/>
            <a:ext cx="36779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Посвященные вопросам подготовки к ВПР, ГИА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8818" y="5291518"/>
            <a:ext cx="43270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Посвященные формированию функциональной грамотности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34205" y="3460886"/>
            <a:ext cx="1610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kern="1200" dirty="0">
                <a:solidFill>
                  <a:srgbClr val="14112C"/>
                </a:solidFill>
                <a:latin typeface="Arial Narrow" panose="020B0606020202030204" pitchFamily="34" charset="0"/>
              </a:rPr>
              <a:t>72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3830D17-EC83-4EF7-94BB-382AEF5C8EE9}"/>
              </a:ext>
            </a:extLst>
          </p:cNvPr>
          <p:cNvSpPr/>
          <p:nvPr/>
        </p:nvSpPr>
        <p:spPr>
          <a:xfrm>
            <a:off x="8985518" y="2570999"/>
            <a:ext cx="2644319" cy="2644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92995D2-4588-4835-B74C-2DEF020472E6}"/>
              </a:ext>
            </a:extLst>
          </p:cNvPr>
          <p:cNvCxnSpPr/>
          <p:nvPr/>
        </p:nvCxnSpPr>
        <p:spPr>
          <a:xfrm flipV="1">
            <a:off x="8782951" y="5318826"/>
            <a:ext cx="3066250" cy="2983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BA67FEEE-4901-455A-BB5A-8994BE782C5A}"/>
              </a:ext>
            </a:extLst>
          </p:cNvPr>
          <p:cNvSpPr/>
          <p:nvPr/>
        </p:nvSpPr>
        <p:spPr>
          <a:xfrm>
            <a:off x="9117440" y="2689093"/>
            <a:ext cx="2339010" cy="2339010"/>
          </a:xfrm>
          <a:prstGeom prst="ellipse">
            <a:avLst/>
          </a:prstGeom>
          <a:noFill/>
          <a:ln w="38100" cap="rnd">
            <a:solidFill>
              <a:srgbClr val="6CC8D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74252" y="3404466"/>
            <a:ext cx="1676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kern="1200" dirty="0">
                <a:solidFill>
                  <a:srgbClr val="14112C"/>
                </a:solidFill>
                <a:latin typeface="Arial Narrow" panose="020B0606020202030204" pitchFamily="34" charset="0"/>
              </a:rPr>
              <a:t>66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23489" y="3723876"/>
            <a:ext cx="79555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 Narrow" panose="020B0606020202030204" pitchFamily="34" charset="0"/>
              </a:rPr>
              <a:t>%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7847" y="3767450"/>
            <a:ext cx="9550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 Narrow" panose="020B0606020202030204" pitchFamily="34" charset="0"/>
              </a:rPr>
              <a:t>%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14080" y="5491636"/>
            <a:ext cx="36779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Посвященные реализации обновленных ФГОС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 flipH="1">
            <a:off x="-503936" y="-1758594"/>
            <a:ext cx="3859497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AA4CDD1-63CA-4BFC-8B17-FD76DC8010F6}"/>
              </a:ext>
            </a:extLst>
          </p:cNvPr>
          <p:cNvCxnSpPr/>
          <p:nvPr/>
        </p:nvCxnSpPr>
        <p:spPr>
          <a:xfrm>
            <a:off x="4356483" y="5362830"/>
            <a:ext cx="3764914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20706" y="1952297"/>
            <a:ext cx="79926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Наиболее востребованные сетевые консультации сайта «Мобильная сеть учителей математики»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8818" y="5359253"/>
            <a:ext cx="43270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Посвященные формированию функциональной грамотности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 flipH="1">
            <a:off x="-1425814" y="-1758594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320706" y="3132075"/>
            <a:ext cx="9131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Решение избранных задач по теории вероятности профильного ЕГЭ.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Единичная окружность – это универсальная шпаргалка.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Решение логарифмических, показательных неравенств методом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рационализации.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и их графики.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83" y="-1"/>
            <a:ext cx="2760617" cy="20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 flipH="1">
            <a:off x="-1253769" y="-2851020"/>
            <a:ext cx="5376625" cy="4773216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AA4CDD1-63CA-4BFC-8B17-FD76DC8010F6}"/>
              </a:ext>
            </a:extLst>
          </p:cNvPr>
          <p:cNvCxnSpPr/>
          <p:nvPr/>
        </p:nvCxnSpPr>
        <p:spPr>
          <a:xfrm>
            <a:off x="4356483" y="5362830"/>
            <a:ext cx="3764914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61272" y="1247649"/>
            <a:ext cx="704354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Наиболее волнующие вопросы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8818" y="5359252"/>
            <a:ext cx="43270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Посвященные формированию функциональной грамотности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3983" y="2025908"/>
            <a:ext cx="10330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Реализация практической части  курсов «Вероятность и статистика» и «Геометрия» (содержательная часть практических работ).</a:t>
            </a:r>
          </a:p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Разработка рабочих программ по обновленным ФГОС и проектирование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учебных занятий. Составление практических и контрольных работ в соответствии 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примерной программой по математике.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Подготовка к ЕГЭ, ОГЭ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Обобщение и распространение опыта по теме «Наставничество педагогов».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46" y="9701"/>
            <a:ext cx="3463493" cy="22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860594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18" y="2461539"/>
            <a:ext cx="685801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18" y="4594860"/>
            <a:ext cx="685801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402" y="4594860"/>
            <a:ext cx="685801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1062D6-B2C0-C740-89B3-2214772B1DDD}"/>
              </a:ext>
            </a:extLst>
          </p:cNvPr>
          <p:cNvSpPr txBox="1"/>
          <p:nvPr/>
        </p:nvSpPr>
        <p:spPr>
          <a:xfrm>
            <a:off x="7118026" y="5893406"/>
            <a:ext cx="210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27348-960D-0E4A-A5F6-03804BE46AF5}"/>
              </a:ext>
            </a:extLst>
          </p:cNvPr>
          <p:cNvSpPr txBox="1"/>
          <p:nvPr/>
        </p:nvSpPr>
        <p:spPr>
          <a:xfrm>
            <a:off x="9418090" y="5893406"/>
            <a:ext cx="210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112798" y="5358707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58286" y="5358707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2" y="1634780"/>
            <a:ext cx="4268594" cy="28461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716984" y="479687"/>
            <a:ext cx="500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Активисты,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готовые поделиться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6908" y="1685780"/>
            <a:ext cx="63550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Тьюторы</a:t>
            </a:r>
            <a:r>
              <a:rPr lang="ru-RU" sz="2400" dirty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Мобильной сети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Скорых Людмила Анатольевна, учитель математики МБОУ «</a:t>
            </a:r>
            <a:r>
              <a:rPr lang="ru-RU" sz="2400" dirty="0" err="1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Змеиногорская</a:t>
            </a:r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СОШ с УИОП»,  «Функциональная грамотность на уроках математики»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Нуйкина</a:t>
            </a:r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Нина Валентиновна, учитель математики «Использование ЦОС Новая школа»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Юрина Светлана Юрьевна, учитель математики «Элементы краеведения на уроках математики»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Кучумова</a:t>
            </a:r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Ирина Геннадьевна «Решение заданий для подготовки к ЕГЭ, ОГЭ»</a:t>
            </a:r>
          </a:p>
        </p:txBody>
      </p: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490158" y="-1908294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2" y="-2084122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356423" y="2068908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2040594" y="2425193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61765" y="3730775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1765" y="1846948"/>
            <a:ext cx="96274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организацию информационного и методического содействия учителям математики края в вопросах: </a:t>
            </a:r>
          </a:p>
          <a:p>
            <a:pPr>
              <a:defRPr/>
            </a:pPr>
            <a:endParaRPr lang="ru-RU" alt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8473" y="2542309"/>
            <a:ext cx="100340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обновленных ФГОС (разработка РП; составление практических и контрольных работ; привлечение средств, компенсирующих отсутствие  учебного содержания в действующих УМК; 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математики; 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учебных занятий деятельностного формата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школьников средствами 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беспечения воспитательной направленности обучения математике;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особыми образовательными потребностями (ОВЗ, одарённые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внеклассной работы по математике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роведения исследовательской деятельности 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школьниками 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endParaRPr lang="ru-RU" alt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>
              <a:defRPr/>
            </a:pP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endParaRPr lang="ru-RU" alt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endParaRPr lang="ru-RU" alt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835761" y="782605"/>
            <a:ext cx="8335266" cy="1325700"/>
          </a:xfrm>
        </p:spPr>
        <p:txBody>
          <a:bodyPr/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Задачи деятельности отделения по математике краевого УМО на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altLang="ru-RU" sz="2800" dirty="0">
                <a:cs typeface="Times New Roman" pitchFamily="18" charset="0"/>
              </a:rPr>
              <a:t/>
            </a:r>
            <a:br>
              <a:rPr lang="ru-RU" altLang="ru-RU" sz="2800" dirty="0"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4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851" y="397825"/>
            <a:ext cx="1154917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Задачи деятельности отделения</a:t>
            </a:r>
          </a:p>
          <a:p>
            <a:pPr algn="ctr">
              <a:lnSpc>
                <a:spcPct val="9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по математике краевого УМО на 2023 - 2024 учебный год</a:t>
            </a:r>
            <a:endParaRPr lang="ru-RU" altLang="ru-RU" sz="2800" dirty="0" smtClean="0"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176763" y="1426477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1176763" y="2401823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рямоугольник 17"/>
          <p:cNvSpPr/>
          <p:nvPr/>
        </p:nvSpPr>
        <p:spPr>
          <a:xfrm>
            <a:off x="1637513" y="1304816"/>
            <a:ext cx="9659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осуществлять технологическую и методическую помощь учителям  математики в реализации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образовательных практик для повышения качества математического образования в регионе;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787" y="314353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7158" y="2926166"/>
            <a:ext cx="9659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продолжить изучение опыта наставничества молодых учителей математики, сложившийся в образовательных организациях, с целью его распространения;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-273634" y="4234599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38703" y="4942541"/>
            <a:ext cx="2067858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30C0218-CE12-4928-8A9E-747B7B161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7" y="5378423"/>
            <a:ext cx="1122501" cy="1122501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241281" y="4073292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2975183" y="4586970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469984" y="4603747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597759" y="5231460"/>
            <a:ext cx="2067858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867955" y="4607261"/>
            <a:ext cx="2067858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0124142" y="5158335"/>
            <a:ext cx="2067858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Alumn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256" y="5659337"/>
            <a:ext cx="1198663" cy="11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C55BCD46-65C9-4E70-89C1-6F39CFBC8A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065" y="4943120"/>
            <a:ext cx="1199465" cy="1199465"/>
          </a:xfrm>
          <a:prstGeom prst="rect">
            <a:avLst/>
          </a:prstGeom>
        </p:spPr>
      </p:pic>
      <p:pic>
        <p:nvPicPr>
          <p:cNvPr id="33" name="Picture 8" descr="Electronic signature free ic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271" y="5483783"/>
            <a:ext cx="1181602" cy="1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2133" y="2401823"/>
            <a:ext cx="8696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содействовать совершенствованию ИКТ-компетенций учителей математики;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1171216" y="3087286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4" name="Прямоугольник 33"/>
          <p:cNvSpPr/>
          <p:nvPr/>
        </p:nvSpPr>
        <p:spPr>
          <a:xfrm>
            <a:off x="1606846" y="3719821"/>
            <a:ext cx="9659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активизировать тесное сотрудничество с «Мобильной сетью учителей математики».</a:t>
            </a:r>
            <a:endParaRPr lang="ru-RU" alt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171216" y="3717959"/>
            <a:ext cx="42983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6300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580</Words>
  <Application>Microsoft Office PowerPoint</Application>
  <PresentationFormat>Широкоэкранный</PresentationFormat>
  <Paragraphs>72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Calibri</vt:lpstr>
      <vt:lpstr>Helvetica Light</vt:lpstr>
      <vt:lpstr>Gilroy ExtraBold</vt:lpstr>
      <vt:lpstr>Times New Roman</vt:lpstr>
      <vt:lpstr>Helvetica Neue Medium</vt:lpstr>
      <vt:lpstr>Arial Narrow</vt:lpstr>
      <vt:lpstr>Arial</vt:lpstr>
      <vt:lpstr>Muller Bold</vt:lpstr>
      <vt:lpstr>MingLiU_HKSCS-ExtB</vt:lpstr>
      <vt:lpstr>Wingdings</vt:lpstr>
      <vt:lpstr>Simple Light</vt:lpstr>
      <vt:lpstr>Simple Light</vt:lpstr>
      <vt:lpstr>Презентация PowerPoint</vt:lpstr>
      <vt:lpstr>Презентация PowerPoint</vt:lpstr>
      <vt:lpstr>          Задачи деятельности отделения по математике            краевого УМО на 2022-2023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деятельности отделения по математике краевого УМО на 2023-2024 учебный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admin</cp:lastModifiedBy>
  <cp:revision>38</cp:revision>
  <cp:lastPrinted>2023-10-25T09:26:03Z</cp:lastPrinted>
  <dcterms:modified xsi:type="dcterms:W3CDTF">2023-10-31T22:29:25Z</dcterms:modified>
</cp:coreProperties>
</file>