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2"/>
  </p:notesMasterIdLst>
  <p:sldIdLst>
    <p:sldId id="382" r:id="rId3"/>
    <p:sldId id="356" r:id="rId4"/>
    <p:sldId id="358" r:id="rId5"/>
    <p:sldId id="364" r:id="rId6"/>
    <p:sldId id="365" r:id="rId7"/>
    <p:sldId id="366" r:id="rId8"/>
    <p:sldId id="367" r:id="rId9"/>
    <p:sldId id="368" r:id="rId10"/>
    <p:sldId id="37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53" d="100"/>
          <a:sy n="53" d="100"/>
        </p:scale>
        <p:origin x="186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0D493-4518-4A8C-AAEA-AEAC94BF61E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82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84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8.jpg"/><Relationship Id="rId3" Type="http://schemas.microsoft.com/office/2007/relationships/hdphoto" Target="../media/hdphoto11.wdp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12.wdp"/><Relationship Id="rId10" Type="http://schemas.microsoft.com/office/2007/relationships/hdphoto" Target="../media/hdphoto1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9" y="0"/>
            <a:ext cx="1063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558989" y="1818116"/>
            <a:ext cx="7653659" cy="2431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Использование результатов оценочных процедур для повышения качества математического образования</a:t>
            </a:r>
            <a:endParaRPr lang="ru-RU" sz="4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942322"/>
            <a:ext cx="263052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</a:t>
            </a:r>
            <a:r>
              <a:rPr lang="ru-RU" sz="160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ноября</a:t>
            </a:r>
            <a:r>
              <a:rPr lang="ru-RU" sz="1600" kern="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502655" y="-153286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26535" y="333222"/>
            <a:ext cx="703829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Активные формы проведения урока математики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053393" y="241606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1808823" y="2424782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АМО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053393" y="320473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1808823" y="3228085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Математические бои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1068763" y="399340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1808823" y="3989929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Ярмарки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1068763" y="478207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1808823" y="4785915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Маршруты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1068763" y="557074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1" name="Прямоугольник 30"/>
          <p:cNvSpPr/>
          <p:nvPr/>
        </p:nvSpPr>
        <p:spPr>
          <a:xfrm>
            <a:off x="1808822" y="5617446"/>
            <a:ext cx="58823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Нестандартное домашнее задание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0"/>
            <a:ext cx="3979767" cy="25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16652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249B0CC-A75E-094C-BDBF-724AB87DE7DC}"/>
              </a:ext>
            </a:extLst>
          </p:cNvPr>
          <p:cNvSpPr/>
          <p:nvPr/>
        </p:nvSpPr>
        <p:spPr>
          <a:xfrm>
            <a:off x="7257907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7078074" y="3228945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AE9595-E284-BE4F-9682-6CCD6AA66BBB}"/>
              </a:ext>
            </a:extLst>
          </p:cNvPr>
          <p:cNvSpPr txBox="1"/>
          <p:nvPr/>
        </p:nvSpPr>
        <p:spPr>
          <a:xfrm>
            <a:off x="7083301" y="3710264"/>
            <a:ext cx="21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Дополнительный текст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E30BDD-972C-4A41-9A93-0FA3C3E8F2D3}"/>
              </a:ext>
            </a:extLst>
          </p:cNvPr>
          <p:cNvSpPr txBox="1"/>
          <p:nvPr/>
        </p:nvSpPr>
        <p:spPr>
          <a:xfrm>
            <a:off x="9383365" y="3710264"/>
            <a:ext cx="21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Дополнительный текст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1062D6-B2C0-C740-89B3-2214772B1DDD}"/>
              </a:ext>
            </a:extLst>
          </p:cNvPr>
          <p:cNvSpPr txBox="1"/>
          <p:nvPr/>
        </p:nvSpPr>
        <p:spPr>
          <a:xfrm>
            <a:off x="7118025" y="5893394"/>
            <a:ext cx="21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Дополнительный текст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27348-960D-0E4A-A5F6-03804BE46AF5}"/>
              </a:ext>
            </a:extLst>
          </p:cNvPr>
          <p:cNvSpPr txBox="1"/>
          <p:nvPr/>
        </p:nvSpPr>
        <p:spPr>
          <a:xfrm>
            <a:off x="9418089" y="5893394"/>
            <a:ext cx="21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Дополнительный текст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8CB7AD6-A971-491A-9B0C-AA69C1E98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83" y="2588540"/>
            <a:ext cx="469330" cy="4693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7" y="4694989"/>
            <a:ext cx="471058" cy="4710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972" y="4700894"/>
            <a:ext cx="454303" cy="4543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9" y="2535229"/>
            <a:ext cx="509025" cy="5090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9358286" y="3228945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7112798" y="5358687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9358286" y="5358687"/>
            <a:ext cx="210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DA8A0F-B6E3-EA47-B5F4-1296AD648FBF}"/>
              </a:ext>
            </a:extLst>
          </p:cNvPr>
          <p:cNvSpPr txBox="1"/>
          <p:nvPr/>
        </p:nvSpPr>
        <p:spPr>
          <a:xfrm>
            <a:off x="6753927" y="1355487"/>
            <a:ext cx="3081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6FA8D6-B6BB-4697-9F75-0AE8A8917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263" y="397225"/>
            <a:ext cx="11052771" cy="61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63" y="0"/>
            <a:ext cx="3979767" cy="2567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210589-E38A-4A3F-A211-BCE3F76548F5}"/>
              </a:ext>
            </a:extLst>
          </p:cNvPr>
          <p:cNvSpPr txBox="1"/>
          <p:nvPr/>
        </p:nvSpPr>
        <p:spPr>
          <a:xfrm>
            <a:off x="1" y="349962"/>
            <a:ext cx="643998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1200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бои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-73152" y="2170583"/>
            <a:ext cx="3034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Выбор задач согласно уровню знаний игроков</a:t>
            </a: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-208320" y="3077191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2847372" y="4078030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5948457" y="3089979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050938" y="4078030"/>
            <a:ext cx="3333974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688720" y="4711724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594129" y="3677795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468966" y="471320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416691" y="3679272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 descr="Alumn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774" y="5140132"/>
            <a:ext cx="1198663" cy="11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lectronic signature free ico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7" y="5157191"/>
            <a:ext cx="1181603" cy="1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55BCD46-65C9-4E70-89C1-6F39CFBC8A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858" y="4041775"/>
            <a:ext cx="1199465" cy="11994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30C0218-CE12-4928-8A9E-747B7B1618F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94" y="4159377"/>
            <a:ext cx="1122501" cy="11225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2999232" y="3039263"/>
            <a:ext cx="3034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Решение задач, обсуждение в команде</a:t>
            </a: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6080760" y="2115719"/>
            <a:ext cx="3034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Игра согласно правилам</a:t>
            </a: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9244584" y="3020975"/>
            <a:ext cx="3034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Разбор решения задач, </a:t>
            </a:r>
            <a:r>
              <a:rPr lang="ru-RU" altLang="ru-RU" sz="2000" kern="1200" dirty="0" err="1">
                <a:latin typeface="Arial Narrow" panose="020B0606020202030204" pitchFamily="34" charset="0"/>
                <a:cs typeface="Arial" panose="020B0604020202020204" pitchFamily="34" charset="0"/>
              </a:rPr>
              <a:t>неучаствоваших</a:t>
            </a:r>
            <a:r>
              <a:rPr lang="ru-RU" altLang="ru-RU" sz="2000" kern="1200" dirty="0">
                <a:latin typeface="Arial Narrow" panose="020B0606020202030204" pitchFamily="34" charset="0"/>
                <a:cs typeface="Arial" panose="020B0604020202020204" pitchFamily="34" charset="0"/>
              </a:rPr>
              <a:t> в «бою»</a:t>
            </a:r>
            <a:endParaRPr kumimoji="0" lang="en-US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09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655092D5-DDAA-ED4A-915A-E4CC71089E59}"/>
              </a:ext>
            </a:extLst>
          </p:cNvPr>
          <p:cNvSpPr/>
          <p:nvPr/>
        </p:nvSpPr>
        <p:spPr>
          <a:xfrm>
            <a:off x="7678943" y="4402419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2F3C0D37-D07B-D74B-A091-7D9803CC14FD}"/>
              </a:ext>
            </a:extLst>
          </p:cNvPr>
          <p:cNvSpPr/>
          <p:nvPr/>
        </p:nvSpPr>
        <p:spPr>
          <a:xfrm>
            <a:off x="7575099" y="4340619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4AE762E7-9FCE-924C-9065-454320787B64}"/>
              </a:ext>
            </a:extLst>
          </p:cNvPr>
          <p:cNvSpPr/>
          <p:nvPr/>
        </p:nvSpPr>
        <p:spPr>
          <a:xfrm>
            <a:off x="3493085" y="4408424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19C0632A-D6FC-9F43-B06E-013A3F036C08}"/>
              </a:ext>
            </a:extLst>
          </p:cNvPr>
          <p:cNvSpPr/>
          <p:nvPr/>
        </p:nvSpPr>
        <p:spPr>
          <a:xfrm>
            <a:off x="3354516" y="4358199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E09E241-2E57-224D-85B2-A16ACDBD97F4}"/>
              </a:ext>
            </a:extLst>
          </p:cNvPr>
          <p:cNvSpPr/>
          <p:nvPr/>
        </p:nvSpPr>
        <p:spPr>
          <a:xfrm>
            <a:off x="9596082" y="1868611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0B0E595A-8BE1-C240-8B59-C4A01D5ED28D}"/>
              </a:ext>
            </a:extLst>
          </p:cNvPr>
          <p:cNvSpPr/>
          <p:nvPr/>
        </p:nvSpPr>
        <p:spPr>
          <a:xfrm>
            <a:off x="9457513" y="1818386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D0A2DD6B-E026-2B41-8EB8-9457C99055E4}"/>
              </a:ext>
            </a:extLst>
          </p:cNvPr>
          <p:cNvSpPr/>
          <p:nvPr/>
        </p:nvSpPr>
        <p:spPr>
          <a:xfrm>
            <a:off x="5546305" y="1868611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6DCADE50-74C6-9C48-8400-09B37120BB85}"/>
              </a:ext>
            </a:extLst>
          </p:cNvPr>
          <p:cNvSpPr/>
          <p:nvPr/>
        </p:nvSpPr>
        <p:spPr>
          <a:xfrm>
            <a:off x="5407736" y="1818386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2BB07B3D-A780-5E43-ADDA-034A5A0BCA24}"/>
              </a:ext>
            </a:extLst>
          </p:cNvPr>
          <p:cNvSpPr/>
          <p:nvPr/>
        </p:nvSpPr>
        <p:spPr>
          <a:xfrm>
            <a:off x="1631041" y="1869182"/>
            <a:ext cx="1097563" cy="1097563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4FCF3DF6-1103-EF49-9195-65379C2722F9}"/>
              </a:ext>
            </a:extLst>
          </p:cNvPr>
          <p:cNvSpPr/>
          <p:nvPr/>
        </p:nvSpPr>
        <p:spPr>
          <a:xfrm>
            <a:off x="1492472" y="1818957"/>
            <a:ext cx="1097563" cy="1097563"/>
          </a:xfrm>
          <a:prstGeom prst="ellipse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49FF0B-6049-B642-A198-75F088098ABD}"/>
              </a:ext>
            </a:extLst>
          </p:cNvPr>
          <p:cNvSpPr txBox="1"/>
          <p:nvPr/>
        </p:nvSpPr>
        <p:spPr>
          <a:xfrm>
            <a:off x="1820469" y="1952920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A0EA4A9-15C6-814E-93F6-81AA7C610D74}"/>
              </a:ext>
            </a:extLst>
          </p:cNvPr>
          <p:cNvSpPr txBox="1"/>
          <p:nvPr/>
        </p:nvSpPr>
        <p:spPr>
          <a:xfrm>
            <a:off x="9793984" y="1927837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B8773A5-2824-C044-AC99-DFF9239AF881}"/>
              </a:ext>
            </a:extLst>
          </p:cNvPr>
          <p:cNvSpPr txBox="1"/>
          <p:nvPr/>
        </p:nvSpPr>
        <p:spPr>
          <a:xfrm>
            <a:off x="3692049" y="4459088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D42CEEE-9273-4741-9BF5-85F4A7C87553}"/>
              </a:ext>
            </a:extLst>
          </p:cNvPr>
          <p:cNvSpPr txBox="1"/>
          <p:nvPr/>
        </p:nvSpPr>
        <p:spPr>
          <a:xfrm>
            <a:off x="5757423" y="1924268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DC70AFA-71E8-C04A-9958-880C2427F685}"/>
              </a:ext>
            </a:extLst>
          </p:cNvPr>
          <p:cNvSpPr txBox="1"/>
          <p:nvPr/>
        </p:nvSpPr>
        <p:spPr>
          <a:xfrm>
            <a:off x="7927480" y="4447498"/>
            <a:ext cx="1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585416" y="3051820"/>
            <a:ext cx="30255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Выбор темы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5CEC892-6653-974C-8693-70049B4A669A}"/>
              </a:ext>
            </a:extLst>
          </p:cNvPr>
          <p:cNvSpPr/>
          <p:nvPr/>
        </p:nvSpPr>
        <p:spPr>
          <a:xfrm>
            <a:off x="436880" y="3513529"/>
            <a:ext cx="3303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Есть простор для творчества, разные типы задач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A97DD2C-4973-4CEB-92B3-34E2E89E1334}"/>
              </a:ext>
            </a:extLst>
          </p:cNvPr>
          <p:cNvSpPr/>
          <p:nvPr/>
        </p:nvSpPr>
        <p:spPr>
          <a:xfrm>
            <a:off x="513539" y="180466"/>
            <a:ext cx="4518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4535984" y="3051820"/>
            <a:ext cx="30255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Правила проведения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8611816" y="3051820"/>
            <a:ext cx="30255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Время и место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6691576" y="5601554"/>
            <a:ext cx="30255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Итоги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5CEC892-6653-974C-8693-70049B4A669A}"/>
              </a:ext>
            </a:extLst>
          </p:cNvPr>
          <p:cNvSpPr/>
          <p:nvPr/>
        </p:nvSpPr>
        <p:spPr>
          <a:xfrm>
            <a:off x="4387448" y="3513529"/>
            <a:ext cx="3303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Каждый должен побыть и продавцом и покупателем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5CEC892-6653-974C-8693-70049B4A669A}"/>
              </a:ext>
            </a:extLst>
          </p:cNvPr>
          <p:cNvSpPr/>
          <p:nvPr/>
        </p:nvSpPr>
        <p:spPr>
          <a:xfrm>
            <a:off x="2493277" y="5768893"/>
            <a:ext cx="3303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Выдерживать временной режим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5CEC892-6653-974C-8693-70049B4A669A}"/>
              </a:ext>
            </a:extLst>
          </p:cNvPr>
          <p:cNvSpPr/>
          <p:nvPr/>
        </p:nvSpPr>
        <p:spPr>
          <a:xfrm>
            <a:off x="6583680" y="6053529"/>
            <a:ext cx="3303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Лучший покупатель, лучший продавец, лучшая задача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D1ABDBF-B59B-436E-89F9-7BF2216E3983}"/>
              </a:ext>
            </a:extLst>
          </p:cNvPr>
          <p:cNvSpPr/>
          <p:nvPr/>
        </p:nvSpPr>
        <p:spPr>
          <a:xfrm>
            <a:off x="2590035" y="5654101"/>
            <a:ext cx="30255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Проведение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1A4ACFC-D621-4040-AE0D-F4646450657C}"/>
              </a:ext>
            </a:extLst>
          </p:cNvPr>
          <p:cNvSpPr/>
          <p:nvPr/>
        </p:nvSpPr>
        <p:spPr>
          <a:xfrm>
            <a:off x="8354473" y="3570925"/>
            <a:ext cx="3303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Расписание уроков, кабинет, оформление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3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окумент 8">
            <a:extLst>
              <a:ext uri="{FF2B5EF4-FFF2-40B4-BE49-F238E27FC236}">
                <a16:creationId xmlns="" xmlns:a16="http://schemas.microsoft.com/office/drawing/2014/main" id="{6C779F2D-9998-0A45-862A-98FC45832BCE}"/>
              </a:ext>
            </a:extLst>
          </p:cNvPr>
          <p:cNvSpPr/>
          <p:nvPr/>
        </p:nvSpPr>
        <p:spPr>
          <a:xfrm>
            <a:off x="2860168" y="2823299"/>
            <a:ext cx="1694122" cy="2098266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Документ 10">
            <a:extLst>
              <a:ext uri="{FF2B5EF4-FFF2-40B4-BE49-F238E27FC236}">
                <a16:creationId xmlns="" xmlns:a16="http://schemas.microsoft.com/office/drawing/2014/main" id="{1E769849-ABCF-3643-8D9B-BE0880779E5A}"/>
              </a:ext>
            </a:extLst>
          </p:cNvPr>
          <p:cNvSpPr/>
          <p:nvPr/>
        </p:nvSpPr>
        <p:spPr>
          <a:xfrm>
            <a:off x="7609394" y="2823299"/>
            <a:ext cx="1694122" cy="2098266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Документ 5">
            <a:extLst>
              <a:ext uri="{FF2B5EF4-FFF2-40B4-BE49-F238E27FC236}">
                <a16:creationId xmlns="" xmlns:a16="http://schemas.microsoft.com/office/drawing/2014/main" id="{B072AC22-1D31-E549-9798-14451E95AAD7}"/>
              </a:ext>
            </a:extLst>
          </p:cNvPr>
          <p:cNvSpPr/>
          <p:nvPr/>
        </p:nvSpPr>
        <p:spPr>
          <a:xfrm>
            <a:off x="485555" y="282329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B6093B6-02D6-CB42-97F8-0271F59038D1}"/>
              </a:ext>
            </a:extLst>
          </p:cNvPr>
          <p:cNvCxnSpPr/>
          <p:nvPr/>
        </p:nvCxnSpPr>
        <p:spPr>
          <a:xfrm>
            <a:off x="-177210" y="2832443"/>
            <a:ext cx="12546419" cy="0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="" xmlns:a16="http://schemas.microsoft.com/office/drawing/2014/main" id="{83DC99EB-EBAF-9345-8FAC-4CF31C50B0EF}"/>
              </a:ext>
            </a:extLst>
          </p:cNvPr>
          <p:cNvSpPr/>
          <p:nvPr/>
        </p:nvSpPr>
        <p:spPr>
          <a:xfrm>
            <a:off x="5234781" y="282329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Документ 11">
            <a:extLst>
              <a:ext uri="{FF2B5EF4-FFF2-40B4-BE49-F238E27FC236}">
                <a16:creationId xmlns="" xmlns:a16="http://schemas.microsoft.com/office/drawing/2014/main" id="{02018B38-4988-AC42-822A-35DD93320871}"/>
              </a:ext>
            </a:extLst>
          </p:cNvPr>
          <p:cNvSpPr/>
          <p:nvPr/>
        </p:nvSpPr>
        <p:spPr>
          <a:xfrm>
            <a:off x="9984007" y="282329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5B74E8-C57A-144F-853A-C6D88DE64450}"/>
              </a:ext>
            </a:extLst>
          </p:cNvPr>
          <p:cNvSpPr txBox="1"/>
          <p:nvPr/>
        </p:nvSpPr>
        <p:spPr>
          <a:xfrm>
            <a:off x="485555" y="501948"/>
            <a:ext cx="3252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Маршруты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ED33A7F-3C36-0A45-9EA8-1DD6551CCDBD}"/>
              </a:ext>
            </a:extLst>
          </p:cNvPr>
          <p:cNvSpPr txBox="1"/>
          <p:nvPr/>
        </p:nvSpPr>
        <p:spPr>
          <a:xfrm>
            <a:off x="331541" y="5181911"/>
            <a:ext cx="187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Материал можно разбить на независимые части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394999" y="3878822"/>
            <a:ext cx="16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Учу, учусь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3EEAC02-5305-0049-A440-21E510305A6E}"/>
              </a:ext>
            </a:extLst>
          </p:cNvPr>
          <p:cNvSpPr txBox="1"/>
          <p:nvPr/>
        </p:nvSpPr>
        <p:spPr>
          <a:xfrm>
            <a:off x="2714096" y="5126802"/>
            <a:ext cx="187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Примеры не вытекают один из другого, можно начать с любого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95E2F20-2920-6E47-AF16-92045456AD14}"/>
              </a:ext>
            </a:extLst>
          </p:cNvPr>
          <p:cNvSpPr txBox="1"/>
          <p:nvPr/>
        </p:nvSpPr>
        <p:spPr>
          <a:xfrm>
            <a:off x="5109083" y="5181911"/>
            <a:ext cx="18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Учитель = диспетчер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88EF73-AA38-424B-B38F-CBB541EA76B8}"/>
              </a:ext>
            </a:extLst>
          </p:cNvPr>
          <p:cNvSpPr txBox="1"/>
          <p:nvPr/>
        </p:nvSpPr>
        <p:spPr>
          <a:xfrm>
            <a:off x="7497855" y="5181911"/>
            <a:ext cx="18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Сами учащиеся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997564-BDDB-3944-9474-6D0725F65931}"/>
              </a:ext>
            </a:extLst>
          </p:cNvPr>
          <p:cNvSpPr txBox="1"/>
          <p:nvPr/>
        </p:nvSpPr>
        <p:spPr>
          <a:xfrm>
            <a:off x="9892842" y="5181911"/>
            <a:ext cx="187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Дополнительная оценка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83B01BE-A57D-C94D-B1A5-DE81F98FEB7B}"/>
              </a:ext>
            </a:extLst>
          </p:cNvPr>
          <p:cNvSpPr txBox="1"/>
          <p:nvPr/>
        </p:nvSpPr>
        <p:spPr>
          <a:xfrm>
            <a:off x="480478" y="2350100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Изучение нового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0E85321-3469-E74D-A5E3-6A14FA65022C}"/>
              </a:ext>
            </a:extLst>
          </p:cNvPr>
          <p:cNvSpPr txBox="1"/>
          <p:nvPr/>
        </p:nvSpPr>
        <p:spPr>
          <a:xfrm>
            <a:off x="5254837" y="2350483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Закрепление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6FCAFF2-EB2B-D44B-838F-0935FCB67000}"/>
              </a:ext>
            </a:extLst>
          </p:cNvPr>
          <p:cNvSpPr txBox="1"/>
          <p:nvPr/>
        </p:nvSpPr>
        <p:spPr>
          <a:xfrm>
            <a:off x="7793203" y="2348217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Контроль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E5D709-4B0E-7A4A-830C-9C0FEF9E686B}"/>
              </a:ext>
            </a:extLst>
          </p:cNvPr>
          <p:cNvSpPr txBox="1"/>
          <p:nvPr/>
        </p:nvSpPr>
        <p:spPr>
          <a:xfrm>
            <a:off x="9653502" y="2362898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Работа над ошибками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5289053" y="3876808"/>
            <a:ext cx="173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Каждый сам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9771017" y="3878822"/>
            <a:ext cx="207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Пара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7637710" y="3692141"/>
            <a:ext cx="169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Знаю, умею, научу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41C7BDE-688A-2540-A0AC-FB258505108D}"/>
              </a:ext>
            </a:extLst>
          </p:cNvPr>
          <p:cNvSpPr txBox="1"/>
          <p:nvPr/>
        </p:nvSpPr>
        <p:spPr>
          <a:xfrm>
            <a:off x="2957996" y="3688153"/>
            <a:ext cx="169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>
                <a:latin typeface="Arial Narrow" panose="020B0606020202030204" pitchFamily="34" charset="0"/>
                <a:cs typeface="Arial" panose="020B0604020202020204" pitchFamily="34" charset="0"/>
              </a:rPr>
              <a:t>Разбор примеров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12" y="3134532"/>
            <a:ext cx="489556" cy="48955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01" y="3151481"/>
            <a:ext cx="410691" cy="4106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892" y="3128808"/>
            <a:ext cx="471949" cy="471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8" y="3116208"/>
            <a:ext cx="473114" cy="4731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8" y="3116555"/>
            <a:ext cx="470492" cy="4704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07E96A0-2929-4B84-B3A6-96FF33E74B8E}"/>
              </a:ext>
            </a:extLst>
          </p:cNvPr>
          <p:cNvSpPr txBox="1"/>
          <p:nvPr/>
        </p:nvSpPr>
        <p:spPr>
          <a:xfrm>
            <a:off x="2703286" y="2348217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Разбор примеров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 rot="5400000">
            <a:off x="4538612" y="1942013"/>
            <a:ext cx="1333303" cy="1149399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 rot="5400000">
            <a:off x="8130876" y="1942014"/>
            <a:ext cx="1333303" cy="1149399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 rot="5400000">
            <a:off x="994803" y="4295945"/>
            <a:ext cx="1333303" cy="1149399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 rot="5400000">
            <a:off x="4991007" y="4395384"/>
            <a:ext cx="1333303" cy="1149399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rot="5400000">
            <a:off x="943021" y="1902328"/>
            <a:ext cx="1333303" cy="1149399"/>
          </a:xfrm>
          <a:prstGeom prst="hexagon">
            <a:avLst/>
          </a:prstGeom>
          <a:solidFill>
            <a:srgbClr val="6CC8DE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A97DD2C-4973-4CEB-92B3-34E2E89E1334}"/>
              </a:ext>
            </a:extLst>
          </p:cNvPr>
          <p:cNvSpPr/>
          <p:nvPr/>
        </p:nvSpPr>
        <p:spPr>
          <a:xfrm>
            <a:off x="939959" y="331866"/>
            <a:ext cx="10529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Нестандартные домашние задания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272093" y="3330105"/>
            <a:ext cx="267515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Определено количество «Не менее», указаны страницы задачника, выбор самостоятельный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56" y="2192667"/>
            <a:ext cx="648092" cy="648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067" y="4653492"/>
            <a:ext cx="633185" cy="63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05" y="4641414"/>
            <a:ext cx="671182" cy="6711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135" y="2244711"/>
            <a:ext cx="654418" cy="654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973" y="2124525"/>
            <a:ext cx="653400" cy="653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97" y="3495440"/>
            <a:ext cx="917683" cy="9176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385843" y="4646189"/>
            <a:ext cx="199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3930832" y="3293779"/>
            <a:ext cx="267515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Задание на малые группы с дальнейшим кратким анализом и отчетом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7406767" y="3450888"/>
            <a:ext cx="267515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готового решения придумать другой текст задания с практическим применением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552313" y="5753846"/>
            <a:ext cx="267515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Даны задания и набор ответов (разное количество). Найти соответствие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590188F-A813-413A-ACAE-8B5F7D937F23}"/>
              </a:ext>
            </a:extLst>
          </p:cNvPr>
          <p:cNvSpPr txBox="1"/>
          <p:nvPr/>
        </p:nvSpPr>
        <p:spPr>
          <a:xfrm>
            <a:off x="4300346" y="5725149"/>
            <a:ext cx="267515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Выдать задание соседу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1437E5B-C074-4678-A847-AA1F890AD0A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43" y="3963640"/>
            <a:ext cx="4682285" cy="40602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F0543F2-7138-448E-9F59-5CFE57C007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2321" r="731" b="10666"/>
          <a:stretch/>
        </p:blipFill>
        <p:spPr>
          <a:xfrm rot="10800000">
            <a:off x="8565151" y="4217338"/>
            <a:ext cx="3360663" cy="2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33323" y="2300615"/>
            <a:ext cx="1393078" cy="1393078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20067" y="4092534"/>
            <a:ext cx="3535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ralf61@list.ru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8356139" y="2105699"/>
            <a:ext cx="3598930" cy="1218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spc="39" dirty="0">
                <a:latin typeface="Arial Narrow" panose="020B0606020202030204" pitchFamily="34" charset="0"/>
                <a:cs typeface="Times New Roman" panose="02020603050405020304" pitchFamily="18" charset="0"/>
              </a:rPr>
              <a:t>Борисова Л.Л., учитель математики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spc="39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2000" spc="39" dirty="0">
                <a:latin typeface="Arial Narrow" panose="020B0606020202030204" pitchFamily="34" charset="0"/>
                <a:cs typeface="Times New Roman" panose="02020603050405020304" pitchFamily="18" charset="0"/>
              </a:rPr>
              <a:t>«Лицей №124»  </a:t>
            </a:r>
            <a:r>
              <a:rPr lang="ru-RU" sz="2000" spc="39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г.Барнаул</a:t>
            </a:r>
            <a:endParaRPr lang="ru-RU" sz="2000" spc="39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86" y="2622552"/>
            <a:ext cx="686814" cy="6868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502C03D-E1EA-46E7-923D-B5ACF5A91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07" t="28853" r="3458" b="29639"/>
          <a:stretch/>
        </p:blipFill>
        <p:spPr>
          <a:xfrm rot="16200000">
            <a:off x="6266765" y="2164889"/>
            <a:ext cx="2017055" cy="1461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229</Words>
  <Application>Microsoft Office PowerPoint</Application>
  <PresentationFormat>Широкоэкранный</PresentationFormat>
  <Paragraphs>69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Wingdings</vt:lpstr>
      <vt:lpstr>Muller Bold</vt:lpstr>
      <vt:lpstr>Calibri</vt:lpstr>
      <vt:lpstr>Times New Roman</vt:lpstr>
      <vt:lpstr>Helvetica Neue Medium</vt:lpstr>
      <vt:lpstr>Helvetica Light</vt:lpstr>
      <vt:lpstr>Arial Narrow</vt:lpstr>
      <vt:lpstr>Arial</vt:lpstr>
      <vt:lpstr>Gilroy ExtraBold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admin</cp:lastModifiedBy>
  <cp:revision>20</cp:revision>
  <dcterms:modified xsi:type="dcterms:W3CDTF">2023-10-15T23:53:30Z</dcterms:modified>
</cp:coreProperties>
</file>