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1"/>
  </p:notesMasterIdLst>
  <p:sldIdLst>
    <p:sldId id="261" r:id="rId2"/>
    <p:sldId id="295" r:id="rId3"/>
    <p:sldId id="271" r:id="rId4"/>
    <p:sldId id="282" r:id="rId5"/>
    <p:sldId id="260" r:id="rId6"/>
    <p:sldId id="283" r:id="rId7"/>
    <p:sldId id="266" r:id="rId8"/>
    <p:sldId id="278" r:id="rId9"/>
    <p:sldId id="259" r:id="rId10"/>
    <p:sldId id="262" r:id="rId11"/>
    <p:sldId id="269" r:id="rId12"/>
    <p:sldId id="277" r:id="rId13"/>
    <p:sldId id="263" r:id="rId14"/>
    <p:sldId id="296" r:id="rId15"/>
    <p:sldId id="299" r:id="rId16"/>
    <p:sldId id="302" r:id="rId17"/>
    <p:sldId id="264" r:id="rId18"/>
    <p:sldId id="297" r:id="rId19"/>
    <p:sldId id="29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578" autoAdjust="0"/>
  </p:normalViewPr>
  <p:slideViewPr>
    <p:cSldViewPr snapToGrid="0" showGuides="1">
      <p:cViewPr varScale="1">
        <p:scale>
          <a:sx n="50" d="100"/>
          <a:sy n="50" d="100"/>
        </p:scale>
        <p:origin x="1392" y="54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CEBA1-3052-4F54-8315-355757053E8F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C5BDB-792C-4F2C-8E7F-E459AF4F8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556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В </a:t>
            </a:r>
            <a:r>
              <a:rPr lang="ru-RU" sz="1400" dirty="0" err="1" smtClean="0"/>
              <a:t>деятельностном</a:t>
            </a:r>
            <a:r>
              <a:rPr lang="ru-RU" sz="1400" dirty="0" smtClean="0"/>
              <a:t> обучении главным результатом,</a:t>
            </a:r>
            <a:r>
              <a:rPr lang="ru-RU" sz="1400" baseline="0" dirty="0" smtClean="0"/>
              <a:t> который осваивают школьники является </a:t>
            </a:r>
            <a:r>
              <a:rPr lang="ru-RU" sz="1400" dirty="0" smtClean="0"/>
              <a:t>умение учиться. 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Важно, чтобы у школьников был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простор для действий, мыслей, проявления ими инициативы, самостоятельности,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возможность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«погадать», высказать свои мнения, зафиксировать свои гипотезы.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Учитель не занимает в такой работе позицию критика, оценщика, судьи. Он, скорее, организатор.</a:t>
            </a:r>
          </a:p>
          <a:p>
            <a:r>
              <a:rPr lang="ru-RU" sz="1400" dirty="0" smtClean="0"/>
              <a:t>Ребенок осваивает умение учиться вместе с одноклассниками под руководством</a:t>
            </a:r>
            <a:r>
              <a:rPr lang="ru-RU" sz="1400" baseline="0" dirty="0" smtClean="0"/>
              <a:t> учителя. Поэтому в организации работы учащихся имеет особое значение организация совместной работы учащихся между собой и с учителем.</a:t>
            </a:r>
          </a:p>
          <a:p>
            <a:endParaRPr lang="ru-RU" sz="1400" baseline="0" dirty="0" smtClean="0"/>
          </a:p>
          <a:p>
            <a:r>
              <a:rPr lang="ru-RU" sz="1400" baseline="0" dirty="0" smtClean="0"/>
              <a:t>Совместная работа может быть организована через </a:t>
            </a:r>
            <a:r>
              <a:rPr lang="ru-RU" sz="1400" baseline="0" dirty="0" err="1" smtClean="0"/>
              <a:t>деятельностные</a:t>
            </a:r>
            <a:r>
              <a:rPr lang="ru-RU" sz="1400" baseline="0" dirty="0" smtClean="0"/>
              <a:t> технологии.</a:t>
            </a:r>
          </a:p>
          <a:p>
            <a:r>
              <a:rPr lang="ru-RU" sz="1400" baseline="0" dirty="0" smtClean="0"/>
              <a:t>При этом учитель может использовать цифровые инструменты.</a:t>
            </a:r>
          </a:p>
          <a:p>
            <a:r>
              <a:rPr lang="ru-RU" sz="1400" baseline="0" dirty="0" smtClean="0"/>
              <a:t>Наша задача в рамках сегодняшнего занятия – рассмотреть те инструменты, которые можно чередовать для реализации очного (классического) обучения и дистанционного.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C5BDB-792C-4F2C-8E7F-E459AF4F855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966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Сейчас Вам будет предложено задание,</a:t>
            </a:r>
            <a:r>
              <a:rPr lang="ru-RU" sz="1400" baseline="0" dirty="0" smtClean="0"/>
              <a:t> но прежде мы разобьем Вас на группы.</a:t>
            </a:r>
          </a:p>
          <a:p>
            <a:r>
              <a:rPr lang="ru-RU" sz="1400" baseline="0" dirty="0" smtClean="0"/>
              <a:t>(такое задание можно использовать на этапе формирования умений, обобщения, повторения изученного материала)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C5BDB-792C-4F2C-8E7F-E459AF4F855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764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Другой сервис для организации</a:t>
            </a:r>
            <a:r>
              <a:rPr lang="ru-RU" sz="1400" baseline="0" dirty="0" smtClean="0"/>
              <a:t> совместной работы школьников </a:t>
            </a:r>
            <a:r>
              <a:rPr lang="en-US" sz="1400" b="1" dirty="0" err="1" smtClean="0">
                <a:effectLst/>
              </a:rPr>
              <a:t>Mindmeister</a:t>
            </a:r>
            <a:r>
              <a:rPr lang="ru-RU" sz="1400" b="1" dirty="0" smtClean="0">
                <a:effectLst/>
              </a:rPr>
              <a:t>.</a:t>
            </a:r>
          </a:p>
          <a:p>
            <a:r>
              <a:rPr lang="ru-RU" sz="1400" b="0" dirty="0" smtClean="0">
                <a:effectLst/>
              </a:rPr>
              <a:t>Он отличается от предыдущего сервиса тем, что работает не только учитель, но могут работать и все ученики</a:t>
            </a:r>
            <a:r>
              <a:rPr lang="ru-RU" sz="1400" b="0" baseline="0" dirty="0" smtClean="0">
                <a:effectLst/>
              </a:rPr>
              <a:t> одновременно, причем результаты работы видны сразу.</a:t>
            </a:r>
          </a:p>
          <a:p>
            <a:r>
              <a:rPr lang="ru-RU" sz="1400" b="0" baseline="0" dirty="0" smtClean="0">
                <a:effectLst/>
              </a:rPr>
              <a:t>Сервис нередко применяется при обобщении школьниками учебного материала, структурировании понятий и свойств, связанных с ними и т.п.</a:t>
            </a:r>
            <a:endParaRPr lang="ru-RU" sz="1400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C5BDB-792C-4F2C-8E7F-E459AF4F855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389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 рисовать ментальные карты слева направо, можно сверху вниз, можно «ромашкой» или «звездочкой». Главное — фиксировать ход мыслей в понятной для вас форме.</a:t>
            </a:r>
          </a:p>
          <a:p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программе предложены готовые форматы ментальных(интеллект) карт.</a:t>
            </a:r>
          </a:p>
          <a:p>
            <a:r>
              <a:rPr lang="ru-RU" sz="14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Основные направления использования интеллект-карт в образовательном процессе:</a:t>
            </a:r>
            <a:endParaRPr lang="ru-RU" sz="14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в начале урока, при создании проблемной ситуации, актуализации знаний;</a:t>
            </a:r>
          </a:p>
          <a:p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при изучении нового материала (создание опорных конспектов);</a:t>
            </a:r>
          </a:p>
          <a:p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обсуждение и решение проблем;</a:t>
            </a:r>
          </a:p>
          <a:p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решение учебных задач;</a:t>
            </a:r>
          </a:p>
          <a:p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систематизация и структурирование информации;</a:t>
            </a:r>
          </a:p>
          <a:p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обобщение материала;</a:t>
            </a:r>
          </a:p>
          <a:p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организация и проведение контроля знания;</a:t>
            </a:r>
          </a:p>
          <a:p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...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C5BDB-792C-4F2C-8E7F-E459AF4F855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740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есплатная программа, не нужно ее скачивать, делиться и презентовать интеллект-карты можно прямо в своем браузере.</a:t>
            </a:r>
          </a:p>
          <a:p>
            <a:r>
              <a:rPr lang="ru-RU" sz="14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Области применения:</a:t>
            </a:r>
          </a:p>
          <a:p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обучение</a:t>
            </a:r>
            <a:b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конспектирование лекций</a:t>
            </a:r>
            <a:b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конспектирование книг</a:t>
            </a:r>
            <a:b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подготовка материала по определенной теме</a:t>
            </a:r>
            <a:b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решение творческих задач</a:t>
            </a:r>
            <a:b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мозговой штурм</a:t>
            </a:r>
            <a:b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презентации</a:t>
            </a:r>
            <a:b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планирование и разработка проектов разной сложности</a:t>
            </a:r>
            <a:b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составление списков дел</a:t>
            </a:r>
          </a:p>
          <a:p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общение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проведение тренингов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развитие интеллектуальных способностей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решение личных проблем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C5BDB-792C-4F2C-8E7F-E459AF4F855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990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Ссылку в чат отправить: </a:t>
            </a:r>
            <a:r>
              <a:rPr lang="en-US" sz="1400" b="1" dirty="0" smtClean="0">
                <a:effectLst/>
              </a:rPr>
              <a:t>https://www.mindmeister.com/ </a:t>
            </a:r>
            <a:endParaRPr lang="ru-RU" sz="1400" b="1" dirty="0" smtClean="0">
              <a:effectLst/>
            </a:endParaRPr>
          </a:p>
          <a:p>
            <a:r>
              <a:rPr lang="ru-RU" sz="1400" b="0" dirty="0" smtClean="0">
                <a:effectLst/>
              </a:rPr>
              <a:t>Требуется регистрация.</a:t>
            </a:r>
          </a:p>
          <a:p>
            <a:r>
              <a:rPr lang="ru-RU" sz="1400" b="0" dirty="0" smtClean="0"/>
              <a:t>Сохранив</a:t>
            </a:r>
            <a:r>
              <a:rPr lang="ru-RU" sz="1400" b="0" baseline="0" dirty="0" smtClean="0"/>
              <a:t> </a:t>
            </a:r>
            <a:r>
              <a:rPr lang="ru-RU" sz="1400" baseline="0" dirty="0" smtClean="0"/>
              <a:t>логин и пароль, а также во вкладках страницу с данным ресурсом, позволяет потом заходить на сайт через «Вход».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C5BDB-792C-4F2C-8E7F-E459AF4F855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059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Приведем пример одной из карт:</a:t>
            </a:r>
            <a:r>
              <a:rPr lang="ru-RU" sz="1400" baseline="0" dirty="0" smtClean="0"/>
              <a:t> </a:t>
            </a:r>
            <a:r>
              <a:rPr lang="en-US" sz="1400" baseline="0" dirty="0" smtClean="0"/>
              <a:t>https://mm.tt/1705566279?t=EemTVCqIOy</a:t>
            </a:r>
            <a:r>
              <a:rPr lang="ru-RU" sz="1400" baseline="0" dirty="0" smtClean="0"/>
              <a:t> (в чат отправить).</a:t>
            </a:r>
            <a:endParaRPr lang="ru-RU" sz="1400" dirty="0" smtClean="0"/>
          </a:p>
          <a:p>
            <a:r>
              <a:rPr lang="ru-RU" sz="1400" dirty="0" smtClean="0"/>
              <a:t>Мы</a:t>
            </a:r>
            <a:r>
              <a:rPr lang="ru-RU" sz="1400" baseline="0" dirty="0" smtClean="0"/>
              <a:t> на курсах учителям предлагали задание (на слайде оно сформулировано).</a:t>
            </a:r>
          </a:p>
          <a:p>
            <a:r>
              <a:rPr lang="ru-RU" sz="1400" baseline="0" dirty="0" smtClean="0"/>
              <a:t>Учителя были разбиты на группы и в режиме онлайн выполняли задание.</a:t>
            </a:r>
          </a:p>
          <a:p>
            <a:r>
              <a:rPr lang="ru-RU" sz="1400" baseline="0" dirty="0" smtClean="0"/>
              <a:t>Общий результат работы представлен в целом одной ментальной картой. Затем была возможность обсудить, подкорректировать карту и результат совместной работы отражен на слайде (один цвет – одна группа).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C5BDB-792C-4F2C-8E7F-E459AF4F855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713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C5BDB-792C-4F2C-8E7F-E459AF4F855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733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Образовательные</a:t>
            </a:r>
            <a:r>
              <a:rPr lang="ru-RU" sz="1400" baseline="0" dirty="0" smtClean="0"/>
              <a:t> платформы, в большинстве своем, не дают возможности для осуществления Де. п-да, т.к. материалы представлены в готовом виде и т.д.</a:t>
            </a:r>
          </a:p>
          <a:p>
            <a:r>
              <a:rPr lang="ru-RU" sz="1400" baseline="0" dirty="0" smtClean="0"/>
              <a:t>Конечно, учитель может воспользоваться различными цифровыми инструментами, но… (след. слайд).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C5BDB-792C-4F2C-8E7F-E459AF4F855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858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Учитель столкнулся с тем, что есть огромные перечни</a:t>
            </a:r>
            <a:r>
              <a:rPr lang="ru-RU" sz="1400" baseline="0" dirty="0" smtClean="0"/>
              <a:t> различных цифровых инструментов (в том числе бесплатных), но времени с каждым из них разбираться, для того, чтобы выбрать подходящий, практически нет.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C5BDB-792C-4F2C-8E7F-E459AF4F855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432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Мы опираемся на те инструменты, которые полезны учителю</a:t>
            </a:r>
            <a:r>
              <a:rPr lang="ru-RU" sz="1400" baseline="0" dirty="0" smtClean="0"/>
              <a:t> с точки зрения их использования при  которые из этих списков бесплатны.</a:t>
            </a:r>
          </a:p>
          <a:p>
            <a:r>
              <a:rPr lang="ru-RU" sz="1400" baseline="0" dirty="0" smtClean="0"/>
              <a:t>Они разные: для создания учебного контента, для реализации процесса обучения.</a:t>
            </a:r>
          </a:p>
          <a:p>
            <a:r>
              <a:rPr lang="ru-RU" sz="1400" baseline="0" dirty="0" smtClean="0"/>
              <a:t>Мы остановимся на 2-м.</a:t>
            </a:r>
          </a:p>
          <a:p>
            <a:r>
              <a:rPr lang="ru-RU" sz="1400" dirty="0" smtClean="0"/>
              <a:t>Цифровые инструменты, которым сегодня уделим особое внимание </a:t>
            </a:r>
            <a:r>
              <a:rPr lang="ru-RU" sz="1400" dirty="0" err="1" smtClean="0">
                <a:solidFill>
                  <a:schemeClr val="tx1"/>
                </a:solidFill>
              </a:rPr>
              <a:t>Classroomscreen</a:t>
            </a:r>
            <a:r>
              <a:rPr lang="ru-RU" sz="1400" dirty="0" smtClean="0">
                <a:solidFill>
                  <a:schemeClr val="tx1"/>
                </a:solidFill>
              </a:rPr>
              <a:t> и </a:t>
            </a:r>
            <a:r>
              <a:rPr lang="en-US" sz="1400" dirty="0" smtClean="0">
                <a:solidFill>
                  <a:schemeClr val="tx1"/>
                </a:solidFill>
              </a:rPr>
              <a:t>M</a:t>
            </a:r>
            <a:r>
              <a:rPr lang="ru-RU" sz="1400" dirty="0" err="1" smtClean="0">
                <a:solidFill>
                  <a:schemeClr val="tx1"/>
                </a:solidFill>
              </a:rPr>
              <a:t>indomo</a:t>
            </a:r>
            <a:r>
              <a:rPr lang="ru-RU" sz="1400" dirty="0" smtClean="0">
                <a:solidFill>
                  <a:schemeClr val="tx1"/>
                </a:solidFill>
              </a:rPr>
              <a:t>,</a:t>
            </a:r>
            <a:r>
              <a:rPr lang="ru-RU" sz="1400" baseline="0" dirty="0" smtClean="0">
                <a:solidFill>
                  <a:schemeClr val="tx1"/>
                </a:solidFill>
              </a:rPr>
              <a:t> которые </a:t>
            </a:r>
            <a:r>
              <a:rPr lang="ru-RU" sz="1400" dirty="0" smtClean="0"/>
              <a:t>каждый</a:t>
            </a:r>
            <a:r>
              <a:rPr lang="ru-RU" sz="1400" baseline="0" dirty="0" smtClean="0"/>
              <a:t> из вас попробует использовать.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C5BDB-792C-4F2C-8E7F-E459AF4F855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046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Доска для организации совместной работы школьников, например,</a:t>
            </a:r>
            <a:r>
              <a:rPr lang="ru-RU" sz="1400" baseline="0" dirty="0" smtClean="0"/>
              <a:t> по обсуждению результатов работы групп над некоторым заданием.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C5BDB-792C-4F2C-8E7F-E459AF4F855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132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Classroomscreen</a:t>
            </a: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был изначально разработан для обучения в классе. </a:t>
            </a:r>
          </a:p>
          <a:p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он также может помочь учителям в дистанционном обучении. Его можно использовать для организации совместной работы с</a:t>
            </a: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учащимися (например, когда необходимо обсудить результаты работы разных групп школьников с тем или иным заданием, предложенным учителем).</a:t>
            </a:r>
            <a:endParaRPr lang="ru-RU" sz="14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использовать </a:t>
            </a:r>
            <a:r>
              <a:rPr lang="ru-RU" sz="14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Classroomscreen</a:t>
            </a: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этой цели, необходимо предоставить доступ к экрану учащимся</a:t>
            </a: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(для этого необходимо в </a:t>
            </a: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каком-нибудь приложении для конференц-связи (например,</a:t>
            </a: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ZOOM</a:t>
            </a: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поделиться своим экраном.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C5BDB-792C-4F2C-8E7F-E459AF4F855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844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Разработана учителем из Нидерландов </a:t>
            </a:r>
            <a:r>
              <a:rPr lang="ru-RU" sz="14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Лоуренсом </a:t>
            </a:r>
            <a:r>
              <a:rPr lang="ru-RU" sz="14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Копперсом</a:t>
            </a:r>
            <a:r>
              <a:rPr lang="ru-RU" sz="14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Сохранить в закладках и в дальнейшем ее легко будет находить. </a:t>
            </a:r>
          </a:p>
          <a:p>
            <a:pPr fontAlgn="base"/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Разработчики обещают в ближайшее время ввести ещё несколько инструментов. Инструмент  </a:t>
            </a:r>
            <a:r>
              <a:rPr lang="ru-RU" sz="14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бесплатен</a:t>
            </a: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pPr marL="0" indent="0">
              <a:buNone/>
            </a:pP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ПАНЕЛЬ ИНСТРУМЕНТОВ</a:t>
            </a: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ВНИЗУ:</a:t>
            </a:r>
            <a:endParaRPr lang="ru-RU" sz="14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ru-RU" sz="14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Выбрать фон (обои). </a:t>
            </a: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Фоном может быть не только набор предложенных изображений, но и картинки с компьютера. То есть уже сам фон может нести в себе элемент дидактической задачи. Например, карта, выполненное кем-то из учеников задание и т.д.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Выбор случайного имени.</a:t>
            </a:r>
            <a:endParaRPr lang="ru-RU" sz="14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 ввести список класса, затем, щёлкнув по кнопке </a:t>
            </a:r>
            <a:r>
              <a:rPr lang="ru-RU" sz="14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</a:t>
            </a: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(Выбор), крупным планом зелёным цветом появляется одно из имён. Можно сохранить 3 списка имен для генератора случайных имён.</a:t>
            </a:r>
          </a:p>
          <a:p>
            <a:pPr fontAlgn="base"/>
            <a:r>
              <a:rPr lang="ru-RU" sz="14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Игральная кость.</a:t>
            </a:r>
          </a:p>
          <a:p>
            <a:pPr fontAlgn="base"/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 разыграть</a:t>
            </a: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порядок выполнения заданий, или порядок ответа,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бросая один, два или три виртуальных кубика, получая случайные числа.</a:t>
            </a:r>
            <a:endParaRPr lang="ru-RU" sz="14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4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Уровень звука (громкость). 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дать сайту доступ к микрофону компьютера, затем установить максимальный уровень шума, который можно позволить в классе. Этот инструмент будет показывать красный или зелёный индикатор, напоминая ученикам, что следует вести себя тише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 на сайте не записываются и не сохраняются никакие звуки).</a:t>
            </a:r>
            <a:endParaRPr lang="ru-RU" sz="14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4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Возможность вставить изображение в текстовое окно.</a:t>
            </a:r>
            <a:endParaRPr lang="ru-RU" sz="14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Картинка вставляется либо с компьютера, либо из интернет.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Вставка </a:t>
            </a:r>
            <a:r>
              <a:rPr lang="en-US" sz="14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QR-</a:t>
            </a:r>
            <a:r>
              <a:rPr lang="ru-RU" sz="14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кода.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Достаточно навести QR-сканер на код и вы получите доступ к ссылке прямо со своего смартфона.</a:t>
            </a:r>
            <a:endParaRPr lang="ru-RU" sz="14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 Режим рисования.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 подобрать разлинованный лист или даже вставить свою</a:t>
            </a: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картинку, например, вариант решения задания, которое надо обсуждать</a:t>
            </a: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Режим рисования возможен как на всём экране, так и на выбранном участке.</a:t>
            </a:r>
            <a:endParaRPr lang="ru-RU" sz="14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 Текстовое поле.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 вводить разный текст, в том числе и математический (используя символику, как в информатике)</a:t>
            </a:r>
          </a:p>
          <a:p>
            <a:pPr fontAlgn="base"/>
            <a:r>
              <a:rPr lang="ru-RU" sz="14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 Рабочие символы (указатель уровня шума в классе).</a:t>
            </a:r>
          </a:p>
          <a:p>
            <a:pPr fontAlgn="base"/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Возможны четыре режима:</a:t>
            </a:r>
          </a:p>
          <a:p>
            <a:pPr fontAlgn="base"/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учитель требует полной тишины;</a:t>
            </a:r>
          </a:p>
          <a:p>
            <a:pPr fontAlgn="base"/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возможен шёпот в классе;</a:t>
            </a:r>
          </a:p>
          <a:p>
            <a:pPr fontAlgn="base"/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спросить соседа;</a:t>
            </a:r>
          </a:p>
          <a:p>
            <a:pPr fontAlgn="base"/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совместная работа.</a:t>
            </a:r>
          </a:p>
          <a:p>
            <a:pPr fontAlgn="base"/>
            <a:r>
              <a:rPr lang="ru-RU" sz="14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 Светофор.</a:t>
            </a:r>
            <a:r>
              <a:rPr lang="ru-RU" sz="14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Этот инструмент может быть использован как сигнал для начала работы (зелёный свет), к её прекращению (красный),</a:t>
            </a: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может быть что-то напомнить ученикам.</a:t>
            </a:r>
            <a:r>
              <a:rPr lang="ru-RU" sz="14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fontAlgn="base"/>
            <a:r>
              <a:rPr lang="ru-RU" sz="14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11. Установка таймера или часов.</a:t>
            </a:r>
          </a:p>
          <a:p>
            <a:pPr fontAlgn="base"/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 задать время на выполнение задания,</a:t>
            </a: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который по окончании подаст звуковой сигнал (характер сигнала можно выбрать).</a:t>
            </a:r>
            <a:endParaRPr lang="ru-RU" sz="14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sz="14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12. Секундомер.</a:t>
            </a:r>
            <a:r>
              <a:rPr lang="ru-RU" sz="14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None/>
            </a:pPr>
            <a:r>
              <a:rPr lang="ru-RU" sz="14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 Часы и 14. Календарь</a:t>
            </a:r>
            <a:r>
              <a:rPr lang="ru-RU" sz="14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отслеживания времени и фиксации текущей даты.</a:t>
            </a:r>
            <a:endParaRPr lang="ru-RU" sz="14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sz="1400" b="0" dirty="0" smtClean="0"/>
              <a:t>ЕСТЬ ПАНЕЛЬ ОПЦИЙ</a:t>
            </a:r>
            <a:r>
              <a:rPr lang="ru-RU" sz="1400" b="0" baseline="0" dirty="0" smtClean="0"/>
              <a:t> СПРАВА</a:t>
            </a:r>
            <a:r>
              <a:rPr lang="ru-RU" b="0" baseline="0" dirty="0" smtClean="0"/>
              <a:t>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C5BDB-792C-4F2C-8E7F-E459AF4F855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028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dirty="0" smtClean="0"/>
              <a:t>ПАНЕЛЬ ОПЦИЙ</a:t>
            </a:r>
            <a:r>
              <a:rPr lang="ru-RU" sz="1400" b="0" baseline="0" dirty="0" smtClean="0"/>
              <a:t> СПРАВА.</a:t>
            </a:r>
            <a:endParaRPr lang="ru-RU" sz="1400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</a:t>
            </a:r>
            <a:r>
              <a:rPr lang="ru-RU" sz="14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</a:t>
            </a: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астроить доску на русскоязычную версию.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/>
              <a:t>Можно выбрать в качестве фона доски: готовый рисунок из базы доски, в том числе и анимированный,</a:t>
            </a:r>
            <a:r>
              <a:rPr lang="ru-RU" sz="1400" baseline="0" dirty="0" smtClean="0"/>
              <a:t> вставить свою картинку, или выбрать монохромный фон.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C5BDB-792C-4F2C-8E7F-E459AF4F855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010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      Работа проходила в Зуме:</a:t>
            </a:r>
            <a:r>
              <a:rPr lang="ru-RU" sz="1400" baseline="0" dirty="0" smtClean="0"/>
              <a:t> все участники были учителем разделены на изолированные группы, д</a:t>
            </a:r>
            <a:r>
              <a:rPr lang="ru-RU" sz="1400" dirty="0" smtClean="0"/>
              <a:t>ля</a:t>
            </a:r>
            <a:r>
              <a:rPr lang="ru-RU" sz="1400" baseline="0" dirty="0" smtClean="0"/>
              <a:t> работы в группах было предложено геометрическое задание.</a:t>
            </a:r>
          </a:p>
          <a:p>
            <a:r>
              <a:rPr lang="ru-RU" sz="1400" b="0" baseline="0" dirty="0" smtClean="0"/>
              <a:t>        Каждая группа выполнив задание, высылала учителю фото решения для дальнейшего совместного </a:t>
            </a:r>
            <a:r>
              <a:rPr lang="ru-RU" sz="1400" baseline="0" dirty="0" smtClean="0"/>
              <a:t>обсуждения.</a:t>
            </a:r>
          </a:p>
          <a:p>
            <a:r>
              <a:rPr lang="ru-RU" sz="1400" baseline="0" dirty="0" smtClean="0"/>
              <a:t>        Учитель разместил все фото на доске, пронумеровав их. Стало видно всем результаты работы разных групп, которые можно проанализировать, обсудить  и т.п.</a:t>
            </a:r>
          </a:p>
          <a:p>
            <a:r>
              <a:rPr lang="ru-RU" sz="1400" baseline="0" dirty="0" smtClean="0"/>
              <a:t>        Например,  можно организовывать обсуждение полученных версий решений (сгруппировать одинаковые решения, высказываться относительно конкретных решений и т.д.).</a:t>
            </a:r>
          </a:p>
          <a:p>
            <a:r>
              <a:rPr lang="ru-RU" sz="1400" b="0" baseline="0" dirty="0" smtClean="0"/>
              <a:t>        Учитель, при необходимости,</a:t>
            </a:r>
            <a:r>
              <a:rPr lang="ru-RU" sz="1400" baseline="0" dirty="0" smtClean="0"/>
              <a:t> может делать записи на доске во время обсуждения детьми решений.</a:t>
            </a:r>
          </a:p>
          <a:p>
            <a:r>
              <a:rPr lang="ru-RU" sz="1400" baseline="0" dirty="0" smtClean="0"/>
              <a:t>        Результат работы зафиксированный на доске можно сохранить графическим файлом.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C5BDB-792C-4F2C-8E7F-E459AF4F855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93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5520" y="2381537"/>
            <a:ext cx="8640960" cy="1080120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9060C24C-89B7-482A-85A0-898E6675724C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4DF0786-3C0A-4188-B3EF-2EA951B8E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14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9060C24C-89B7-482A-85A0-898E6675724C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DA50C6-E0E8-44E1-8086-19B1BDE835F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>
          <a:xfrm>
            <a:off x="8940800" y="65087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5360" y="191549"/>
            <a:ext cx="979308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295467" y="1556792"/>
            <a:ext cx="9793088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61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4107-8058-484E-A0B3-5BBA3320C5AB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095F-DF32-442F-91C3-4E181CC47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68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91549"/>
            <a:ext cx="979308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67" y="1556792"/>
            <a:ext cx="9793088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9060C24C-89B7-482A-85A0-898E6675724C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4DF0786-3C0A-4188-B3EF-2EA951B8E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66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81546" y="2348057"/>
            <a:ext cx="9793088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«Цифровые инструменты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обучении математике»</a:t>
            </a:r>
            <a:r>
              <a:rPr lang="ru-RU" dirty="0"/>
              <a:t> 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932213" y="5206691"/>
            <a:ext cx="6430737" cy="130296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dirty="0" smtClean="0"/>
              <a:t>Гончарова М.А</a:t>
            </a:r>
            <a:r>
              <a:rPr lang="ru-RU" sz="2400" dirty="0"/>
              <a:t>., Решетникова Н.В</a:t>
            </a:r>
            <a:r>
              <a:rPr lang="ru-RU" sz="2400" dirty="0" smtClean="0"/>
              <a:t>. (АИРО) 23.12.2020</a:t>
            </a:r>
            <a:endParaRPr lang="ru-RU" sz="2400" dirty="0"/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t="49753" r="75546" b="38461"/>
          <a:stretch>
            <a:fillRect/>
          </a:stretch>
        </p:blipFill>
        <p:spPr bwMode="auto">
          <a:xfrm>
            <a:off x="3175" y="0"/>
            <a:ext cx="14287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4143" y="4534896"/>
            <a:ext cx="3537857" cy="232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7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581" y="1302932"/>
            <a:ext cx="8252357" cy="1224136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effectLst/>
              </a:rPr>
              <a:t>Тренировочное </a:t>
            </a:r>
            <a:r>
              <a:rPr lang="ru-RU" sz="3600" b="1" dirty="0" smtClean="0">
                <a:effectLst/>
              </a:rPr>
              <a:t>упражнение.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8678" y="2527068"/>
            <a:ext cx="10221619" cy="3710243"/>
          </a:xfrm>
        </p:spPr>
        <p:txBody>
          <a:bodyPr/>
          <a:lstStyle/>
          <a:p>
            <a:r>
              <a:rPr lang="ru-RU" dirty="0" smtClean="0"/>
              <a:t>Предложите информационный фрагмент или </a:t>
            </a:r>
            <a:r>
              <a:rPr lang="ru-RU" dirty="0"/>
              <a:t>найдите </a:t>
            </a:r>
            <a:r>
              <a:rPr lang="ru-RU" dirty="0" smtClean="0"/>
              <a:t>его в Интернете, сжато </a:t>
            </a:r>
            <a:r>
              <a:rPr lang="ru-RU" dirty="0"/>
              <a:t>иллюстрирующий геометрический </a:t>
            </a:r>
            <a:r>
              <a:rPr lang="ru-RU" dirty="0" smtClean="0"/>
              <a:t>смысл производной.</a:t>
            </a:r>
            <a:endParaRPr lang="ru-RU" dirty="0"/>
          </a:p>
          <a:p>
            <a:r>
              <a:rPr lang="ru-RU" dirty="0"/>
              <a:t>Отправьте фото </a:t>
            </a:r>
            <a:r>
              <a:rPr lang="ru-RU" dirty="0" smtClean="0"/>
              <a:t>рисунка в чат.</a:t>
            </a:r>
            <a:endParaRPr lang="ru-RU" dirty="0"/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t="49753" r="75546" b="38461"/>
          <a:stretch>
            <a:fillRect/>
          </a:stretch>
        </p:blipFill>
        <p:spPr bwMode="auto">
          <a:xfrm>
            <a:off x="3175" y="0"/>
            <a:ext cx="14287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64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944" y="2682535"/>
            <a:ext cx="9793088" cy="1224136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effectLst/>
              </a:rPr>
              <a:t>Mindmeister</a:t>
            </a:r>
            <a:r>
              <a:rPr lang="ru-RU" b="1" dirty="0" smtClean="0">
                <a:effectLst/>
              </a:rPr>
              <a:t> – сервис для </a:t>
            </a:r>
            <a:r>
              <a:rPr lang="ru-RU" b="1" dirty="0">
                <a:effectLst/>
              </a:rPr>
              <a:t>создания ментальных карт</a:t>
            </a:r>
            <a:endParaRPr lang="ru-RU" dirty="0"/>
          </a:p>
        </p:txBody>
      </p:sp>
      <p:pic>
        <p:nvPicPr>
          <p:cNvPr id="3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t="49753" r="75546" b="38461"/>
          <a:stretch>
            <a:fillRect/>
          </a:stretch>
        </p:blipFill>
        <p:spPr bwMode="auto">
          <a:xfrm>
            <a:off x="3175" y="0"/>
            <a:ext cx="14287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07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4156"/>
            <a:ext cx="10698480" cy="1224136"/>
          </a:xfrm>
        </p:spPr>
        <p:txBody>
          <a:bodyPr>
            <a:normAutofit/>
          </a:bodyPr>
          <a:lstStyle/>
          <a:p>
            <a:r>
              <a:rPr lang="ru-RU" sz="3400" b="1" dirty="0">
                <a:effectLst/>
              </a:rPr>
              <a:t>Ментальная </a:t>
            </a:r>
            <a:r>
              <a:rPr lang="ru-RU" sz="3400" b="1" dirty="0" smtClean="0">
                <a:effectLst/>
              </a:rPr>
              <a:t>карта</a:t>
            </a:r>
            <a:br>
              <a:rPr lang="ru-RU" sz="3400" b="1" dirty="0" smtClean="0">
                <a:effectLst/>
              </a:rPr>
            </a:br>
            <a:r>
              <a:rPr lang="ru-RU" sz="3400" b="1" dirty="0" smtClean="0">
                <a:effectLst/>
              </a:rPr>
              <a:t>(интеллект-карта </a:t>
            </a:r>
            <a:r>
              <a:rPr lang="ru-RU" sz="3400" b="1" dirty="0">
                <a:effectLst/>
              </a:rPr>
              <a:t>или </a:t>
            </a:r>
            <a:r>
              <a:rPr lang="ru-RU" sz="3400" b="1" dirty="0" err="1">
                <a:effectLst/>
              </a:rPr>
              <a:t>mind</a:t>
            </a:r>
            <a:r>
              <a:rPr lang="ru-RU" sz="3400" b="1" dirty="0">
                <a:effectLst/>
              </a:rPr>
              <a:t> </a:t>
            </a:r>
            <a:r>
              <a:rPr lang="ru-RU" sz="3400" b="1" dirty="0" err="1">
                <a:effectLst/>
              </a:rPr>
              <a:t>map</a:t>
            </a:r>
            <a:r>
              <a:rPr lang="ru-RU" sz="3400" b="1" dirty="0">
                <a:effectLst/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67" y="2002220"/>
            <a:ext cx="9793088" cy="4235091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dirty="0" smtClean="0"/>
              <a:t>это </a:t>
            </a:r>
            <a:r>
              <a:rPr lang="ru-RU" dirty="0"/>
              <a:t>техника визуализации мышления, которая позволяет фиксировать и обрабатывать информацию.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ru-RU" dirty="0"/>
              <a:t> классических версиях основная мысль или идея рисуется в центре ментальной карты, а все дополнительные — вокруг.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t="49753" r="75546" b="38461"/>
          <a:stretch>
            <a:fillRect/>
          </a:stretch>
        </p:blipFill>
        <p:spPr bwMode="auto">
          <a:xfrm>
            <a:off x="3175" y="0"/>
            <a:ext cx="14287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35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223" y="249324"/>
            <a:ext cx="8336296" cy="1224136"/>
          </a:xfrm>
        </p:spPr>
        <p:txBody>
          <a:bodyPr>
            <a:normAutofit/>
          </a:bodyPr>
          <a:lstStyle/>
          <a:p>
            <a:r>
              <a:rPr lang="en-US" sz="3000" b="1" dirty="0">
                <a:effectLst/>
              </a:rPr>
              <a:t>https://www.mindmeister.com/ </a:t>
            </a:r>
            <a:r>
              <a:rPr lang="ru-RU" sz="3000" b="1" dirty="0" smtClean="0">
                <a:effectLst/>
              </a:rPr>
              <a:t>- программа для </a:t>
            </a:r>
            <a:r>
              <a:rPr lang="ru-RU" sz="3000" b="1" dirty="0">
                <a:effectLst/>
              </a:rPr>
              <a:t>создания ментальных карт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516" y="1367818"/>
            <a:ext cx="11340164" cy="5017742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300" dirty="0"/>
              <a:t>не требует специальной установки на цифровое устройство</a:t>
            </a:r>
            <a:r>
              <a:rPr lang="ru-RU" sz="2300" dirty="0" smtClean="0"/>
              <a:t>, нужна только регистрация для создания карты,</a:t>
            </a:r>
            <a:endParaRPr lang="ru-RU" sz="23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300" dirty="0"/>
              <a:t>создание интеллект-карт (3 карты бесплатно), содержащих фотографии, рисунки, ссылки</a:t>
            </a:r>
            <a:r>
              <a:rPr lang="ru-RU" sz="2300" dirty="0" smtClean="0"/>
              <a:t>,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300" dirty="0" smtClean="0"/>
              <a:t>организация </a:t>
            </a:r>
            <a:r>
              <a:rPr lang="ru-RU" sz="2300" dirty="0"/>
              <a:t>совместной одновременной работы</a:t>
            </a:r>
            <a:r>
              <a:rPr lang="ru-RU" sz="2300" dirty="0" smtClean="0"/>
              <a:t>, работы в группах,</a:t>
            </a:r>
            <a:endParaRPr lang="ru-RU" sz="23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300" dirty="0" smtClean="0"/>
              <a:t>доступ </a:t>
            </a:r>
            <a:r>
              <a:rPr lang="ru-RU" sz="2300" dirty="0"/>
              <a:t>других пользователей с разными правами (просмотр, редактирование); аннулирование доступа в любой момент,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300" dirty="0"/>
              <a:t>адресаты, которым направлена </a:t>
            </a:r>
            <a:r>
              <a:rPr lang="ru-RU" sz="2300" dirty="0" smtClean="0"/>
              <a:t>ссылка (например, по e-</a:t>
            </a:r>
            <a:r>
              <a:rPr lang="ru-RU" sz="2300" dirty="0" err="1" smtClean="0"/>
              <a:t>mail</a:t>
            </a:r>
            <a:r>
              <a:rPr lang="ru-RU" sz="2300" dirty="0" smtClean="0"/>
              <a:t>), </a:t>
            </a:r>
            <a:r>
              <a:rPr lang="ru-RU" sz="2300" dirty="0"/>
              <a:t>могут получить доступ к карте и ее редактировать, даже без регистрации,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300" dirty="0"/>
              <a:t>совместное редактирование карты в режиме реального времени (все внесенные изменения сразу становятся видны остальным),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300" dirty="0"/>
              <a:t>использование цвета и стилей, просматривание заметок, ссылок и задач, 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300" dirty="0"/>
              <a:t>режим истории </a:t>
            </a:r>
            <a:r>
              <a:rPr lang="ru-RU" sz="2300" dirty="0" err="1"/>
              <a:t>MindMeister</a:t>
            </a:r>
            <a:r>
              <a:rPr lang="ru-RU" sz="2300" dirty="0"/>
              <a:t> позволяет просмотреть всю историю изменений ментальной карты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0519" y="351919"/>
            <a:ext cx="2510116" cy="11215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t="49753" r="75546" b="38461"/>
          <a:stretch>
            <a:fillRect/>
          </a:stretch>
        </p:blipFill>
        <p:spPr bwMode="auto">
          <a:xfrm>
            <a:off x="3175" y="0"/>
            <a:ext cx="14287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42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657" t="13076" r="2121" b="12052"/>
          <a:stretch/>
        </p:blipFill>
        <p:spPr>
          <a:xfrm>
            <a:off x="455674" y="1040493"/>
            <a:ext cx="7797987" cy="3535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91549"/>
            <a:ext cx="9793088" cy="67713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>Регистрация </a:t>
            </a:r>
            <a:endParaRPr lang="ru-RU" b="1" dirty="0">
              <a:effectLst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228420" y="965350"/>
            <a:ext cx="1124746" cy="7912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8329103" y="1472228"/>
            <a:ext cx="622392" cy="3810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51495" y="1202326"/>
            <a:ext cx="2792730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Нажать для регистрации –</a:t>
            </a:r>
            <a:r>
              <a:rPr lang="en-US" dirty="0" smtClean="0"/>
              <a:t>&gt;</a:t>
            </a:r>
            <a:r>
              <a:rPr lang="ru-RU" dirty="0" smtClean="0"/>
              <a:t> ввести адрес своей </a:t>
            </a:r>
            <a:r>
              <a:rPr lang="ru-RU" dirty="0" err="1" smtClean="0"/>
              <a:t>эл.почты</a:t>
            </a:r>
            <a:r>
              <a:rPr lang="ru-RU" dirty="0" smtClean="0"/>
              <a:t> </a:t>
            </a:r>
            <a:r>
              <a:rPr lang="ru-RU" dirty="0" err="1" smtClean="0"/>
              <a:t>гугл</a:t>
            </a:r>
            <a:r>
              <a:rPr lang="ru-RU" dirty="0" smtClean="0"/>
              <a:t> и придумать свой пароль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0573" t="28385" r="19984" b="16146"/>
          <a:stretch/>
        </p:blipFill>
        <p:spPr>
          <a:xfrm>
            <a:off x="6153150" y="3820860"/>
            <a:ext cx="5317056" cy="2789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t="49753" r="75546" b="38461"/>
          <a:stretch>
            <a:fillRect/>
          </a:stretch>
        </p:blipFill>
        <p:spPr bwMode="auto">
          <a:xfrm>
            <a:off x="3175" y="0"/>
            <a:ext cx="14287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02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297" t="43489" r="9297" b="17709"/>
          <a:stretch/>
        </p:blipFill>
        <p:spPr>
          <a:xfrm>
            <a:off x="1219200" y="1466850"/>
            <a:ext cx="10591800" cy="283845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493794" y="2500397"/>
            <a:ext cx="2190750" cy="2247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t="49753" r="75546" b="38461"/>
          <a:stretch>
            <a:fillRect/>
          </a:stretch>
        </p:blipFill>
        <p:spPr bwMode="auto">
          <a:xfrm>
            <a:off x="3175" y="0"/>
            <a:ext cx="14287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17320" y="191549"/>
            <a:ext cx="8711128" cy="6120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smtClean="0">
                <a:effectLst/>
              </a:rPr>
              <a:t>Создание карты</a:t>
            </a:r>
            <a:endParaRPr lang="ru-RU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815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9" t="9013" r="2151" b="12189"/>
          <a:stretch/>
        </p:blipFill>
        <p:spPr>
          <a:xfrm>
            <a:off x="1454750" y="439737"/>
            <a:ext cx="10434037" cy="4739644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095500" y="1942795"/>
            <a:ext cx="3619500" cy="1009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86000" y="5179381"/>
            <a:ext cx="99174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Отправка ссылки на карту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для работы с учениками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регистрация учащихся не требуется)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Видны действия других участников.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Сразу создается продукт, который можно зафиксировать в виде презентации.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Продукт далее можно редактировать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t="49753" r="75546" b="38461"/>
          <a:stretch>
            <a:fillRect/>
          </a:stretch>
        </p:blipFill>
        <p:spPr bwMode="auto">
          <a:xfrm>
            <a:off x="3175" y="0"/>
            <a:ext cx="14287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87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929" y="290029"/>
            <a:ext cx="9840719" cy="95560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/>
              </a:rPr>
              <a:t>Пример карты, составленной группами учителей</a:t>
            </a:r>
            <a:br>
              <a:rPr lang="ru-RU" sz="2800" b="1" dirty="0" smtClean="0">
                <a:effectLst/>
              </a:rPr>
            </a:br>
            <a:r>
              <a:rPr lang="ru-RU" sz="2800" b="1" dirty="0" smtClean="0">
                <a:effectLst/>
              </a:rPr>
              <a:t>(с использованием </a:t>
            </a:r>
            <a:r>
              <a:rPr lang="en-US" sz="2800" b="1" dirty="0" err="1">
                <a:effectLst/>
              </a:rPr>
              <a:t>mindmeister</a:t>
            </a:r>
            <a:r>
              <a:rPr lang="ru-RU" sz="2800" b="1" dirty="0" smtClean="0">
                <a:effectLst/>
              </a:rPr>
              <a:t>)</a:t>
            </a:r>
            <a:endParaRPr lang="ru-RU" sz="2800" b="1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298" y="1245636"/>
            <a:ext cx="10566796" cy="5407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t="49753" r="75546" b="38461"/>
          <a:stretch>
            <a:fillRect/>
          </a:stretch>
        </p:blipFill>
        <p:spPr bwMode="auto">
          <a:xfrm>
            <a:off x="3175" y="0"/>
            <a:ext cx="14287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01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00" y="924623"/>
            <a:ext cx="11130995" cy="5703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t="49753" r="75546" b="38461"/>
          <a:stretch>
            <a:fillRect/>
          </a:stretch>
        </p:blipFill>
        <p:spPr bwMode="auto">
          <a:xfrm>
            <a:off x="3175" y="0"/>
            <a:ext cx="14287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93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0323" y="2651784"/>
            <a:ext cx="9431353" cy="1224136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effectLst/>
              </a:rPr>
              <a:t>Тренировочное упражнение: </a:t>
            </a:r>
            <a:r>
              <a:rPr lang="ru-RU" sz="3600" b="1" dirty="0" smtClean="0">
                <a:effectLst/>
              </a:rPr>
              <a:t/>
            </a:r>
            <a:br>
              <a:rPr lang="ru-RU" sz="3600" b="1" dirty="0" smtClean="0">
                <a:effectLst/>
              </a:rPr>
            </a:br>
            <a:r>
              <a:rPr lang="ru-RU" sz="3600" dirty="0" smtClean="0">
                <a:effectLst/>
              </a:rPr>
              <a:t>пройдите </a:t>
            </a:r>
            <a:r>
              <a:rPr lang="ru-RU" sz="3600" dirty="0">
                <a:effectLst/>
              </a:rPr>
              <a:t>по ссылке: </a:t>
            </a:r>
            <a:r>
              <a:rPr lang="en-US" sz="3600" dirty="0">
                <a:effectLst/>
              </a:rPr>
              <a:t>https://mm.tt/1730793870?t=zuVHN3L9X5</a:t>
            </a:r>
            <a:endParaRPr lang="ru-RU" sz="3600" dirty="0">
              <a:effectLst/>
            </a:endParaRPr>
          </a:p>
        </p:txBody>
      </p:sp>
      <p:pic>
        <p:nvPicPr>
          <p:cNvPr id="3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t="49753" r="75546" b="38461"/>
          <a:stretch>
            <a:fillRect/>
          </a:stretch>
        </p:blipFill>
        <p:spPr bwMode="auto">
          <a:xfrm>
            <a:off x="3175" y="0"/>
            <a:ext cx="14287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66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7550" y="267407"/>
            <a:ext cx="9793088" cy="1224136"/>
          </a:xfrm>
        </p:spPr>
        <p:txBody>
          <a:bodyPr/>
          <a:lstStyle/>
          <a:p>
            <a:r>
              <a:rPr lang="ru-RU" dirty="0" smtClean="0"/>
              <a:t>Образовательные платформы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24481" y="4388369"/>
            <a:ext cx="2797673" cy="1608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b="1" dirty="0" smtClean="0"/>
              <a:t>…</a:t>
            </a:r>
            <a:endParaRPr lang="ru-RU" sz="6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099" y="1687251"/>
            <a:ext cx="2628901" cy="3505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1105" y="3749040"/>
            <a:ext cx="2797672" cy="1775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2400" y="1885950"/>
            <a:ext cx="3328416" cy="174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t="49753" r="75546" b="38461"/>
          <a:stretch>
            <a:fillRect/>
          </a:stretch>
        </p:blipFill>
        <p:spPr bwMode="auto">
          <a:xfrm>
            <a:off x="3175" y="0"/>
            <a:ext cx="14287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24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153" y="63058"/>
            <a:ext cx="9793088" cy="908826"/>
          </a:xfrm>
        </p:spPr>
        <p:txBody>
          <a:bodyPr>
            <a:normAutofit/>
          </a:bodyPr>
          <a:lstStyle/>
          <a:p>
            <a:r>
              <a:rPr lang="ru-RU" dirty="0"/>
              <a:t>Цифровые инструменты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4209" y="956357"/>
            <a:ext cx="4074695" cy="4230576"/>
          </a:xfrm>
        </p:spPr>
        <p:txBody>
          <a:bodyPr>
            <a:noAutofit/>
          </a:bodyPr>
          <a:lstStyle/>
          <a:p>
            <a:r>
              <a:rPr lang="en-US" sz="2400" dirty="0" err="1"/>
              <a:t>Canva</a:t>
            </a:r>
            <a:r>
              <a:rPr lang="en-US" sz="2400" dirty="0"/>
              <a:t> </a:t>
            </a:r>
            <a:endParaRPr lang="ru-RU" sz="2400" dirty="0" smtClean="0"/>
          </a:p>
          <a:p>
            <a:r>
              <a:rPr lang="en-US" sz="2400" dirty="0" err="1"/>
              <a:t>PosterMyWall</a:t>
            </a:r>
            <a:r>
              <a:rPr lang="en-US" sz="2400" dirty="0"/>
              <a:t> </a:t>
            </a:r>
            <a:endParaRPr lang="ru-RU" sz="2400" dirty="0" smtClean="0"/>
          </a:p>
          <a:p>
            <a:r>
              <a:rPr lang="en-US" sz="2400" dirty="0" err="1"/>
              <a:t>Camtasia</a:t>
            </a:r>
            <a:r>
              <a:rPr lang="en-US" sz="2400" dirty="0"/>
              <a:t> </a:t>
            </a:r>
            <a:endParaRPr lang="ru-RU" sz="2400" dirty="0" smtClean="0"/>
          </a:p>
          <a:p>
            <a:r>
              <a:rPr lang="en-US" sz="2400" dirty="0" smtClean="0"/>
              <a:t>iMovie</a:t>
            </a:r>
            <a:endParaRPr lang="ru-RU" sz="2400" dirty="0" smtClean="0"/>
          </a:p>
          <a:p>
            <a:r>
              <a:rPr lang="en-US" sz="2400" dirty="0" err="1" smtClean="0"/>
              <a:t>Geogebra</a:t>
            </a:r>
            <a:r>
              <a:rPr lang="ru-RU" sz="2400" dirty="0" smtClean="0"/>
              <a:t> </a:t>
            </a:r>
            <a:r>
              <a:rPr lang="en-US" sz="2400" dirty="0"/>
              <a:t>Classic</a:t>
            </a:r>
            <a:endParaRPr lang="ru-RU" sz="2400" dirty="0" smtClean="0"/>
          </a:p>
          <a:p>
            <a:r>
              <a:rPr lang="en-US" sz="2400" dirty="0"/>
              <a:t>Advanced </a:t>
            </a:r>
            <a:r>
              <a:rPr lang="en-US" sz="2400" dirty="0" err="1" smtClean="0"/>
              <a:t>Grapher</a:t>
            </a:r>
            <a:endParaRPr lang="ru-RU" sz="2400" dirty="0" smtClean="0"/>
          </a:p>
          <a:p>
            <a:r>
              <a:rPr lang="en-US" sz="2400" dirty="0"/>
              <a:t>Google </a:t>
            </a:r>
            <a:r>
              <a:rPr lang="ru-RU" sz="2400" dirty="0" smtClean="0"/>
              <a:t>формы</a:t>
            </a:r>
          </a:p>
          <a:p>
            <a:r>
              <a:rPr lang="en-US" sz="2400" dirty="0" err="1" smtClean="0"/>
              <a:t>Webanketa</a:t>
            </a:r>
            <a:endParaRPr lang="ru-RU" sz="2400" dirty="0" smtClean="0"/>
          </a:p>
          <a:p>
            <a:r>
              <a:rPr lang="en-US" sz="2400" dirty="0"/>
              <a:t>Mentimeter.com</a:t>
            </a:r>
            <a:endParaRPr lang="ru-RU" sz="2400" dirty="0"/>
          </a:p>
          <a:p>
            <a:r>
              <a:rPr lang="en-US" sz="2400" dirty="0" err="1" smtClean="0"/>
              <a:t>Quizizz</a:t>
            </a:r>
            <a:endParaRPr lang="ru-RU" sz="2400" dirty="0" smtClean="0"/>
          </a:p>
          <a:p>
            <a:r>
              <a:rPr lang="en-US" sz="2400" dirty="0"/>
              <a:t>Mentimeter.com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endParaRPr lang="ru-RU" sz="2400" dirty="0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678904" y="844061"/>
            <a:ext cx="4820653" cy="4230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Quizizz</a:t>
            </a:r>
            <a:endParaRPr lang="ru-RU" sz="2400" dirty="0"/>
          </a:p>
          <a:p>
            <a:r>
              <a:rPr lang="ru-RU" sz="2400" dirty="0" err="1"/>
              <a:t>Classroomscreen</a:t>
            </a:r>
            <a:r>
              <a:rPr lang="ru-RU" sz="2400" dirty="0"/>
              <a:t> </a:t>
            </a:r>
          </a:p>
          <a:p>
            <a:r>
              <a:rPr lang="en-US" sz="2400" dirty="0"/>
              <a:t>M</a:t>
            </a:r>
            <a:r>
              <a:rPr lang="ru-RU" sz="2400" dirty="0" err="1"/>
              <a:t>indomo</a:t>
            </a:r>
            <a:r>
              <a:rPr lang="ru-RU" sz="2400" dirty="0"/>
              <a:t> </a:t>
            </a:r>
          </a:p>
          <a:p>
            <a:r>
              <a:rPr lang="en-US" sz="2400" dirty="0" err="1" smtClean="0"/>
              <a:t>Mindmeister</a:t>
            </a:r>
            <a:r>
              <a:rPr lang="ru-RU" sz="2400" dirty="0" smtClean="0"/>
              <a:t> 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r>
              <a:rPr lang="en-US" sz="2400" dirty="0" err="1" smtClean="0"/>
              <a:t>Padlet</a:t>
            </a:r>
            <a:endParaRPr lang="ru-RU" sz="2400" dirty="0" smtClean="0"/>
          </a:p>
          <a:p>
            <a:r>
              <a:rPr lang="en-US" sz="2400" dirty="0" err="1" smtClean="0"/>
              <a:t>Rizzoma</a:t>
            </a:r>
            <a:endParaRPr lang="ru-RU" sz="2400" dirty="0" smtClean="0"/>
          </a:p>
          <a:p>
            <a:r>
              <a:rPr lang="en-US" sz="2400" dirty="0" err="1" smtClean="0"/>
              <a:t>Twiddla</a:t>
            </a:r>
            <a:endParaRPr lang="ru-RU" sz="2400" dirty="0" smtClean="0"/>
          </a:p>
          <a:p>
            <a:r>
              <a:rPr lang="en-US" sz="2400" dirty="0" err="1" smtClean="0"/>
              <a:t>Miro</a:t>
            </a:r>
            <a:endParaRPr lang="ru-RU" sz="2400" dirty="0" smtClean="0"/>
          </a:p>
          <a:p>
            <a:r>
              <a:rPr lang="ru-RU" sz="2400" dirty="0" smtClean="0"/>
              <a:t>Яндекс. Учебник</a:t>
            </a:r>
          </a:p>
          <a:p>
            <a:r>
              <a:rPr lang="ru-RU" sz="2400" dirty="0" err="1" smtClean="0"/>
              <a:t>Учи.Ру</a:t>
            </a:r>
            <a:endParaRPr lang="ru-RU" sz="2400" dirty="0" smtClean="0"/>
          </a:p>
          <a:p>
            <a:r>
              <a:rPr lang="en-US" sz="2400" dirty="0" smtClean="0"/>
              <a:t>Google Classroom</a:t>
            </a:r>
            <a:endParaRPr lang="ru-RU" sz="2400" dirty="0" smtClean="0"/>
          </a:p>
          <a:p>
            <a:r>
              <a:rPr lang="ru-RU" sz="2400" dirty="0" smtClean="0">
                <a:solidFill>
                  <a:schemeClr val="tx1"/>
                </a:solidFill>
              </a:rPr>
              <a:t>….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t="49753" r="75546" b="38461"/>
          <a:stretch>
            <a:fillRect/>
          </a:stretch>
        </p:blipFill>
        <p:spPr bwMode="auto">
          <a:xfrm>
            <a:off x="3175" y="0"/>
            <a:ext cx="14287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3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279" y="782599"/>
            <a:ext cx="9793088" cy="1224136"/>
          </a:xfrm>
        </p:spPr>
        <p:txBody>
          <a:bodyPr>
            <a:normAutofit/>
          </a:bodyPr>
          <a:lstStyle/>
          <a:p>
            <a:r>
              <a:rPr lang="ru-RU" dirty="0"/>
              <a:t>Цифровые инструменты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5143" y="2294021"/>
            <a:ext cx="8403412" cy="3943290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solidFill>
                  <a:schemeClr val="tx1"/>
                </a:solidFill>
              </a:rPr>
              <a:t>Classroomscreen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3600" dirty="0" err="1" smtClean="0">
                <a:solidFill>
                  <a:schemeClr val="tx1"/>
                </a:solidFill>
              </a:rPr>
              <a:t>Mindmeister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t="49753" r="75546" b="38461"/>
          <a:stretch>
            <a:fillRect/>
          </a:stretch>
        </p:blipFill>
        <p:spPr bwMode="auto">
          <a:xfrm>
            <a:off x="3175" y="0"/>
            <a:ext cx="14287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82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511" y="2549738"/>
            <a:ext cx="8842977" cy="1224136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 err="1" smtClean="0">
                <a:effectLst/>
              </a:rPr>
              <a:t>Classroomscreen</a:t>
            </a:r>
            <a:r>
              <a:rPr lang="ru-RU" sz="4800" dirty="0" smtClean="0">
                <a:effectLst/>
              </a:rPr>
              <a:t> – онлайн-доска </a:t>
            </a:r>
            <a:endParaRPr lang="ru-RU" sz="4800" dirty="0"/>
          </a:p>
        </p:txBody>
      </p:sp>
      <p:pic>
        <p:nvPicPr>
          <p:cNvPr id="3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t="49753" r="75546" b="38461"/>
          <a:stretch>
            <a:fillRect/>
          </a:stretch>
        </p:blipFill>
        <p:spPr bwMode="auto">
          <a:xfrm>
            <a:off x="3175" y="0"/>
            <a:ext cx="14287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1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2941" y="191549"/>
            <a:ext cx="9793088" cy="1224136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effectLst/>
              </a:rPr>
              <a:t>https://</a:t>
            </a:r>
            <a:r>
              <a:rPr lang="en-US" sz="3200" dirty="0" smtClean="0">
                <a:effectLst/>
              </a:rPr>
              <a:t>app.classroomscreen.com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3987" y="1415685"/>
            <a:ext cx="9623685" cy="4680520"/>
          </a:xfrm>
        </p:spPr>
        <p:txBody>
          <a:bodyPr>
            <a:noAutofit/>
          </a:bodyPr>
          <a:lstStyle/>
          <a:p>
            <a:r>
              <a:rPr lang="ru-RU" sz="2600" dirty="0" smtClean="0"/>
              <a:t>онлайн-инструмент </a:t>
            </a:r>
          </a:p>
          <a:p>
            <a:r>
              <a:rPr lang="ru-RU" sz="2600" dirty="0" smtClean="0"/>
              <a:t>работает </a:t>
            </a:r>
            <a:r>
              <a:rPr lang="ru-RU" sz="2600" dirty="0"/>
              <a:t>в браузере</a:t>
            </a:r>
            <a:r>
              <a:rPr lang="en-US" sz="2600" dirty="0"/>
              <a:t> </a:t>
            </a:r>
            <a:r>
              <a:rPr lang="en-US" sz="2600" dirty="0" smtClean="0"/>
              <a:t>Google Chrome</a:t>
            </a:r>
            <a:r>
              <a:rPr lang="ru-RU" sz="2600" dirty="0" smtClean="0"/>
              <a:t>, </a:t>
            </a:r>
            <a:r>
              <a:rPr lang="ru-RU" sz="2600" dirty="0"/>
              <a:t>не требует </a:t>
            </a:r>
            <a:r>
              <a:rPr lang="ru-RU" sz="2600" dirty="0" smtClean="0"/>
              <a:t>специальной установки на цифровое устройство</a:t>
            </a:r>
            <a:endParaRPr lang="ru-RU" sz="2600" dirty="0"/>
          </a:p>
          <a:p>
            <a:r>
              <a:rPr lang="ru-RU" sz="2600" dirty="0"/>
              <a:t>во время занятия можно </a:t>
            </a:r>
            <a:r>
              <a:rPr lang="ru-RU" sz="2600" dirty="0" smtClean="0"/>
              <a:t>настроить </a:t>
            </a:r>
            <a:r>
              <a:rPr lang="ru-RU" sz="2600" dirty="0"/>
              <a:t>инструкции на экране в зависимости от того, что нужно </a:t>
            </a:r>
            <a:r>
              <a:rPr lang="ru-RU" sz="2600" dirty="0" smtClean="0"/>
              <a:t>обучающимся</a:t>
            </a:r>
          </a:p>
          <a:p>
            <a:r>
              <a:rPr lang="ru-RU" sz="2600" dirty="0"/>
              <a:t>м</a:t>
            </a:r>
            <a:r>
              <a:rPr lang="ru-RU" sz="2600" dirty="0" smtClean="0"/>
              <a:t>ожно использовать в очном и дистанционном формате обучения</a:t>
            </a:r>
            <a:endParaRPr lang="ru-RU" sz="2600" dirty="0"/>
          </a:p>
          <a:p>
            <a:r>
              <a:rPr lang="ru-RU" sz="2600" dirty="0"/>
              <a:t>можно сохранить </a:t>
            </a:r>
            <a:r>
              <a:rPr lang="ru-RU" sz="2600" dirty="0" smtClean="0"/>
              <a:t>экран, используя его в дальнейшем при необходимости</a:t>
            </a:r>
            <a:endParaRPr lang="ru-RU" sz="2600" dirty="0"/>
          </a:p>
          <a:p>
            <a:r>
              <a:rPr lang="ru-RU" sz="2600" dirty="0"/>
              <a:t>работа на доске возможно только учителя </a:t>
            </a:r>
            <a:r>
              <a:rPr lang="ru-RU" sz="2600" dirty="0" smtClean="0"/>
              <a:t>(в дистанционном обучении он </a:t>
            </a:r>
            <a:r>
              <a:rPr lang="ru-RU" sz="2600" dirty="0"/>
              <a:t>размещает задания, решения учащихся и т.п.)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2" y="405091"/>
            <a:ext cx="3811539" cy="797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t="49753" r="75546" b="38461"/>
          <a:stretch>
            <a:fillRect/>
          </a:stretch>
        </p:blipFill>
        <p:spPr bwMode="auto">
          <a:xfrm>
            <a:off x="10763250" y="191549"/>
            <a:ext cx="14287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49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1549"/>
            <a:ext cx="9793088" cy="1224136"/>
          </a:xfrm>
        </p:spPr>
        <p:txBody>
          <a:bodyPr>
            <a:normAutofit/>
          </a:bodyPr>
          <a:lstStyle/>
          <a:p>
            <a:r>
              <a:rPr lang="en-US" sz="3600" dirty="0">
                <a:effectLst/>
              </a:rPr>
              <a:t>https://</a:t>
            </a:r>
            <a:r>
              <a:rPr lang="en-US" sz="3600" dirty="0" smtClean="0">
                <a:effectLst/>
              </a:rPr>
              <a:t>app.classroomscreen.com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402" y="432142"/>
            <a:ext cx="3552825" cy="7429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20" b="13454"/>
          <a:stretch/>
        </p:blipFill>
        <p:spPr>
          <a:xfrm>
            <a:off x="365076" y="1301216"/>
            <a:ext cx="11461847" cy="52730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t="49753" r="75546" b="38461"/>
          <a:stretch>
            <a:fillRect/>
          </a:stretch>
        </p:blipFill>
        <p:spPr bwMode="auto">
          <a:xfrm>
            <a:off x="3175" y="0"/>
            <a:ext cx="14287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10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64" r="180" b="12020"/>
          <a:stretch/>
        </p:blipFill>
        <p:spPr>
          <a:xfrm>
            <a:off x="262930" y="876300"/>
            <a:ext cx="11666140" cy="5448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t="49753" r="75546" b="38461"/>
          <a:stretch>
            <a:fillRect/>
          </a:stretch>
        </p:blipFill>
        <p:spPr bwMode="auto">
          <a:xfrm>
            <a:off x="3175" y="0"/>
            <a:ext cx="14287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62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3948"/>
            <a:ext cx="10820320" cy="98885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effectLst/>
              </a:rPr>
              <a:t>Пример работы с </a:t>
            </a:r>
            <a:r>
              <a:rPr lang="ru-RU" sz="3200" b="1" dirty="0">
                <a:effectLst/>
              </a:rPr>
              <a:t>доской </a:t>
            </a:r>
            <a:r>
              <a:rPr lang="en-US" sz="3200" b="1" dirty="0" err="1" smtClean="0">
                <a:effectLst/>
              </a:rPr>
              <a:t>classroomscreen</a:t>
            </a:r>
            <a:r>
              <a:rPr lang="ru-RU" sz="3200" b="1" dirty="0" smtClean="0">
                <a:effectLst/>
              </a:rPr>
              <a:t/>
            </a:r>
            <a:br>
              <a:rPr lang="ru-RU" sz="3200" b="1" dirty="0" smtClean="0">
                <a:effectLst/>
              </a:rPr>
            </a:br>
            <a:r>
              <a:rPr lang="ru-RU" sz="3200" b="1" dirty="0" smtClean="0">
                <a:effectLst/>
              </a:rPr>
              <a:t>на </a:t>
            </a:r>
            <a:r>
              <a:rPr lang="ru-RU" sz="3200" b="1" dirty="0">
                <a:effectLst/>
              </a:rPr>
              <a:t>занятии </a:t>
            </a:r>
            <a:r>
              <a:rPr lang="ru-RU" sz="3200" b="1" dirty="0" smtClean="0">
                <a:effectLst/>
              </a:rPr>
              <a:t>(выполнение задания)</a:t>
            </a:r>
            <a:endParaRPr lang="ru-RU" sz="3200" b="1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48" y="1415685"/>
            <a:ext cx="11155680" cy="51130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3360" y="3953906"/>
            <a:ext cx="7467679" cy="255651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t="49753" r="75546" b="38461"/>
          <a:stretch>
            <a:fillRect/>
          </a:stretch>
        </p:blipFill>
        <p:spPr bwMode="auto">
          <a:xfrm>
            <a:off x="3175" y="0"/>
            <a:ext cx="14287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05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znocvetnie-treugolniki-po-uglam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raznocvetnie-treugolniki-po-uglam</Template>
  <TotalTime>3213</TotalTime>
  <Words>1048</Words>
  <Application>Microsoft Office PowerPoint</Application>
  <PresentationFormat>Широкоэкранный</PresentationFormat>
  <Paragraphs>168</Paragraphs>
  <Slides>19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raznocvetnie-treugolniki-po-uglam</vt:lpstr>
      <vt:lpstr>«Цифровые инструменты в обучении математике» </vt:lpstr>
      <vt:lpstr>Образовательные платформы</vt:lpstr>
      <vt:lpstr>Цифровые инструменты:</vt:lpstr>
      <vt:lpstr>Цифровые инструменты:</vt:lpstr>
      <vt:lpstr>Classroomscreen – онлайн-доска </vt:lpstr>
      <vt:lpstr>https://app.classroomscreen.com</vt:lpstr>
      <vt:lpstr>https://app.classroomscreen.com</vt:lpstr>
      <vt:lpstr>Презентация PowerPoint</vt:lpstr>
      <vt:lpstr>Пример работы с доской classroomscreen на занятии (выполнение задания)</vt:lpstr>
      <vt:lpstr>Тренировочное упражнение.</vt:lpstr>
      <vt:lpstr>Mindmeister – сервис для создания ментальных карт</vt:lpstr>
      <vt:lpstr>Ментальная карта (интеллект-карта или mind map)</vt:lpstr>
      <vt:lpstr>https://www.mindmeister.com/ - программа для создания ментальных карт</vt:lpstr>
      <vt:lpstr>Регистрация </vt:lpstr>
      <vt:lpstr>Презентация PowerPoint</vt:lpstr>
      <vt:lpstr>Презентация PowerPoint</vt:lpstr>
      <vt:lpstr>Пример карты, составленной группами учителей (с использованием mindmeister)</vt:lpstr>
      <vt:lpstr>Презентация PowerPoint</vt:lpstr>
      <vt:lpstr>Тренировочное упражнение:  пройдите по ссылке: https://mm.tt/1730793870?t=zuVHN3L9X5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150</cp:revision>
  <dcterms:created xsi:type="dcterms:W3CDTF">2020-11-15T03:09:27Z</dcterms:created>
  <dcterms:modified xsi:type="dcterms:W3CDTF">2020-12-23T06:50:29Z</dcterms:modified>
</cp:coreProperties>
</file>