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9" r:id="rId3"/>
  </p:sldMasterIdLst>
  <p:notesMasterIdLst>
    <p:notesMasterId r:id="rId84"/>
  </p:notesMasterIdLst>
  <p:handoutMasterIdLst>
    <p:handoutMasterId r:id="rId85"/>
  </p:handoutMasterIdLst>
  <p:sldIdLst>
    <p:sldId id="382" r:id="rId4"/>
    <p:sldId id="296" r:id="rId5"/>
    <p:sldId id="385" r:id="rId6"/>
    <p:sldId id="387" r:id="rId7"/>
    <p:sldId id="297" r:id="rId8"/>
    <p:sldId id="384" r:id="rId9"/>
    <p:sldId id="341" r:id="rId10"/>
    <p:sldId id="300" r:id="rId11"/>
    <p:sldId id="298" r:id="rId12"/>
    <p:sldId id="306" r:id="rId13"/>
    <p:sldId id="301" r:id="rId14"/>
    <p:sldId id="305" r:id="rId15"/>
    <p:sldId id="304" r:id="rId16"/>
    <p:sldId id="333" r:id="rId17"/>
    <p:sldId id="346" r:id="rId18"/>
    <p:sldId id="307" r:id="rId19"/>
    <p:sldId id="335" r:id="rId20"/>
    <p:sldId id="310" r:id="rId21"/>
    <p:sldId id="315" r:id="rId22"/>
    <p:sldId id="336" r:id="rId23"/>
    <p:sldId id="258" r:id="rId24"/>
    <p:sldId id="260" r:id="rId25"/>
    <p:sldId id="261" r:id="rId26"/>
    <p:sldId id="262" r:id="rId27"/>
    <p:sldId id="263" r:id="rId28"/>
    <p:sldId id="264" r:id="rId29"/>
    <p:sldId id="265" r:id="rId30"/>
    <p:sldId id="259" r:id="rId31"/>
    <p:sldId id="266" r:id="rId32"/>
    <p:sldId id="267" r:id="rId33"/>
    <p:sldId id="268" r:id="rId34"/>
    <p:sldId id="269" r:id="rId35"/>
    <p:sldId id="270" r:id="rId36"/>
    <p:sldId id="271" r:id="rId37"/>
    <p:sldId id="272" r:id="rId38"/>
    <p:sldId id="274" r:id="rId39"/>
    <p:sldId id="276" r:id="rId40"/>
    <p:sldId id="277" r:id="rId41"/>
    <p:sldId id="278" r:id="rId42"/>
    <p:sldId id="279" r:id="rId43"/>
    <p:sldId id="280" r:id="rId44"/>
    <p:sldId id="281" r:id="rId45"/>
    <p:sldId id="282" r:id="rId46"/>
    <p:sldId id="283" r:id="rId47"/>
    <p:sldId id="275" r:id="rId48"/>
    <p:sldId id="284" r:id="rId49"/>
    <p:sldId id="285" r:id="rId50"/>
    <p:sldId id="286" r:id="rId51"/>
    <p:sldId id="287" r:id="rId52"/>
    <p:sldId id="288" r:id="rId53"/>
    <p:sldId id="289" r:id="rId54"/>
    <p:sldId id="293" r:id="rId55"/>
    <p:sldId id="397" r:id="rId56"/>
    <p:sldId id="383" r:id="rId57"/>
    <p:sldId id="343" r:id="rId58"/>
    <p:sldId id="394" r:id="rId59"/>
    <p:sldId id="354" r:id="rId60"/>
    <p:sldId id="331" r:id="rId61"/>
    <p:sldId id="319" r:id="rId62"/>
    <p:sldId id="395" r:id="rId63"/>
    <p:sldId id="369" r:id="rId64"/>
    <p:sldId id="449" r:id="rId65"/>
    <p:sldId id="469" r:id="rId66"/>
    <p:sldId id="374" r:id="rId67"/>
    <p:sldId id="367" r:id="rId68"/>
    <p:sldId id="699" r:id="rId69"/>
    <p:sldId id="457" r:id="rId70"/>
    <p:sldId id="440" r:id="rId71"/>
    <p:sldId id="441" r:id="rId72"/>
    <p:sldId id="377" r:id="rId73"/>
    <p:sldId id="466" r:id="rId74"/>
    <p:sldId id="467" r:id="rId75"/>
    <p:sldId id="468" r:id="rId76"/>
    <p:sldId id="393" r:id="rId77"/>
    <p:sldId id="658" r:id="rId78"/>
    <p:sldId id="688" r:id="rId79"/>
    <p:sldId id="690" r:id="rId80"/>
    <p:sldId id="698" r:id="rId81"/>
    <p:sldId id="592" r:id="rId82"/>
    <p:sldId id="570" r:id="rId83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E5F7F0"/>
    <a:srgbClr val="5DCFA4"/>
    <a:srgbClr val="008080"/>
    <a:srgbClr val="BA75E5"/>
    <a:srgbClr val="A447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49" autoAdjust="0"/>
    <p:restoredTop sz="76658" autoAdjust="0"/>
  </p:normalViewPr>
  <p:slideViewPr>
    <p:cSldViewPr>
      <p:cViewPr varScale="1">
        <p:scale>
          <a:sx n="107" d="100"/>
          <a:sy n="107" d="100"/>
        </p:scale>
        <p:origin x="270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viewProps" Target="viewProps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F57C72-21D6-4592-987E-EFA89C832667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A573B63D-4A5A-4C45-A5E5-225010CDD9F0}">
      <dgm:prSet phldrT="[Текст]" custT="1"/>
      <dgm:spPr/>
      <dgm:t>
        <a:bodyPr/>
        <a:lstStyle/>
        <a:p>
          <a:pPr algn="ctr"/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Федеральные основные общеобразовательные программы</a:t>
          </a:r>
        </a:p>
      </dgm:t>
    </dgm:pt>
    <dgm:pt modelId="{4C9BCB4A-858D-4A9C-BD0B-AF45B2CAF26F}" type="parTrans" cxnId="{F594F527-9760-44FB-8B17-82CCC937280A}">
      <dgm:prSet/>
      <dgm:spPr/>
      <dgm:t>
        <a:bodyPr/>
        <a:lstStyle/>
        <a:p>
          <a:pPr algn="ctr"/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B3BA21-FF30-4E33-912A-E0E0FD6B0CED}" type="sibTrans" cxnId="{F594F527-9760-44FB-8B17-82CCC937280A}">
      <dgm:prSet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pPr algn="ctr"/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ФООП</a:t>
          </a:r>
        </a:p>
      </dgm:t>
    </dgm:pt>
    <dgm:pt modelId="{3CC822AF-946A-4DCD-8AD0-C93B831C6E5B}">
      <dgm:prSet phldrT="[Текст]" custT="1"/>
      <dgm:spPr/>
      <dgm:t>
        <a:bodyPr/>
        <a:lstStyle/>
        <a:p>
          <a:pPr algn="ctr"/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Федеральная образовательная программа начального общего образования</a:t>
          </a:r>
        </a:p>
      </dgm:t>
    </dgm:pt>
    <dgm:pt modelId="{E64B0308-7CC9-4550-821E-04FCD2886F48}" type="parTrans" cxnId="{CD1FF1A1-7090-4FCF-B43A-88CC42963F17}">
      <dgm:prSet/>
      <dgm:spPr/>
      <dgm:t>
        <a:bodyPr/>
        <a:lstStyle/>
        <a:p>
          <a:pPr algn="ctr"/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D69753-55CF-4211-984F-0C5579080DF0}" type="sibTrans" cxnId="{CD1FF1A1-7090-4FCF-B43A-88CC42963F17}">
      <dgm:prSet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pPr algn="ctr"/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ФОП НОО</a:t>
          </a:r>
        </a:p>
      </dgm:t>
    </dgm:pt>
    <dgm:pt modelId="{B5652C9C-BD48-4CA7-B91A-3C2260E07557}">
      <dgm:prSet phldrT="[Текст]" custT="1"/>
      <dgm:spPr/>
      <dgm:t>
        <a:bodyPr/>
        <a:lstStyle/>
        <a:p>
          <a:pPr algn="ctr"/>
          <a:r>
            <a:rPr lang="ru-RU" sz="2000">
              <a:latin typeface="Times New Roman" panose="02020603050405020304" pitchFamily="18" charset="0"/>
              <a:cs typeface="Times New Roman" panose="02020603050405020304" pitchFamily="18" charset="0"/>
            </a:rPr>
            <a:t>Федеральная образовательная программа основного общего образования</a:t>
          </a:r>
        </a:p>
      </dgm:t>
    </dgm:pt>
    <dgm:pt modelId="{EE85DBEA-2541-40DE-B477-8BC46C5A7522}" type="parTrans" cxnId="{16777295-94C7-49E9-A605-B4302DD7F446}">
      <dgm:prSet/>
      <dgm:spPr/>
      <dgm:t>
        <a:bodyPr/>
        <a:lstStyle/>
        <a:p>
          <a:pPr algn="ctr"/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3A8147-71C8-432E-A1F4-2C0F8262AD51}" type="sibTrans" cxnId="{16777295-94C7-49E9-A605-B4302DD7F446}">
      <dgm:prSet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pPr algn="ctr"/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ФОП ООО</a:t>
          </a:r>
        </a:p>
      </dgm:t>
    </dgm:pt>
    <dgm:pt modelId="{2C022360-0304-489B-92E6-4AD3A35879D4}">
      <dgm:prSet phldrT="[Текст]" custT="1"/>
      <dgm:spPr/>
      <dgm:t>
        <a:bodyPr/>
        <a:lstStyle/>
        <a:p>
          <a:pPr algn="ctr"/>
          <a:r>
            <a:rPr lang="ru-RU" sz="2000">
              <a:latin typeface="Times New Roman" panose="02020603050405020304" pitchFamily="18" charset="0"/>
              <a:cs typeface="Times New Roman" panose="02020603050405020304" pitchFamily="18" charset="0"/>
            </a:rPr>
            <a:t>Федеральная образовательная программа среднего общего образования</a:t>
          </a:r>
        </a:p>
      </dgm:t>
    </dgm:pt>
    <dgm:pt modelId="{0B3A40A5-022E-4129-A3AB-0D8A3A6D1135}" type="parTrans" cxnId="{77CF93AE-3FD2-4B95-BA40-A6F87A742D71}">
      <dgm:prSet/>
      <dgm:spPr/>
      <dgm:t>
        <a:bodyPr/>
        <a:lstStyle/>
        <a:p>
          <a:pPr algn="ctr"/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3503EA-2FE1-4380-BCC3-E54C841B8639}" type="sibTrans" cxnId="{77CF93AE-3FD2-4B95-BA40-A6F87A742D71}">
      <dgm:prSet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pPr algn="ctr"/>
          <a:r>
            <a:rPr lang="ru-RU" sz="2000">
              <a:latin typeface="Times New Roman" panose="02020603050405020304" pitchFamily="18" charset="0"/>
              <a:cs typeface="Times New Roman" panose="02020603050405020304" pitchFamily="18" charset="0"/>
            </a:rPr>
            <a:t>ФОП СОО</a:t>
          </a:r>
        </a:p>
      </dgm:t>
    </dgm:pt>
    <dgm:pt modelId="{A03BC049-43F7-4BCC-A6A6-38A0B0303FE9}" type="pres">
      <dgm:prSet presAssocID="{4EF57C72-21D6-4592-987E-EFA89C83266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474C073-E2B0-4DF7-BCE0-1C7DFDFBECC5}" type="pres">
      <dgm:prSet presAssocID="{A573B63D-4A5A-4C45-A5E5-225010CDD9F0}" presName="hierRoot1" presStyleCnt="0">
        <dgm:presLayoutVars>
          <dgm:hierBranch val="init"/>
        </dgm:presLayoutVars>
      </dgm:prSet>
      <dgm:spPr/>
    </dgm:pt>
    <dgm:pt modelId="{2CF0D75D-D2E9-4453-B73F-66149FFF119F}" type="pres">
      <dgm:prSet presAssocID="{A573B63D-4A5A-4C45-A5E5-225010CDD9F0}" presName="rootComposite1" presStyleCnt="0"/>
      <dgm:spPr/>
    </dgm:pt>
    <dgm:pt modelId="{7DDB0F79-A80C-4F50-B9E6-B7F2FA95EAB5}" type="pres">
      <dgm:prSet presAssocID="{A573B63D-4A5A-4C45-A5E5-225010CDD9F0}" presName="rootText1" presStyleLbl="node0" presStyleIdx="0" presStyleCnt="1" custScaleX="117193" custLinFactNeighborY="-57750">
        <dgm:presLayoutVars>
          <dgm:chMax/>
          <dgm:chPref val="3"/>
        </dgm:presLayoutVars>
      </dgm:prSet>
      <dgm:spPr/>
    </dgm:pt>
    <dgm:pt modelId="{25583349-1566-4BD7-831A-6EE81D4D3902}" type="pres">
      <dgm:prSet presAssocID="{A573B63D-4A5A-4C45-A5E5-225010CDD9F0}" presName="titleText1" presStyleLbl="fgAcc0" presStyleIdx="0" presStyleCnt="1" custLinFactY="-2319" custLinFactNeighborX="7444" custLinFactNeighborY="-100000">
        <dgm:presLayoutVars>
          <dgm:chMax val="0"/>
          <dgm:chPref val="0"/>
        </dgm:presLayoutVars>
      </dgm:prSet>
      <dgm:spPr/>
    </dgm:pt>
    <dgm:pt modelId="{136328D8-6D1F-4A40-A1E3-1ADC56BA7F8D}" type="pres">
      <dgm:prSet presAssocID="{A573B63D-4A5A-4C45-A5E5-225010CDD9F0}" presName="rootConnector1" presStyleLbl="node1" presStyleIdx="0" presStyleCnt="3"/>
      <dgm:spPr/>
    </dgm:pt>
    <dgm:pt modelId="{CD2D52BD-AF75-4E35-A1E8-1774C008EE50}" type="pres">
      <dgm:prSet presAssocID="{A573B63D-4A5A-4C45-A5E5-225010CDD9F0}" presName="hierChild2" presStyleCnt="0"/>
      <dgm:spPr/>
    </dgm:pt>
    <dgm:pt modelId="{D1BAC953-D487-4C4F-88B9-CFE9AA890656}" type="pres">
      <dgm:prSet presAssocID="{E64B0308-7CC9-4550-821E-04FCD2886F48}" presName="Name37" presStyleLbl="parChTrans1D2" presStyleIdx="0" presStyleCnt="3"/>
      <dgm:spPr/>
    </dgm:pt>
    <dgm:pt modelId="{EF69348B-D6DB-438C-B41C-8E3E4F15CA1F}" type="pres">
      <dgm:prSet presAssocID="{3CC822AF-946A-4DCD-8AD0-C93B831C6E5B}" presName="hierRoot2" presStyleCnt="0">
        <dgm:presLayoutVars>
          <dgm:hierBranch val="init"/>
        </dgm:presLayoutVars>
      </dgm:prSet>
      <dgm:spPr/>
    </dgm:pt>
    <dgm:pt modelId="{719B07B4-CD53-4A57-A7D8-3B68FD758340}" type="pres">
      <dgm:prSet presAssocID="{3CC822AF-946A-4DCD-8AD0-C93B831C6E5B}" presName="rootComposite" presStyleCnt="0"/>
      <dgm:spPr/>
    </dgm:pt>
    <dgm:pt modelId="{B154AE03-37E1-4313-AEFD-EC1A21D5DFB7}" type="pres">
      <dgm:prSet presAssocID="{3CC822AF-946A-4DCD-8AD0-C93B831C6E5B}" presName="rootText" presStyleLbl="node1" presStyleIdx="0" presStyleCnt="3" custScaleY="123375" custLinFactNeighborY="-57750">
        <dgm:presLayoutVars>
          <dgm:chMax/>
          <dgm:chPref val="3"/>
        </dgm:presLayoutVars>
      </dgm:prSet>
      <dgm:spPr/>
    </dgm:pt>
    <dgm:pt modelId="{E678216E-E591-4C79-9F61-B8C277106F14}" type="pres">
      <dgm:prSet presAssocID="{3CC822AF-946A-4DCD-8AD0-C93B831C6E5B}" presName="titleText2" presStyleLbl="fgAcc1" presStyleIdx="0" presStyleCnt="3" custLinFactY="-3376" custLinFactNeighborX="-3722" custLinFactNeighborY="-100000">
        <dgm:presLayoutVars>
          <dgm:chMax val="0"/>
          <dgm:chPref val="0"/>
        </dgm:presLayoutVars>
      </dgm:prSet>
      <dgm:spPr/>
    </dgm:pt>
    <dgm:pt modelId="{B7A6BFCC-EF99-424C-9C54-23D2CA2EEED0}" type="pres">
      <dgm:prSet presAssocID="{3CC822AF-946A-4DCD-8AD0-C93B831C6E5B}" presName="rootConnector" presStyleLbl="node2" presStyleIdx="0" presStyleCnt="0"/>
      <dgm:spPr/>
    </dgm:pt>
    <dgm:pt modelId="{BB02A368-4F86-4F3B-ADE8-6AE73BB91742}" type="pres">
      <dgm:prSet presAssocID="{3CC822AF-946A-4DCD-8AD0-C93B831C6E5B}" presName="hierChild4" presStyleCnt="0"/>
      <dgm:spPr/>
    </dgm:pt>
    <dgm:pt modelId="{24FECE5A-9CEC-4385-B020-E2ED2A6ACEA3}" type="pres">
      <dgm:prSet presAssocID="{3CC822AF-946A-4DCD-8AD0-C93B831C6E5B}" presName="hierChild5" presStyleCnt="0"/>
      <dgm:spPr/>
    </dgm:pt>
    <dgm:pt modelId="{AF050473-EABB-4C63-B97F-5C3496104B92}" type="pres">
      <dgm:prSet presAssocID="{EE85DBEA-2541-40DE-B477-8BC46C5A7522}" presName="Name37" presStyleLbl="parChTrans1D2" presStyleIdx="1" presStyleCnt="3"/>
      <dgm:spPr/>
    </dgm:pt>
    <dgm:pt modelId="{8AAE03BC-E07C-4709-ADD7-DD484A841848}" type="pres">
      <dgm:prSet presAssocID="{B5652C9C-BD48-4CA7-B91A-3C2260E07557}" presName="hierRoot2" presStyleCnt="0">
        <dgm:presLayoutVars>
          <dgm:hierBranch val="init"/>
        </dgm:presLayoutVars>
      </dgm:prSet>
      <dgm:spPr/>
    </dgm:pt>
    <dgm:pt modelId="{8AA19D8B-1DBC-48A9-9E88-D3CC57122F2C}" type="pres">
      <dgm:prSet presAssocID="{B5652C9C-BD48-4CA7-B91A-3C2260E07557}" presName="rootComposite" presStyleCnt="0"/>
      <dgm:spPr/>
    </dgm:pt>
    <dgm:pt modelId="{79A013B7-5957-4B7F-AA02-AB1E8DAACA83}" type="pres">
      <dgm:prSet presAssocID="{B5652C9C-BD48-4CA7-B91A-3C2260E07557}" presName="rootText" presStyleLbl="node1" presStyleIdx="1" presStyleCnt="3" custScaleY="127323" custLinFactNeighborY="-57750">
        <dgm:presLayoutVars>
          <dgm:chMax/>
          <dgm:chPref val="3"/>
        </dgm:presLayoutVars>
      </dgm:prSet>
      <dgm:spPr/>
    </dgm:pt>
    <dgm:pt modelId="{BC6A48A9-B5BE-4560-9E55-2198DA995880}" type="pres">
      <dgm:prSet presAssocID="{B5652C9C-BD48-4CA7-B91A-3C2260E07557}" presName="titleText2" presStyleLbl="fgAcc1" presStyleIdx="1" presStyleCnt="3" custLinFactY="-7258" custLinFactNeighborY="-100000">
        <dgm:presLayoutVars>
          <dgm:chMax val="0"/>
          <dgm:chPref val="0"/>
        </dgm:presLayoutVars>
      </dgm:prSet>
      <dgm:spPr/>
    </dgm:pt>
    <dgm:pt modelId="{489A46C3-F4C4-4941-9FD5-AB70C4F976F0}" type="pres">
      <dgm:prSet presAssocID="{B5652C9C-BD48-4CA7-B91A-3C2260E07557}" presName="rootConnector" presStyleLbl="node2" presStyleIdx="0" presStyleCnt="0"/>
      <dgm:spPr/>
    </dgm:pt>
    <dgm:pt modelId="{0FCBFE03-F1ED-4FE7-83A9-1A83FAE4CA1B}" type="pres">
      <dgm:prSet presAssocID="{B5652C9C-BD48-4CA7-B91A-3C2260E07557}" presName="hierChild4" presStyleCnt="0"/>
      <dgm:spPr/>
    </dgm:pt>
    <dgm:pt modelId="{EA21C63F-C27F-46F2-AB9D-DAC64C2F3054}" type="pres">
      <dgm:prSet presAssocID="{B5652C9C-BD48-4CA7-B91A-3C2260E07557}" presName="hierChild5" presStyleCnt="0"/>
      <dgm:spPr/>
    </dgm:pt>
    <dgm:pt modelId="{3AAB0303-6355-43CA-865E-D0E484A9B617}" type="pres">
      <dgm:prSet presAssocID="{0B3A40A5-022E-4129-A3AB-0D8A3A6D1135}" presName="Name37" presStyleLbl="parChTrans1D2" presStyleIdx="2" presStyleCnt="3"/>
      <dgm:spPr/>
    </dgm:pt>
    <dgm:pt modelId="{6FBFA4DB-CC1C-4A3D-9693-C8F535CB3D84}" type="pres">
      <dgm:prSet presAssocID="{2C022360-0304-489B-92E6-4AD3A35879D4}" presName="hierRoot2" presStyleCnt="0">
        <dgm:presLayoutVars>
          <dgm:hierBranch val="init"/>
        </dgm:presLayoutVars>
      </dgm:prSet>
      <dgm:spPr/>
    </dgm:pt>
    <dgm:pt modelId="{BB9B6AED-5FB0-4104-8265-96640FEF2933}" type="pres">
      <dgm:prSet presAssocID="{2C022360-0304-489B-92E6-4AD3A35879D4}" presName="rootComposite" presStyleCnt="0"/>
      <dgm:spPr/>
    </dgm:pt>
    <dgm:pt modelId="{7EBF16B2-0120-45DE-BD2D-34F4AD07EF05}" type="pres">
      <dgm:prSet presAssocID="{2C022360-0304-489B-92E6-4AD3A35879D4}" presName="rootText" presStyleLbl="node1" presStyleIdx="2" presStyleCnt="3" custScaleY="113699" custLinFactNeighborY="-57750">
        <dgm:presLayoutVars>
          <dgm:chMax/>
          <dgm:chPref val="3"/>
        </dgm:presLayoutVars>
      </dgm:prSet>
      <dgm:spPr/>
    </dgm:pt>
    <dgm:pt modelId="{B30FD80C-AA68-49DB-8B20-0190239F1F67}" type="pres">
      <dgm:prSet presAssocID="{2C022360-0304-489B-92E6-4AD3A35879D4}" presName="titleText2" presStyleLbl="fgAcc1" presStyleIdx="2" presStyleCnt="3" custLinFactY="-22786" custLinFactNeighborX="-2233" custLinFactNeighborY="-100000">
        <dgm:presLayoutVars>
          <dgm:chMax val="0"/>
          <dgm:chPref val="0"/>
        </dgm:presLayoutVars>
      </dgm:prSet>
      <dgm:spPr/>
    </dgm:pt>
    <dgm:pt modelId="{27C88C4E-BE47-4C63-A97B-FF33CB464A31}" type="pres">
      <dgm:prSet presAssocID="{2C022360-0304-489B-92E6-4AD3A35879D4}" presName="rootConnector" presStyleLbl="node2" presStyleIdx="0" presStyleCnt="0"/>
      <dgm:spPr/>
    </dgm:pt>
    <dgm:pt modelId="{659CEBAD-8F03-4F6F-9079-932118A5A0D7}" type="pres">
      <dgm:prSet presAssocID="{2C022360-0304-489B-92E6-4AD3A35879D4}" presName="hierChild4" presStyleCnt="0"/>
      <dgm:spPr/>
    </dgm:pt>
    <dgm:pt modelId="{C6329566-D732-4C4B-989F-CEB523F96C63}" type="pres">
      <dgm:prSet presAssocID="{2C022360-0304-489B-92E6-4AD3A35879D4}" presName="hierChild5" presStyleCnt="0"/>
      <dgm:spPr/>
    </dgm:pt>
    <dgm:pt modelId="{3225F347-0684-4FE4-B4AC-D06B0ADA9C6B}" type="pres">
      <dgm:prSet presAssocID="{A573B63D-4A5A-4C45-A5E5-225010CDD9F0}" presName="hierChild3" presStyleCnt="0"/>
      <dgm:spPr/>
    </dgm:pt>
  </dgm:ptLst>
  <dgm:cxnLst>
    <dgm:cxn modelId="{B7049A04-9255-4812-9A27-2587BD28209C}" type="presOf" srcId="{2C022360-0304-489B-92E6-4AD3A35879D4}" destId="{7EBF16B2-0120-45DE-BD2D-34F4AD07EF05}" srcOrd="0" destOrd="0" presId="urn:microsoft.com/office/officeart/2008/layout/NameandTitleOrganizationalChart"/>
    <dgm:cxn modelId="{6FE91823-EFC4-4885-963A-6A6B91D23CAE}" type="presOf" srcId="{D3D69753-55CF-4211-984F-0C5579080DF0}" destId="{E678216E-E591-4C79-9F61-B8C277106F14}" srcOrd="0" destOrd="0" presId="urn:microsoft.com/office/officeart/2008/layout/NameandTitleOrganizationalChart"/>
    <dgm:cxn modelId="{F594F527-9760-44FB-8B17-82CCC937280A}" srcId="{4EF57C72-21D6-4592-987E-EFA89C832667}" destId="{A573B63D-4A5A-4C45-A5E5-225010CDD9F0}" srcOrd="0" destOrd="0" parTransId="{4C9BCB4A-858D-4A9C-BD0B-AF45B2CAF26F}" sibTransId="{63B3BA21-FF30-4E33-912A-E0E0FD6B0CED}"/>
    <dgm:cxn modelId="{A84A7F42-A71D-4339-92A9-CB30F89CA144}" type="presOf" srcId="{3CC822AF-946A-4DCD-8AD0-C93B831C6E5B}" destId="{B7A6BFCC-EF99-424C-9C54-23D2CA2EEED0}" srcOrd="1" destOrd="0" presId="urn:microsoft.com/office/officeart/2008/layout/NameandTitleOrganizationalChart"/>
    <dgm:cxn modelId="{9D72E862-2DFA-4265-8CAE-F62894D4CC17}" type="presOf" srcId="{123A8147-71C8-432E-A1F4-2C0F8262AD51}" destId="{BC6A48A9-B5BE-4560-9E55-2198DA995880}" srcOrd="0" destOrd="0" presId="urn:microsoft.com/office/officeart/2008/layout/NameandTitleOrganizationalChart"/>
    <dgm:cxn modelId="{F438DE54-606C-4C3F-AB34-7245AB859722}" type="presOf" srcId="{EE85DBEA-2541-40DE-B477-8BC46C5A7522}" destId="{AF050473-EABB-4C63-B97F-5C3496104B92}" srcOrd="0" destOrd="0" presId="urn:microsoft.com/office/officeart/2008/layout/NameandTitleOrganizationalChart"/>
    <dgm:cxn modelId="{2C7CDE55-1548-4EEC-9DFA-98AF5E846AE3}" type="presOf" srcId="{2C022360-0304-489B-92E6-4AD3A35879D4}" destId="{27C88C4E-BE47-4C63-A97B-FF33CB464A31}" srcOrd="1" destOrd="0" presId="urn:microsoft.com/office/officeart/2008/layout/NameandTitleOrganizationalChart"/>
    <dgm:cxn modelId="{378C7178-4EED-4F89-A88A-FF8E3820660E}" type="presOf" srcId="{E83503EA-2FE1-4380-BCC3-E54C841B8639}" destId="{B30FD80C-AA68-49DB-8B20-0190239F1F67}" srcOrd="0" destOrd="0" presId="urn:microsoft.com/office/officeart/2008/layout/NameandTitleOrganizationalChart"/>
    <dgm:cxn modelId="{DA203B7C-E768-4FBD-A45C-856FBA1DE94C}" type="presOf" srcId="{4EF57C72-21D6-4592-987E-EFA89C832667}" destId="{A03BC049-43F7-4BCC-A6A6-38A0B0303FE9}" srcOrd="0" destOrd="0" presId="urn:microsoft.com/office/officeart/2008/layout/NameandTitleOrganizationalChart"/>
    <dgm:cxn modelId="{33972B83-1002-41C8-B4E7-0A6F5170EB1C}" type="presOf" srcId="{3CC822AF-946A-4DCD-8AD0-C93B831C6E5B}" destId="{B154AE03-37E1-4313-AEFD-EC1A21D5DFB7}" srcOrd="0" destOrd="0" presId="urn:microsoft.com/office/officeart/2008/layout/NameandTitleOrganizationalChart"/>
    <dgm:cxn modelId="{16777295-94C7-49E9-A605-B4302DD7F446}" srcId="{A573B63D-4A5A-4C45-A5E5-225010CDD9F0}" destId="{B5652C9C-BD48-4CA7-B91A-3C2260E07557}" srcOrd="1" destOrd="0" parTransId="{EE85DBEA-2541-40DE-B477-8BC46C5A7522}" sibTransId="{123A8147-71C8-432E-A1F4-2C0F8262AD51}"/>
    <dgm:cxn modelId="{C4751396-BC11-488D-8372-9A05AEAF0AB5}" type="presOf" srcId="{A573B63D-4A5A-4C45-A5E5-225010CDD9F0}" destId="{7DDB0F79-A80C-4F50-B9E6-B7F2FA95EAB5}" srcOrd="0" destOrd="0" presId="urn:microsoft.com/office/officeart/2008/layout/NameandTitleOrganizationalChart"/>
    <dgm:cxn modelId="{CE3C559C-1773-456D-9FCD-36821DBD2944}" type="presOf" srcId="{E64B0308-7CC9-4550-821E-04FCD2886F48}" destId="{D1BAC953-D487-4C4F-88B9-CFE9AA890656}" srcOrd="0" destOrd="0" presId="urn:microsoft.com/office/officeart/2008/layout/NameandTitleOrganizationalChart"/>
    <dgm:cxn modelId="{CD1FF1A1-7090-4FCF-B43A-88CC42963F17}" srcId="{A573B63D-4A5A-4C45-A5E5-225010CDD9F0}" destId="{3CC822AF-946A-4DCD-8AD0-C93B831C6E5B}" srcOrd="0" destOrd="0" parTransId="{E64B0308-7CC9-4550-821E-04FCD2886F48}" sibTransId="{D3D69753-55CF-4211-984F-0C5579080DF0}"/>
    <dgm:cxn modelId="{77CF93AE-3FD2-4B95-BA40-A6F87A742D71}" srcId="{A573B63D-4A5A-4C45-A5E5-225010CDD9F0}" destId="{2C022360-0304-489B-92E6-4AD3A35879D4}" srcOrd="2" destOrd="0" parTransId="{0B3A40A5-022E-4129-A3AB-0D8A3A6D1135}" sibTransId="{E83503EA-2FE1-4380-BCC3-E54C841B8639}"/>
    <dgm:cxn modelId="{6D5391B8-8143-413A-9EC5-73567A54CCA0}" type="presOf" srcId="{B5652C9C-BD48-4CA7-B91A-3C2260E07557}" destId="{79A013B7-5957-4B7F-AA02-AB1E8DAACA83}" srcOrd="0" destOrd="0" presId="urn:microsoft.com/office/officeart/2008/layout/NameandTitleOrganizationalChart"/>
    <dgm:cxn modelId="{CA88FBB8-751B-48F5-9708-8A1A4A9A8693}" type="presOf" srcId="{A573B63D-4A5A-4C45-A5E5-225010CDD9F0}" destId="{136328D8-6D1F-4A40-A1E3-1ADC56BA7F8D}" srcOrd="1" destOrd="0" presId="urn:microsoft.com/office/officeart/2008/layout/NameandTitleOrganizationalChart"/>
    <dgm:cxn modelId="{22356CBB-E39B-456C-B34A-09AECDA3CEA1}" type="presOf" srcId="{63B3BA21-FF30-4E33-912A-E0E0FD6B0CED}" destId="{25583349-1566-4BD7-831A-6EE81D4D3902}" srcOrd="0" destOrd="0" presId="urn:microsoft.com/office/officeart/2008/layout/NameandTitleOrganizationalChart"/>
    <dgm:cxn modelId="{B9E454C9-212F-47D2-A22E-6A39F4EF0BA3}" type="presOf" srcId="{B5652C9C-BD48-4CA7-B91A-3C2260E07557}" destId="{489A46C3-F4C4-4941-9FD5-AB70C4F976F0}" srcOrd="1" destOrd="0" presId="urn:microsoft.com/office/officeart/2008/layout/NameandTitleOrganizationalChart"/>
    <dgm:cxn modelId="{8664B0CB-E3F0-4D61-9262-35882887D272}" type="presOf" srcId="{0B3A40A5-022E-4129-A3AB-0D8A3A6D1135}" destId="{3AAB0303-6355-43CA-865E-D0E484A9B617}" srcOrd="0" destOrd="0" presId="urn:microsoft.com/office/officeart/2008/layout/NameandTitleOrganizationalChart"/>
    <dgm:cxn modelId="{2E941972-269F-43C4-A6C1-45B0540D566F}" type="presParOf" srcId="{A03BC049-43F7-4BCC-A6A6-38A0B0303FE9}" destId="{F474C073-E2B0-4DF7-BCE0-1C7DFDFBECC5}" srcOrd="0" destOrd="0" presId="urn:microsoft.com/office/officeart/2008/layout/NameandTitleOrganizationalChart"/>
    <dgm:cxn modelId="{55DF74CB-CAE7-4E52-9C62-5F4F929B2F45}" type="presParOf" srcId="{F474C073-E2B0-4DF7-BCE0-1C7DFDFBECC5}" destId="{2CF0D75D-D2E9-4453-B73F-66149FFF119F}" srcOrd="0" destOrd="0" presId="urn:microsoft.com/office/officeart/2008/layout/NameandTitleOrganizationalChart"/>
    <dgm:cxn modelId="{BDE3F903-33C1-467D-A092-E38EE065A7B8}" type="presParOf" srcId="{2CF0D75D-D2E9-4453-B73F-66149FFF119F}" destId="{7DDB0F79-A80C-4F50-B9E6-B7F2FA95EAB5}" srcOrd="0" destOrd="0" presId="urn:microsoft.com/office/officeart/2008/layout/NameandTitleOrganizationalChart"/>
    <dgm:cxn modelId="{B2E70597-4F33-4A03-84FC-4B89BC528F8A}" type="presParOf" srcId="{2CF0D75D-D2E9-4453-B73F-66149FFF119F}" destId="{25583349-1566-4BD7-831A-6EE81D4D3902}" srcOrd="1" destOrd="0" presId="urn:microsoft.com/office/officeart/2008/layout/NameandTitleOrganizationalChart"/>
    <dgm:cxn modelId="{31BF1683-0420-4978-9305-2E975854357C}" type="presParOf" srcId="{2CF0D75D-D2E9-4453-B73F-66149FFF119F}" destId="{136328D8-6D1F-4A40-A1E3-1ADC56BA7F8D}" srcOrd="2" destOrd="0" presId="urn:microsoft.com/office/officeart/2008/layout/NameandTitleOrganizationalChart"/>
    <dgm:cxn modelId="{E6AFFC4B-2B79-4248-9079-E8D027CAEAD7}" type="presParOf" srcId="{F474C073-E2B0-4DF7-BCE0-1C7DFDFBECC5}" destId="{CD2D52BD-AF75-4E35-A1E8-1774C008EE50}" srcOrd="1" destOrd="0" presId="urn:microsoft.com/office/officeart/2008/layout/NameandTitleOrganizationalChart"/>
    <dgm:cxn modelId="{8E7F0066-CD78-4A0F-A94E-1D677DC26F16}" type="presParOf" srcId="{CD2D52BD-AF75-4E35-A1E8-1774C008EE50}" destId="{D1BAC953-D487-4C4F-88B9-CFE9AA890656}" srcOrd="0" destOrd="0" presId="urn:microsoft.com/office/officeart/2008/layout/NameandTitleOrganizationalChart"/>
    <dgm:cxn modelId="{5B184051-705A-423B-A7DE-C0946B76CCE4}" type="presParOf" srcId="{CD2D52BD-AF75-4E35-A1E8-1774C008EE50}" destId="{EF69348B-D6DB-438C-B41C-8E3E4F15CA1F}" srcOrd="1" destOrd="0" presId="urn:microsoft.com/office/officeart/2008/layout/NameandTitleOrganizationalChart"/>
    <dgm:cxn modelId="{47C616CB-1A37-4165-8B8C-7D2D2D64E3E7}" type="presParOf" srcId="{EF69348B-D6DB-438C-B41C-8E3E4F15CA1F}" destId="{719B07B4-CD53-4A57-A7D8-3B68FD758340}" srcOrd="0" destOrd="0" presId="urn:microsoft.com/office/officeart/2008/layout/NameandTitleOrganizationalChart"/>
    <dgm:cxn modelId="{FA7563A3-4EB0-416C-91DC-561C715C6944}" type="presParOf" srcId="{719B07B4-CD53-4A57-A7D8-3B68FD758340}" destId="{B154AE03-37E1-4313-AEFD-EC1A21D5DFB7}" srcOrd="0" destOrd="0" presId="urn:microsoft.com/office/officeart/2008/layout/NameandTitleOrganizationalChart"/>
    <dgm:cxn modelId="{8909984C-1424-4E9C-A282-AA8FD41FAF0E}" type="presParOf" srcId="{719B07B4-CD53-4A57-A7D8-3B68FD758340}" destId="{E678216E-E591-4C79-9F61-B8C277106F14}" srcOrd="1" destOrd="0" presId="urn:microsoft.com/office/officeart/2008/layout/NameandTitleOrganizationalChart"/>
    <dgm:cxn modelId="{87D88689-09A3-4F4A-BCDA-1F56D0DED492}" type="presParOf" srcId="{719B07B4-CD53-4A57-A7D8-3B68FD758340}" destId="{B7A6BFCC-EF99-424C-9C54-23D2CA2EEED0}" srcOrd="2" destOrd="0" presId="urn:microsoft.com/office/officeart/2008/layout/NameandTitleOrganizationalChart"/>
    <dgm:cxn modelId="{E267EDD9-2E10-4CDF-9541-A10BBF48FB0C}" type="presParOf" srcId="{EF69348B-D6DB-438C-B41C-8E3E4F15CA1F}" destId="{BB02A368-4F86-4F3B-ADE8-6AE73BB91742}" srcOrd="1" destOrd="0" presId="urn:microsoft.com/office/officeart/2008/layout/NameandTitleOrganizationalChart"/>
    <dgm:cxn modelId="{1A208BC1-9BBD-4FCD-A453-894673236F66}" type="presParOf" srcId="{EF69348B-D6DB-438C-B41C-8E3E4F15CA1F}" destId="{24FECE5A-9CEC-4385-B020-E2ED2A6ACEA3}" srcOrd="2" destOrd="0" presId="urn:microsoft.com/office/officeart/2008/layout/NameandTitleOrganizationalChart"/>
    <dgm:cxn modelId="{CC71BF84-2BE2-42A7-835D-D7F463D3C2FE}" type="presParOf" srcId="{CD2D52BD-AF75-4E35-A1E8-1774C008EE50}" destId="{AF050473-EABB-4C63-B97F-5C3496104B92}" srcOrd="2" destOrd="0" presId="urn:microsoft.com/office/officeart/2008/layout/NameandTitleOrganizationalChart"/>
    <dgm:cxn modelId="{F7B7C96C-F4FF-4B1A-AAF6-8F07C8E23248}" type="presParOf" srcId="{CD2D52BD-AF75-4E35-A1E8-1774C008EE50}" destId="{8AAE03BC-E07C-4709-ADD7-DD484A841848}" srcOrd="3" destOrd="0" presId="urn:microsoft.com/office/officeart/2008/layout/NameandTitleOrganizationalChart"/>
    <dgm:cxn modelId="{1F6EAAD3-3966-4EF4-92A3-7F66833196FA}" type="presParOf" srcId="{8AAE03BC-E07C-4709-ADD7-DD484A841848}" destId="{8AA19D8B-1DBC-48A9-9E88-D3CC57122F2C}" srcOrd="0" destOrd="0" presId="urn:microsoft.com/office/officeart/2008/layout/NameandTitleOrganizationalChart"/>
    <dgm:cxn modelId="{88A43A43-409C-434D-BC7D-E6E0780E30D7}" type="presParOf" srcId="{8AA19D8B-1DBC-48A9-9E88-D3CC57122F2C}" destId="{79A013B7-5957-4B7F-AA02-AB1E8DAACA83}" srcOrd="0" destOrd="0" presId="urn:microsoft.com/office/officeart/2008/layout/NameandTitleOrganizationalChart"/>
    <dgm:cxn modelId="{4A2E78E1-0778-4738-896D-FF53A4896109}" type="presParOf" srcId="{8AA19D8B-1DBC-48A9-9E88-D3CC57122F2C}" destId="{BC6A48A9-B5BE-4560-9E55-2198DA995880}" srcOrd="1" destOrd="0" presId="urn:microsoft.com/office/officeart/2008/layout/NameandTitleOrganizationalChart"/>
    <dgm:cxn modelId="{FDB4C086-0562-4FC3-BBDB-15E33CC05346}" type="presParOf" srcId="{8AA19D8B-1DBC-48A9-9E88-D3CC57122F2C}" destId="{489A46C3-F4C4-4941-9FD5-AB70C4F976F0}" srcOrd="2" destOrd="0" presId="urn:microsoft.com/office/officeart/2008/layout/NameandTitleOrganizationalChart"/>
    <dgm:cxn modelId="{D3601654-611F-4441-91F9-78B058B937EB}" type="presParOf" srcId="{8AAE03BC-E07C-4709-ADD7-DD484A841848}" destId="{0FCBFE03-F1ED-4FE7-83A9-1A83FAE4CA1B}" srcOrd="1" destOrd="0" presId="urn:microsoft.com/office/officeart/2008/layout/NameandTitleOrganizationalChart"/>
    <dgm:cxn modelId="{526DF000-C279-4501-A029-22DD02107834}" type="presParOf" srcId="{8AAE03BC-E07C-4709-ADD7-DD484A841848}" destId="{EA21C63F-C27F-46F2-AB9D-DAC64C2F3054}" srcOrd="2" destOrd="0" presId="urn:microsoft.com/office/officeart/2008/layout/NameandTitleOrganizationalChart"/>
    <dgm:cxn modelId="{09886FEF-C21F-443B-805D-583663220C94}" type="presParOf" srcId="{CD2D52BD-AF75-4E35-A1E8-1774C008EE50}" destId="{3AAB0303-6355-43CA-865E-D0E484A9B617}" srcOrd="4" destOrd="0" presId="urn:microsoft.com/office/officeart/2008/layout/NameandTitleOrganizationalChart"/>
    <dgm:cxn modelId="{4B556E88-1B51-438D-BE5C-3B39BF315488}" type="presParOf" srcId="{CD2D52BD-AF75-4E35-A1E8-1774C008EE50}" destId="{6FBFA4DB-CC1C-4A3D-9693-C8F535CB3D84}" srcOrd="5" destOrd="0" presId="urn:microsoft.com/office/officeart/2008/layout/NameandTitleOrganizationalChart"/>
    <dgm:cxn modelId="{3C18B152-6CEB-4B94-B14B-E7EB98B49ED4}" type="presParOf" srcId="{6FBFA4DB-CC1C-4A3D-9693-C8F535CB3D84}" destId="{BB9B6AED-5FB0-4104-8265-96640FEF2933}" srcOrd="0" destOrd="0" presId="urn:microsoft.com/office/officeart/2008/layout/NameandTitleOrganizationalChart"/>
    <dgm:cxn modelId="{6C77EBC5-2C3B-436A-ADEC-42FB368E53CB}" type="presParOf" srcId="{BB9B6AED-5FB0-4104-8265-96640FEF2933}" destId="{7EBF16B2-0120-45DE-BD2D-34F4AD07EF05}" srcOrd="0" destOrd="0" presId="urn:microsoft.com/office/officeart/2008/layout/NameandTitleOrganizationalChart"/>
    <dgm:cxn modelId="{9486A9F2-6E2E-459D-8B99-217F71B767E3}" type="presParOf" srcId="{BB9B6AED-5FB0-4104-8265-96640FEF2933}" destId="{B30FD80C-AA68-49DB-8B20-0190239F1F67}" srcOrd="1" destOrd="0" presId="urn:microsoft.com/office/officeart/2008/layout/NameandTitleOrganizationalChart"/>
    <dgm:cxn modelId="{0A4307E4-C792-447B-B997-0FA6641BF423}" type="presParOf" srcId="{BB9B6AED-5FB0-4104-8265-96640FEF2933}" destId="{27C88C4E-BE47-4C63-A97B-FF33CB464A31}" srcOrd="2" destOrd="0" presId="urn:microsoft.com/office/officeart/2008/layout/NameandTitleOrganizationalChart"/>
    <dgm:cxn modelId="{DFFD1C40-6703-4231-866B-5175E2B1F0FB}" type="presParOf" srcId="{6FBFA4DB-CC1C-4A3D-9693-C8F535CB3D84}" destId="{659CEBAD-8F03-4F6F-9079-932118A5A0D7}" srcOrd="1" destOrd="0" presId="urn:microsoft.com/office/officeart/2008/layout/NameandTitleOrganizationalChart"/>
    <dgm:cxn modelId="{824F3E80-9D1F-4E69-87EF-ADFD7EC50433}" type="presParOf" srcId="{6FBFA4DB-CC1C-4A3D-9693-C8F535CB3D84}" destId="{C6329566-D732-4C4B-989F-CEB523F96C63}" srcOrd="2" destOrd="0" presId="urn:microsoft.com/office/officeart/2008/layout/NameandTitleOrganizationalChart"/>
    <dgm:cxn modelId="{C33219A4-1FF3-43F6-879B-4521D903B86D}" type="presParOf" srcId="{F474C073-E2B0-4DF7-BCE0-1C7DFDFBECC5}" destId="{3225F347-0684-4FE4-B4AC-D06B0ADA9C6B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7FB1ED-69D4-47DF-B4D6-46ED60FE8E24}" type="doc">
      <dgm:prSet loTypeId="urn:microsoft.com/office/officeart/2005/8/layout/vList5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B073DA9B-A9DA-4D00-AF94-4035575597C4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Целевой раздел</a:t>
          </a:r>
        </a:p>
      </dgm:t>
    </dgm:pt>
    <dgm:pt modelId="{772FC5C7-41E0-43EF-8077-1E6CB6B43396}" type="parTrans" cxnId="{0A5F8944-E666-4192-818F-BD9CDB239C58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5C3538-09F0-4D9E-8B5B-80D2EFEF4BBE}" type="sibTrans" cxnId="{0A5F8944-E666-4192-818F-BD9CDB239C58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18F497-D845-481F-BBAB-E3D8AB74F8BD}">
      <dgm:prSet phldrT="[Текст]" custT="1"/>
      <dgm:spPr/>
      <dgm:t>
        <a:bodyPr/>
        <a:lstStyle/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пояснительная записка (цели, задачи)</a:t>
          </a:r>
        </a:p>
      </dgm:t>
    </dgm:pt>
    <dgm:pt modelId="{138BB57A-DB55-4720-BD9B-4A057F255EF5}" type="parTrans" cxnId="{33D84BA8-AAC7-41EE-A36B-FC42C9467716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B9ADD4-4F40-469B-A9D3-1B1390611629}" type="sibTrans" cxnId="{33D84BA8-AAC7-41EE-A36B-FC42C9467716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3E2571-AF50-4DDC-93C0-5A95208FC605}">
      <dgm:prSet phldrT="[Текст]" custT="1"/>
      <dgm:spPr/>
      <dgm:t>
        <a:bodyPr/>
        <a:lstStyle/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планируемые результаты освоения обучающимися ФООП</a:t>
          </a:r>
        </a:p>
      </dgm:t>
    </dgm:pt>
    <dgm:pt modelId="{228251C7-F28A-4EB0-9F97-6009477F1F6B}" type="parTrans" cxnId="{A075E735-43E6-491A-B756-A5EC019DCE39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42108D-A892-46B6-9484-0266A2305921}" type="sibTrans" cxnId="{A075E735-43E6-491A-B756-A5EC019DCE39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516317-B2FA-4934-A932-1442C6B2728D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Содержательный раздел</a:t>
          </a:r>
        </a:p>
      </dgm:t>
    </dgm:pt>
    <dgm:pt modelId="{570D2009-E0AE-4468-8273-F875BFC2A2CE}" type="parTrans" cxnId="{51CCDD79-FF98-4330-A703-7DB5AB04963E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2A60C3-9FD0-4948-BED0-2E816FBBFCBD}" type="sibTrans" cxnId="{51CCDD79-FF98-4330-A703-7DB5AB04963E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5987C4-C6D9-42E1-88B6-2C2DC3BA175B}">
      <dgm:prSet phldrT="[Текст]" custT="1"/>
      <dgm:spPr/>
      <dgm:t>
        <a:bodyPr/>
        <a:lstStyle/>
        <a:p>
          <a:r>
            <a:rPr 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федеральные рабочие программы учебных предметов</a:t>
          </a:r>
        </a:p>
      </dgm:t>
    </dgm:pt>
    <dgm:pt modelId="{4DFAACC0-CC87-4A56-8018-A36B8BF16C41}" type="parTrans" cxnId="{1EA08F9E-1B4C-44DC-A2F0-FF616865EA85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F9C8CB-231A-46E5-A115-FCD028B6F6D2}" type="sibTrans" cxnId="{1EA08F9E-1B4C-44DC-A2F0-FF616865EA85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122894-97BA-496F-91B7-C706B556FA32}">
      <dgm:prSet phldrT="[Текст]" custT="1"/>
      <dgm:spPr/>
      <dgm:t>
        <a:bodyPr/>
        <a:lstStyle/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программа формирования универсальных учебных действий у обучающихся</a:t>
          </a:r>
        </a:p>
      </dgm:t>
    </dgm:pt>
    <dgm:pt modelId="{024722D0-2D0D-4D55-94F4-0224145EF524}" type="parTrans" cxnId="{4767687A-E456-4980-8C0D-79970C3F566F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B1C372-D7E7-4817-8495-6C8B11FC8CF0}" type="sibTrans" cxnId="{4767687A-E456-4980-8C0D-79970C3F566F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E9FCFA-42BF-4FD9-8169-A455188AEEF4}">
      <dgm:prSet phldrT="[Текст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ru-RU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Организационный раздел</a:t>
          </a:r>
        </a:p>
      </dgm:t>
    </dgm:pt>
    <dgm:pt modelId="{5501D091-A9CB-4259-9E55-8F50618A60AB}" type="parTrans" cxnId="{7A256A2F-24B7-4F8A-B070-B29E016AF5D3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06FD65-822A-4C15-B9C3-DC12E0E54333}" type="sibTrans" cxnId="{7A256A2F-24B7-4F8A-B070-B29E016AF5D3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9C10FD-F1DE-4882-B9CA-5A14EAB2DCEA}">
      <dgm:prSet phldrT="[Текст]" custT="1"/>
      <dgm:spPr/>
      <dgm:t>
        <a:bodyPr/>
        <a:lstStyle/>
        <a:p>
          <a:r>
            <a:rPr 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федеральный учебный план</a:t>
          </a:r>
        </a:p>
      </dgm:t>
    </dgm:pt>
    <dgm:pt modelId="{E18A57DD-896A-4BB0-8C11-41DF3DDDED16}" type="parTrans" cxnId="{87733E09-E22B-44B1-B376-CF994009DF7C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35C0E6-253D-4E34-A782-D28CDF511D77}" type="sibTrans" cxnId="{87733E09-E22B-44B1-B376-CF994009DF7C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996457-12D2-42DF-AC45-0E8D919BEE96}">
      <dgm:prSet phldrT="[Текст]" custT="1"/>
      <dgm:spPr/>
      <dgm:t>
        <a:bodyPr/>
        <a:lstStyle/>
        <a:p>
          <a:r>
            <a:rPr 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федеральный календарный учебный график</a:t>
          </a:r>
        </a:p>
      </dgm:t>
    </dgm:pt>
    <dgm:pt modelId="{5769FC48-7B84-4F04-8FEE-6DD27C42E35A}" type="parTrans" cxnId="{01863CC3-E017-4F49-A8C7-B9A7E81E8D6F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758B44-68FD-4ABA-983E-ABBFEDE5A3D6}" type="sibTrans" cxnId="{01863CC3-E017-4F49-A8C7-B9A7E81E8D6F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65B3A4-27FB-411B-A946-8A5AC95B521C}">
      <dgm:prSet phldrT="[Текст]" custT="1"/>
      <dgm:spPr/>
      <dgm:t>
        <a:bodyPr/>
        <a:lstStyle/>
        <a:p>
          <a:r>
            <a:rPr 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система оценки достижения планируемых результатов освоения ФООП</a:t>
          </a:r>
        </a:p>
      </dgm:t>
    </dgm:pt>
    <dgm:pt modelId="{AC8850EE-E786-4401-B274-AD56C280914A}" type="parTrans" cxnId="{DEA6524B-7DCC-4294-8688-2D7483E1DFF4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2C3EFD8B-FB98-49CF-B267-F86CDA9F966A}" type="sibTrans" cxnId="{DEA6524B-7DCC-4294-8688-2D7483E1DFF4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7AC3121F-2DA2-443F-A79C-EBD663D7677F}">
      <dgm:prSet phldrT="[Текст]" custT="1"/>
      <dgm:spPr/>
      <dgm:t>
        <a:bodyPr/>
        <a:lstStyle/>
        <a:p>
          <a:r>
            <a:rPr lang="ru-RU" sz="2000">
              <a:latin typeface="Times New Roman" panose="02020603050405020304" pitchFamily="18" charset="0"/>
              <a:cs typeface="Times New Roman" panose="02020603050405020304" pitchFamily="18" charset="0"/>
            </a:rPr>
            <a:t>федеральная рабочая программа воспитания</a:t>
          </a:r>
        </a:p>
      </dgm:t>
    </dgm:pt>
    <dgm:pt modelId="{5B36C600-CFE8-41F7-85DE-72FF8C6EFCA4}" type="parTrans" cxnId="{4EAAF30B-CF1E-4BDA-879A-D9115F90DCFC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672E507C-9EF0-463C-BACE-F49C5C203563}" type="sibTrans" cxnId="{4EAAF30B-CF1E-4BDA-879A-D9115F90DCFC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C2131C10-3414-425E-A4F3-E2A6D10FCFB3}">
      <dgm:prSet phldrT="[Текст]" custT="1"/>
      <dgm:spPr/>
      <dgm:t>
        <a:bodyPr/>
        <a:lstStyle/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план внеурочной деятельности</a:t>
          </a:r>
        </a:p>
      </dgm:t>
    </dgm:pt>
    <dgm:pt modelId="{8DBF529E-191C-4668-94F4-989E1B432513}" type="parTrans" cxnId="{DF96CA28-6C74-43AF-8E70-017929EA0A8C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578AD209-A8C9-4AE7-980A-6897C3B95D9C}" type="sibTrans" cxnId="{DF96CA28-6C74-43AF-8E70-017929EA0A8C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F750FE21-D905-46A9-A749-96805F318FAB}">
      <dgm:prSet phldrT="[Текст]" custT="1"/>
      <dgm:spPr/>
      <dgm:t>
        <a:bodyPr/>
        <a:lstStyle/>
        <a:p>
          <a:r>
            <a:rPr lang="ru-RU" sz="2000">
              <a:latin typeface="Times New Roman" panose="02020603050405020304" pitchFamily="18" charset="0"/>
              <a:cs typeface="Times New Roman" panose="02020603050405020304" pitchFamily="18" charset="0"/>
            </a:rPr>
            <a:t>федеральный календарный план воспитательной работы</a:t>
          </a:r>
        </a:p>
      </dgm:t>
    </dgm:pt>
    <dgm:pt modelId="{9D981F7E-952C-4F92-8B97-A3FFFF933E55}" type="parTrans" cxnId="{DB4B63DF-F703-43E3-8B45-CB2207EC8D89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E0CFA732-1016-42BE-A4FA-69EC93644CB4}" type="sibTrans" cxnId="{DB4B63DF-F703-43E3-8B45-CB2207EC8D89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1453AC94-EED0-478D-BD17-7CD43B8AFCF7}" type="pres">
      <dgm:prSet presAssocID="{E47FB1ED-69D4-47DF-B4D6-46ED60FE8E24}" presName="Name0" presStyleCnt="0">
        <dgm:presLayoutVars>
          <dgm:dir/>
          <dgm:animLvl val="lvl"/>
          <dgm:resizeHandles val="exact"/>
        </dgm:presLayoutVars>
      </dgm:prSet>
      <dgm:spPr/>
    </dgm:pt>
    <dgm:pt modelId="{A86596C6-C783-4A8F-81AB-5AD5750BF3C6}" type="pres">
      <dgm:prSet presAssocID="{B073DA9B-A9DA-4D00-AF94-4035575597C4}" presName="linNode" presStyleCnt="0"/>
      <dgm:spPr/>
    </dgm:pt>
    <dgm:pt modelId="{A5C79010-5166-42F7-B594-4969634BBB1F}" type="pres">
      <dgm:prSet presAssocID="{B073DA9B-A9DA-4D00-AF94-4035575597C4}" presName="parentText" presStyleLbl="node1" presStyleIdx="0" presStyleCnt="3" custScaleX="73611" custScaleY="68922">
        <dgm:presLayoutVars>
          <dgm:chMax val="1"/>
          <dgm:bulletEnabled val="1"/>
        </dgm:presLayoutVars>
      </dgm:prSet>
      <dgm:spPr/>
    </dgm:pt>
    <dgm:pt modelId="{4F66F3C9-084B-456A-902D-7BB7C669A61F}" type="pres">
      <dgm:prSet presAssocID="{B073DA9B-A9DA-4D00-AF94-4035575597C4}" presName="descendantText" presStyleLbl="alignAccFollowNode1" presStyleIdx="0" presStyleCnt="3" custScaleX="107791">
        <dgm:presLayoutVars>
          <dgm:bulletEnabled val="1"/>
        </dgm:presLayoutVars>
      </dgm:prSet>
      <dgm:spPr/>
    </dgm:pt>
    <dgm:pt modelId="{8EE30B23-C175-430C-9202-99C6AE8448C6}" type="pres">
      <dgm:prSet presAssocID="{935C3538-09F0-4D9E-8B5B-80D2EFEF4BBE}" presName="sp" presStyleCnt="0"/>
      <dgm:spPr/>
    </dgm:pt>
    <dgm:pt modelId="{95428139-FFBD-49BB-8357-B380A5FAC893}" type="pres">
      <dgm:prSet presAssocID="{E7516317-B2FA-4934-A932-1442C6B2728D}" presName="linNode" presStyleCnt="0"/>
      <dgm:spPr/>
    </dgm:pt>
    <dgm:pt modelId="{E4108914-4809-4E70-9EF0-1A805CF35650}" type="pres">
      <dgm:prSet presAssocID="{E7516317-B2FA-4934-A932-1442C6B2728D}" presName="parentText" presStyleLbl="node1" presStyleIdx="1" presStyleCnt="3" custScaleX="73611" custScaleY="68922">
        <dgm:presLayoutVars>
          <dgm:chMax val="1"/>
          <dgm:bulletEnabled val="1"/>
        </dgm:presLayoutVars>
      </dgm:prSet>
      <dgm:spPr/>
    </dgm:pt>
    <dgm:pt modelId="{697E18BD-575C-426B-8D23-1307E114E4F6}" type="pres">
      <dgm:prSet presAssocID="{E7516317-B2FA-4934-A932-1442C6B2728D}" presName="descendantText" presStyleLbl="alignAccFollowNode1" presStyleIdx="1" presStyleCnt="3" custScaleX="107791">
        <dgm:presLayoutVars>
          <dgm:bulletEnabled val="1"/>
        </dgm:presLayoutVars>
      </dgm:prSet>
      <dgm:spPr/>
    </dgm:pt>
    <dgm:pt modelId="{1E307950-757F-4CCB-80B9-DC87121F8057}" type="pres">
      <dgm:prSet presAssocID="{2C2A60C3-9FD0-4948-BED0-2E816FBBFCBD}" presName="sp" presStyleCnt="0"/>
      <dgm:spPr/>
    </dgm:pt>
    <dgm:pt modelId="{54552262-DFD4-4C99-85A6-FC01B4410E2C}" type="pres">
      <dgm:prSet presAssocID="{C7E9FCFA-42BF-4FD9-8169-A455188AEEF4}" presName="linNode" presStyleCnt="0"/>
      <dgm:spPr/>
    </dgm:pt>
    <dgm:pt modelId="{0A6C9703-FD34-4007-B527-20F32A7A2D91}" type="pres">
      <dgm:prSet presAssocID="{C7E9FCFA-42BF-4FD9-8169-A455188AEEF4}" presName="parentText" presStyleLbl="node1" presStyleIdx="2" presStyleCnt="3" custScaleX="73611" custScaleY="68922">
        <dgm:presLayoutVars>
          <dgm:chMax val="1"/>
          <dgm:bulletEnabled val="1"/>
        </dgm:presLayoutVars>
      </dgm:prSet>
      <dgm:spPr/>
    </dgm:pt>
    <dgm:pt modelId="{AA68317C-7773-40FD-82A7-9F59187D8DF0}" type="pres">
      <dgm:prSet presAssocID="{C7E9FCFA-42BF-4FD9-8169-A455188AEEF4}" presName="descendantText" presStyleLbl="alignAccFollowNode1" presStyleIdx="2" presStyleCnt="3" custScaleX="107791">
        <dgm:presLayoutVars>
          <dgm:bulletEnabled val="1"/>
        </dgm:presLayoutVars>
      </dgm:prSet>
      <dgm:spPr/>
    </dgm:pt>
  </dgm:ptLst>
  <dgm:cxnLst>
    <dgm:cxn modelId="{1D72D208-29EF-4B6B-9816-4EE862D8F29F}" type="presOf" srcId="{E7516317-B2FA-4934-A932-1442C6B2728D}" destId="{E4108914-4809-4E70-9EF0-1A805CF35650}" srcOrd="0" destOrd="0" presId="urn:microsoft.com/office/officeart/2005/8/layout/vList5"/>
    <dgm:cxn modelId="{87733E09-E22B-44B1-B376-CF994009DF7C}" srcId="{C7E9FCFA-42BF-4FD9-8169-A455188AEEF4}" destId="{489C10FD-F1DE-4882-B9CA-5A14EAB2DCEA}" srcOrd="0" destOrd="0" parTransId="{E18A57DD-896A-4BB0-8C11-41DF3DDDED16}" sibTransId="{FA35C0E6-253D-4E34-A782-D28CDF511D77}"/>
    <dgm:cxn modelId="{4EAAF30B-CF1E-4BDA-879A-D9115F90DCFC}" srcId="{E7516317-B2FA-4934-A932-1442C6B2728D}" destId="{7AC3121F-2DA2-443F-A79C-EBD663D7677F}" srcOrd="2" destOrd="0" parTransId="{5B36C600-CFE8-41F7-85DE-72FF8C6EFCA4}" sibTransId="{672E507C-9EF0-463C-BACE-F49C5C203563}"/>
    <dgm:cxn modelId="{60F8010E-24F5-4D37-A554-FC015981F9DB}" type="presOf" srcId="{5D65B3A4-27FB-411B-A946-8A5AC95B521C}" destId="{4F66F3C9-084B-456A-902D-7BB7C669A61F}" srcOrd="0" destOrd="2" presId="urn:microsoft.com/office/officeart/2005/8/layout/vList5"/>
    <dgm:cxn modelId="{3F2CF822-60D1-4EDD-97C8-B688F05B8AE9}" type="presOf" srcId="{B073DA9B-A9DA-4D00-AF94-4035575597C4}" destId="{A5C79010-5166-42F7-B594-4969634BBB1F}" srcOrd="0" destOrd="0" presId="urn:microsoft.com/office/officeart/2005/8/layout/vList5"/>
    <dgm:cxn modelId="{74C28B25-B8A3-4814-BB68-D27A271980AD}" type="presOf" srcId="{B0996457-12D2-42DF-AC45-0E8D919BEE96}" destId="{AA68317C-7773-40FD-82A7-9F59187D8DF0}" srcOrd="0" destOrd="1" presId="urn:microsoft.com/office/officeart/2005/8/layout/vList5"/>
    <dgm:cxn modelId="{DF96CA28-6C74-43AF-8E70-017929EA0A8C}" srcId="{C7E9FCFA-42BF-4FD9-8169-A455188AEEF4}" destId="{C2131C10-3414-425E-A4F3-E2A6D10FCFB3}" srcOrd="2" destOrd="0" parTransId="{8DBF529E-191C-4668-94F4-989E1B432513}" sibTransId="{578AD209-A8C9-4AE7-980A-6897C3B95D9C}"/>
    <dgm:cxn modelId="{7A256A2F-24B7-4F8A-B070-B29E016AF5D3}" srcId="{E47FB1ED-69D4-47DF-B4D6-46ED60FE8E24}" destId="{C7E9FCFA-42BF-4FD9-8169-A455188AEEF4}" srcOrd="2" destOrd="0" parTransId="{5501D091-A9CB-4259-9E55-8F50618A60AB}" sibTransId="{9906FD65-822A-4C15-B9C3-DC12E0E54333}"/>
    <dgm:cxn modelId="{A075E735-43E6-491A-B756-A5EC019DCE39}" srcId="{B073DA9B-A9DA-4D00-AF94-4035575597C4}" destId="{0B3E2571-AF50-4DDC-93C0-5A95208FC605}" srcOrd="1" destOrd="0" parTransId="{228251C7-F28A-4EB0-9F97-6009477F1F6B}" sibTransId="{4B42108D-A892-46B6-9484-0266A2305921}"/>
    <dgm:cxn modelId="{5F590740-5678-45E8-9166-4D959E898EF7}" type="presOf" srcId="{C7E9FCFA-42BF-4FD9-8169-A455188AEEF4}" destId="{0A6C9703-FD34-4007-B527-20F32A7A2D91}" srcOrd="0" destOrd="0" presId="urn:microsoft.com/office/officeart/2005/8/layout/vList5"/>
    <dgm:cxn modelId="{05BDA55B-009E-4955-91F4-A55DE0332B31}" type="presOf" srcId="{489C10FD-F1DE-4882-B9CA-5A14EAB2DCEA}" destId="{AA68317C-7773-40FD-82A7-9F59187D8DF0}" srcOrd="0" destOrd="0" presId="urn:microsoft.com/office/officeart/2005/8/layout/vList5"/>
    <dgm:cxn modelId="{F0E0C55F-3008-4500-A37C-668A4C76C3D3}" type="presOf" srcId="{0A122894-97BA-496F-91B7-C706B556FA32}" destId="{697E18BD-575C-426B-8D23-1307E114E4F6}" srcOrd="0" destOrd="1" presId="urn:microsoft.com/office/officeart/2005/8/layout/vList5"/>
    <dgm:cxn modelId="{0A5F8944-E666-4192-818F-BD9CDB239C58}" srcId="{E47FB1ED-69D4-47DF-B4D6-46ED60FE8E24}" destId="{B073DA9B-A9DA-4D00-AF94-4035575597C4}" srcOrd="0" destOrd="0" parTransId="{772FC5C7-41E0-43EF-8077-1E6CB6B43396}" sibTransId="{935C3538-09F0-4D9E-8B5B-80D2EFEF4BBE}"/>
    <dgm:cxn modelId="{DEA6524B-7DCC-4294-8688-2D7483E1DFF4}" srcId="{B073DA9B-A9DA-4D00-AF94-4035575597C4}" destId="{5D65B3A4-27FB-411B-A946-8A5AC95B521C}" srcOrd="2" destOrd="0" parTransId="{AC8850EE-E786-4401-B274-AD56C280914A}" sibTransId="{2C3EFD8B-FB98-49CF-B267-F86CDA9F966A}"/>
    <dgm:cxn modelId="{C12EAF4B-98DE-44D0-B1E5-F1800A82E6D1}" type="presOf" srcId="{BC5987C4-C6D9-42E1-88B6-2C2DC3BA175B}" destId="{697E18BD-575C-426B-8D23-1307E114E4F6}" srcOrd="0" destOrd="0" presId="urn:microsoft.com/office/officeart/2005/8/layout/vList5"/>
    <dgm:cxn modelId="{51CCDD79-FF98-4330-A703-7DB5AB04963E}" srcId="{E47FB1ED-69D4-47DF-B4D6-46ED60FE8E24}" destId="{E7516317-B2FA-4934-A932-1442C6B2728D}" srcOrd="1" destOrd="0" parTransId="{570D2009-E0AE-4468-8273-F875BFC2A2CE}" sibTransId="{2C2A60C3-9FD0-4948-BED0-2E816FBBFCBD}"/>
    <dgm:cxn modelId="{C9963B7A-E610-439A-B2ED-AEFFC75458C9}" type="presOf" srcId="{0B3E2571-AF50-4DDC-93C0-5A95208FC605}" destId="{4F66F3C9-084B-456A-902D-7BB7C669A61F}" srcOrd="0" destOrd="1" presId="urn:microsoft.com/office/officeart/2005/8/layout/vList5"/>
    <dgm:cxn modelId="{4767687A-E456-4980-8C0D-79970C3F566F}" srcId="{E7516317-B2FA-4934-A932-1442C6B2728D}" destId="{0A122894-97BA-496F-91B7-C706B556FA32}" srcOrd="1" destOrd="0" parTransId="{024722D0-2D0D-4D55-94F4-0224145EF524}" sibTransId="{82B1C372-D7E7-4817-8495-6C8B11FC8CF0}"/>
    <dgm:cxn modelId="{0B36928B-BAD9-445A-AAAB-462F424123B5}" type="presOf" srcId="{E47FB1ED-69D4-47DF-B4D6-46ED60FE8E24}" destId="{1453AC94-EED0-478D-BD17-7CD43B8AFCF7}" srcOrd="0" destOrd="0" presId="urn:microsoft.com/office/officeart/2005/8/layout/vList5"/>
    <dgm:cxn modelId="{1EA08F9E-1B4C-44DC-A2F0-FF616865EA85}" srcId="{E7516317-B2FA-4934-A932-1442C6B2728D}" destId="{BC5987C4-C6D9-42E1-88B6-2C2DC3BA175B}" srcOrd="0" destOrd="0" parTransId="{4DFAACC0-CC87-4A56-8018-A36B8BF16C41}" sibTransId="{2EF9C8CB-231A-46E5-A115-FCD028B6F6D2}"/>
    <dgm:cxn modelId="{015EC4A4-7932-4ACA-9E80-E9F6131AAF3E}" type="presOf" srcId="{7AC3121F-2DA2-443F-A79C-EBD663D7677F}" destId="{697E18BD-575C-426B-8D23-1307E114E4F6}" srcOrd="0" destOrd="2" presId="urn:microsoft.com/office/officeart/2005/8/layout/vList5"/>
    <dgm:cxn modelId="{33D84BA8-AAC7-41EE-A36B-FC42C9467716}" srcId="{B073DA9B-A9DA-4D00-AF94-4035575597C4}" destId="{8B18F497-D845-481F-BBAB-E3D8AB74F8BD}" srcOrd="0" destOrd="0" parTransId="{138BB57A-DB55-4720-BD9B-4A057F255EF5}" sibTransId="{B5B9ADD4-4F40-469B-A9D3-1B1390611629}"/>
    <dgm:cxn modelId="{A5C920C1-C9C5-430E-BE2B-A599D77DF3B9}" type="presOf" srcId="{C2131C10-3414-425E-A4F3-E2A6D10FCFB3}" destId="{AA68317C-7773-40FD-82A7-9F59187D8DF0}" srcOrd="0" destOrd="2" presId="urn:microsoft.com/office/officeart/2005/8/layout/vList5"/>
    <dgm:cxn modelId="{01863CC3-E017-4F49-A8C7-B9A7E81E8D6F}" srcId="{C7E9FCFA-42BF-4FD9-8169-A455188AEEF4}" destId="{B0996457-12D2-42DF-AC45-0E8D919BEE96}" srcOrd="1" destOrd="0" parTransId="{5769FC48-7B84-4F04-8FEE-6DD27C42E35A}" sibTransId="{34758B44-68FD-4ABA-983E-ABBFEDE5A3D6}"/>
    <dgm:cxn modelId="{328B75C8-D452-4D77-9FAF-AA3453EA97C7}" type="presOf" srcId="{8B18F497-D845-481F-BBAB-E3D8AB74F8BD}" destId="{4F66F3C9-084B-456A-902D-7BB7C669A61F}" srcOrd="0" destOrd="0" presId="urn:microsoft.com/office/officeart/2005/8/layout/vList5"/>
    <dgm:cxn modelId="{DB4B63DF-F703-43E3-8B45-CB2207EC8D89}" srcId="{C7E9FCFA-42BF-4FD9-8169-A455188AEEF4}" destId="{F750FE21-D905-46A9-A749-96805F318FAB}" srcOrd="3" destOrd="0" parTransId="{9D981F7E-952C-4F92-8B97-A3FFFF933E55}" sibTransId="{E0CFA732-1016-42BE-A4FA-69EC93644CB4}"/>
    <dgm:cxn modelId="{A657EEF1-7D59-40C0-90D2-C08DAEE5A106}" type="presOf" srcId="{F750FE21-D905-46A9-A749-96805F318FAB}" destId="{AA68317C-7773-40FD-82A7-9F59187D8DF0}" srcOrd="0" destOrd="3" presId="urn:microsoft.com/office/officeart/2005/8/layout/vList5"/>
    <dgm:cxn modelId="{CE7CBF21-D95B-416B-B7B9-B16C75B7D719}" type="presParOf" srcId="{1453AC94-EED0-478D-BD17-7CD43B8AFCF7}" destId="{A86596C6-C783-4A8F-81AB-5AD5750BF3C6}" srcOrd="0" destOrd="0" presId="urn:microsoft.com/office/officeart/2005/8/layout/vList5"/>
    <dgm:cxn modelId="{38454CA1-3EF0-4366-B170-3E7EA0009677}" type="presParOf" srcId="{A86596C6-C783-4A8F-81AB-5AD5750BF3C6}" destId="{A5C79010-5166-42F7-B594-4969634BBB1F}" srcOrd="0" destOrd="0" presId="urn:microsoft.com/office/officeart/2005/8/layout/vList5"/>
    <dgm:cxn modelId="{7D38BF46-6499-4251-9F97-AAD63389B666}" type="presParOf" srcId="{A86596C6-C783-4A8F-81AB-5AD5750BF3C6}" destId="{4F66F3C9-084B-456A-902D-7BB7C669A61F}" srcOrd="1" destOrd="0" presId="urn:microsoft.com/office/officeart/2005/8/layout/vList5"/>
    <dgm:cxn modelId="{2634AF07-CC16-4863-B40E-671CAB96F3A9}" type="presParOf" srcId="{1453AC94-EED0-478D-BD17-7CD43B8AFCF7}" destId="{8EE30B23-C175-430C-9202-99C6AE8448C6}" srcOrd="1" destOrd="0" presId="urn:microsoft.com/office/officeart/2005/8/layout/vList5"/>
    <dgm:cxn modelId="{87AD92CB-6C73-4075-809B-87540CD20325}" type="presParOf" srcId="{1453AC94-EED0-478D-BD17-7CD43B8AFCF7}" destId="{95428139-FFBD-49BB-8357-B380A5FAC893}" srcOrd="2" destOrd="0" presId="urn:microsoft.com/office/officeart/2005/8/layout/vList5"/>
    <dgm:cxn modelId="{EDD5FA11-DA69-4374-92CB-BD55C86DEEEF}" type="presParOf" srcId="{95428139-FFBD-49BB-8357-B380A5FAC893}" destId="{E4108914-4809-4E70-9EF0-1A805CF35650}" srcOrd="0" destOrd="0" presId="urn:microsoft.com/office/officeart/2005/8/layout/vList5"/>
    <dgm:cxn modelId="{AFE90D9D-2E2D-41EE-B7E8-BE837EF2C421}" type="presParOf" srcId="{95428139-FFBD-49BB-8357-B380A5FAC893}" destId="{697E18BD-575C-426B-8D23-1307E114E4F6}" srcOrd="1" destOrd="0" presId="urn:microsoft.com/office/officeart/2005/8/layout/vList5"/>
    <dgm:cxn modelId="{DE1F6B34-10D2-49EA-B764-937377837134}" type="presParOf" srcId="{1453AC94-EED0-478D-BD17-7CD43B8AFCF7}" destId="{1E307950-757F-4CCB-80B9-DC87121F8057}" srcOrd="3" destOrd="0" presId="urn:microsoft.com/office/officeart/2005/8/layout/vList5"/>
    <dgm:cxn modelId="{F5F3B12A-E26F-4DC4-BBDD-92FEC1ADF8F9}" type="presParOf" srcId="{1453AC94-EED0-478D-BD17-7CD43B8AFCF7}" destId="{54552262-DFD4-4C99-85A6-FC01B4410E2C}" srcOrd="4" destOrd="0" presId="urn:microsoft.com/office/officeart/2005/8/layout/vList5"/>
    <dgm:cxn modelId="{BF0054F6-4545-4433-AFFE-44D1560D2AA4}" type="presParOf" srcId="{54552262-DFD4-4C99-85A6-FC01B4410E2C}" destId="{0A6C9703-FD34-4007-B527-20F32A7A2D91}" srcOrd="0" destOrd="0" presId="urn:microsoft.com/office/officeart/2005/8/layout/vList5"/>
    <dgm:cxn modelId="{A2E7BC52-53C5-4195-B36B-4E6909A37B2C}" type="presParOf" srcId="{54552262-DFD4-4C99-85A6-FC01B4410E2C}" destId="{AA68317C-7773-40FD-82A7-9F59187D8DF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A16F358-307E-4483-A157-B7911B187FA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D095E30-0231-4557-AB6E-55C129EEF405}">
      <dgm:prSet phldrT="[Текст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ФОП ООО</a:t>
          </a:r>
        </a:p>
      </dgm:t>
    </dgm:pt>
    <dgm:pt modelId="{BC77DFCB-699C-4E4C-A62C-2EC971BBE039}" type="parTrans" cxnId="{C3832EB5-3FE7-47DF-81FC-71536FDAFC96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51BD13-A4F1-4F2E-AFFC-B6673583CDDA}" type="sibTrans" cxnId="{C3832EB5-3FE7-47DF-81FC-71536FDAFC96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1EBFA1-2DD2-44B5-A35B-1023E542352A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Федеральная рабочая программа по учебному предмету «Математика»</a:t>
          </a:r>
        </a:p>
        <a:p>
          <a:r>
            <a: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(базовый уровень)</a:t>
          </a:r>
        </a:p>
      </dgm:t>
    </dgm:pt>
    <dgm:pt modelId="{E938B94B-90F9-413D-9CB1-958C1C987CBA}" type="parTrans" cxnId="{C1FA5A18-C262-4CAE-ADED-1CA6EAF6CA12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CE4D51-4DD0-446E-97AE-AB0AB9040FF2}" type="sibTrans" cxnId="{C1FA5A18-C262-4CAE-ADED-1CA6EAF6CA12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9C2F69-1B71-497F-8B15-2F70D69B5459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Федеральная рабочая программа по учебному предмету «Математика»</a:t>
          </a:r>
        </a:p>
        <a:p>
          <a:r>
            <a: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(углублённый уровень)</a:t>
          </a:r>
        </a:p>
      </dgm:t>
    </dgm:pt>
    <dgm:pt modelId="{675CF3D9-81A2-4573-BE2D-39C3ED4CEFDA}" type="parTrans" cxnId="{5447E416-13E3-443C-8EDE-B7442A3A83F6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B45F35-FEE0-4ADF-90CB-6057513B0917}" type="sibTrans" cxnId="{5447E416-13E3-443C-8EDE-B7442A3A83F6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570900-1FB1-4F06-9D89-764ED2CC02A1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ФРП учебного курса «Математика» в 5-6 классах</a:t>
          </a:r>
        </a:p>
      </dgm:t>
    </dgm:pt>
    <dgm:pt modelId="{1FEE263E-97DD-446B-A49C-B4187B7F26AC}" type="parTrans" cxnId="{FF855BCC-F13F-4B7A-AF1A-D4654349D487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D85DF2-F7FF-41E2-8168-535880543B51}" type="sibTrans" cxnId="{FF855BCC-F13F-4B7A-AF1A-D4654349D487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05B112-BA64-46B4-9E2C-17E053E1FBDD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ru-RU" sz="1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ФРП учебного курса «Алгебра» в 7-9 классах</a:t>
          </a:r>
        </a:p>
      </dgm:t>
    </dgm:pt>
    <dgm:pt modelId="{88E1AF42-7817-428C-AE39-CFE24AAC8529}" type="parTrans" cxnId="{EA6BE2D7-071C-4010-80F7-81EEA5B5DB28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C5DC42-BA41-498C-A8D1-A7FAB421C3C1}" type="sibTrans" cxnId="{EA6BE2D7-071C-4010-80F7-81EEA5B5DB28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C57E2D-869E-402C-88CD-FE23F41D20D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ru-RU" sz="1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ФРП учебного курса «Геометрия» в 7-9 классах</a:t>
          </a:r>
        </a:p>
      </dgm:t>
    </dgm:pt>
    <dgm:pt modelId="{0DD3C0AA-9E2A-496D-8EDB-4525A5B8268F}" type="parTrans" cxnId="{EABC4F2E-FC42-4BCB-B5B1-957EEDDD18AA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49F770-B8ED-420F-ADA6-03F630B4984E}" type="sibTrans" cxnId="{EABC4F2E-FC42-4BCB-B5B1-957EEDDD18AA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98BDE6-1B14-4C49-BC03-BABFC1D9C63E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ru-RU" sz="1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ФРП учебного курса «Вероятность и статистика» в 7-9 классах</a:t>
          </a:r>
        </a:p>
      </dgm:t>
    </dgm:pt>
    <dgm:pt modelId="{6DD38C55-DE06-488F-80EC-98665B4373F8}" type="parTrans" cxnId="{7005ECBA-B56F-46A7-A9C4-F7BDE767869E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CF1206-5DD6-4AF7-B750-9E39963F4658}" type="sibTrans" cxnId="{7005ECBA-B56F-46A7-A9C4-F7BDE767869E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98C800-3684-47D8-90B7-738D93189484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ru-RU" sz="1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ФРП учебного курса «Алгебра» на углублённом уровне в 7-9 классах</a:t>
          </a:r>
        </a:p>
      </dgm:t>
    </dgm:pt>
    <dgm:pt modelId="{37CE25F1-E13D-4DC2-9574-14C1A2C9F475}" type="parTrans" cxnId="{E3D284CA-39A3-42E2-AE3D-CF7BDC2C38BA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FF0611-59B9-4588-84FC-12D3B838F842}" type="sibTrans" cxnId="{E3D284CA-39A3-42E2-AE3D-CF7BDC2C38BA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8CCCAB-C1F8-4198-942E-7D438C847DC3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ru-RU" sz="1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ФРП учебного курса «Геометрия» на углублённом уровне в 7-9 классах </a:t>
          </a:r>
        </a:p>
      </dgm:t>
    </dgm:pt>
    <dgm:pt modelId="{D0B66386-246B-43B4-91D3-A311B078A532}" type="parTrans" cxnId="{1A799D36-BEB2-4FE5-AD6F-B2A7D579301C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BFDBC0-BD0C-4C53-80A9-1665D7828B48}" type="sibTrans" cxnId="{1A799D36-BEB2-4FE5-AD6F-B2A7D579301C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5E6772-28F1-4588-BF75-DD9DDA597ED0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ru-RU" sz="1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ФРП учебного курса «Вероятность и статистика» на углублённом уровне в 7-9 классах</a:t>
          </a:r>
        </a:p>
      </dgm:t>
    </dgm:pt>
    <dgm:pt modelId="{185B5AF5-3E7D-419D-A2CF-F91BB4E600B9}" type="parTrans" cxnId="{C3A0AC80-32A5-4231-A6C5-C9181A505062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915460-E26F-429A-94E3-C752BFADBAA7}" type="sibTrans" cxnId="{C3A0AC80-32A5-4231-A6C5-C9181A505062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58383F-996E-4920-AA88-8BEDBE6053EC}" type="pres">
      <dgm:prSet presAssocID="{0A16F358-307E-4483-A157-B7911B187FA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57B94BB-1251-4EC9-8365-C6EDF57285E4}" type="pres">
      <dgm:prSet presAssocID="{4D095E30-0231-4557-AB6E-55C129EEF405}" presName="hierRoot1" presStyleCnt="0">
        <dgm:presLayoutVars>
          <dgm:hierBranch val="init"/>
        </dgm:presLayoutVars>
      </dgm:prSet>
      <dgm:spPr/>
    </dgm:pt>
    <dgm:pt modelId="{9C82FEDF-751B-4875-8CEE-E5C03F5C6EFA}" type="pres">
      <dgm:prSet presAssocID="{4D095E30-0231-4557-AB6E-55C129EEF405}" presName="rootComposite1" presStyleCnt="0"/>
      <dgm:spPr/>
    </dgm:pt>
    <dgm:pt modelId="{4ED5397A-52C9-459D-A974-6AFFEF9BC083}" type="pres">
      <dgm:prSet presAssocID="{4D095E30-0231-4557-AB6E-55C129EEF405}" presName="rootText1" presStyleLbl="node0" presStyleIdx="0" presStyleCnt="1" custScaleX="213691" custScaleY="82261" custLinFactNeighborY="-26844">
        <dgm:presLayoutVars>
          <dgm:chPref val="3"/>
        </dgm:presLayoutVars>
      </dgm:prSet>
      <dgm:spPr/>
    </dgm:pt>
    <dgm:pt modelId="{0E5DDE2B-8829-45F6-921E-CBE5856F09EC}" type="pres">
      <dgm:prSet presAssocID="{4D095E30-0231-4557-AB6E-55C129EEF405}" presName="rootConnector1" presStyleLbl="node1" presStyleIdx="0" presStyleCnt="0"/>
      <dgm:spPr/>
    </dgm:pt>
    <dgm:pt modelId="{BE7DA4CD-FAC7-4E18-9F95-A212D4A2DC2B}" type="pres">
      <dgm:prSet presAssocID="{4D095E30-0231-4557-AB6E-55C129EEF405}" presName="hierChild2" presStyleCnt="0"/>
      <dgm:spPr/>
    </dgm:pt>
    <dgm:pt modelId="{4BCD5BEB-7E01-408B-8499-70642BA8B12C}" type="pres">
      <dgm:prSet presAssocID="{E938B94B-90F9-413D-9CB1-958C1C987CBA}" presName="Name37" presStyleLbl="parChTrans1D2" presStyleIdx="0" presStyleCnt="2"/>
      <dgm:spPr/>
    </dgm:pt>
    <dgm:pt modelId="{6BC21DF1-B626-4178-8FF6-CDF196A4EF25}" type="pres">
      <dgm:prSet presAssocID="{F91EBFA1-2DD2-44B5-A35B-1023E542352A}" presName="hierRoot2" presStyleCnt="0">
        <dgm:presLayoutVars>
          <dgm:hierBranch val="init"/>
        </dgm:presLayoutVars>
      </dgm:prSet>
      <dgm:spPr/>
    </dgm:pt>
    <dgm:pt modelId="{E6FD007D-96FC-426E-B093-942B19A49048}" type="pres">
      <dgm:prSet presAssocID="{F91EBFA1-2DD2-44B5-A35B-1023E542352A}" presName="rootComposite" presStyleCnt="0"/>
      <dgm:spPr/>
    </dgm:pt>
    <dgm:pt modelId="{6F7977F2-1F83-4231-B88C-7EA5933ED122}" type="pres">
      <dgm:prSet presAssocID="{F91EBFA1-2DD2-44B5-A35B-1023E542352A}" presName="rootText" presStyleLbl="node2" presStyleIdx="0" presStyleCnt="2" custScaleX="273205" custScaleY="142558" custLinFactNeighborX="-16043" custLinFactNeighborY="-22019">
        <dgm:presLayoutVars>
          <dgm:chPref val="3"/>
        </dgm:presLayoutVars>
      </dgm:prSet>
      <dgm:spPr/>
    </dgm:pt>
    <dgm:pt modelId="{4B3C9461-10E3-4E68-9A87-EEFDDAE90B1E}" type="pres">
      <dgm:prSet presAssocID="{F91EBFA1-2DD2-44B5-A35B-1023E542352A}" presName="rootConnector" presStyleLbl="node2" presStyleIdx="0" presStyleCnt="2"/>
      <dgm:spPr/>
    </dgm:pt>
    <dgm:pt modelId="{DDA0A726-6045-448D-B3B1-E29AFCBF264A}" type="pres">
      <dgm:prSet presAssocID="{F91EBFA1-2DD2-44B5-A35B-1023E542352A}" presName="hierChild4" presStyleCnt="0"/>
      <dgm:spPr/>
    </dgm:pt>
    <dgm:pt modelId="{27F53CF3-3B68-4969-8097-F5A582274A8B}" type="pres">
      <dgm:prSet presAssocID="{1FEE263E-97DD-446B-A49C-B4187B7F26AC}" presName="Name37" presStyleLbl="parChTrans1D3" presStyleIdx="0" presStyleCnt="7"/>
      <dgm:spPr/>
    </dgm:pt>
    <dgm:pt modelId="{3C6E1668-CF38-4647-A8AF-8612DAEE50DF}" type="pres">
      <dgm:prSet presAssocID="{52570900-1FB1-4F06-9D89-764ED2CC02A1}" presName="hierRoot2" presStyleCnt="0">
        <dgm:presLayoutVars>
          <dgm:hierBranch val="init"/>
        </dgm:presLayoutVars>
      </dgm:prSet>
      <dgm:spPr/>
    </dgm:pt>
    <dgm:pt modelId="{D00E4650-5F56-4F89-A428-180972237D3E}" type="pres">
      <dgm:prSet presAssocID="{52570900-1FB1-4F06-9D89-764ED2CC02A1}" presName="rootComposite" presStyleCnt="0"/>
      <dgm:spPr/>
    </dgm:pt>
    <dgm:pt modelId="{058C726F-6FB4-4BB9-BFA7-DAE786F3B012}" type="pres">
      <dgm:prSet presAssocID="{52570900-1FB1-4F06-9D89-764ED2CC02A1}" presName="rootText" presStyleLbl="node3" presStyleIdx="0" presStyleCnt="7" custScaleX="218236" custLinFactNeighborX="-17491" custLinFactNeighborY="-16805">
        <dgm:presLayoutVars>
          <dgm:chPref val="3"/>
        </dgm:presLayoutVars>
      </dgm:prSet>
      <dgm:spPr/>
    </dgm:pt>
    <dgm:pt modelId="{4493BE8E-6F9E-4FBB-B322-6B1C5AE90859}" type="pres">
      <dgm:prSet presAssocID="{52570900-1FB1-4F06-9D89-764ED2CC02A1}" presName="rootConnector" presStyleLbl="node3" presStyleIdx="0" presStyleCnt="7"/>
      <dgm:spPr/>
    </dgm:pt>
    <dgm:pt modelId="{F408CC8E-55FD-4984-88C3-03FCA7C404A6}" type="pres">
      <dgm:prSet presAssocID="{52570900-1FB1-4F06-9D89-764ED2CC02A1}" presName="hierChild4" presStyleCnt="0"/>
      <dgm:spPr/>
    </dgm:pt>
    <dgm:pt modelId="{E45FCEF6-FF31-42BE-8DA5-627BF86AB1D2}" type="pres">
      <dgm:prSet presAssocID="{52570900-1FB1-4F06-9D89-764ED2CC02A1}" presName="hierChild5" presStyleCnt="0"/>
      <dgm:spPr/>
    </dgm:pt>
    <dgm:pt modelId="{1E582F86-72CE-42DE-82B0-ED8206AFA0AD}" type="pres">
      <dgm:prSet presAssocID="{88E1AF42-7817-428C-AE39-CFE24AAC8529}" presName="Name37" presStyleLbl="parChTrans1D3" presStyleIdx="1" presStyleCnt="7"/>
      <dgm:spPr/>
    </dgm:pt>
    <dgm:pt modelId="{C4B4A6F6-88D5-44CB-8834-3B22408A2741}" type="pres">
      <dgm:prSet presAssocID="{DB05B112-BA64-46B4-9E2C-17E053E1FBDD}" presName="hierRoot2" presStyleCnt="0">
        <dgm:presLayoutVars>
          <dgm:hierBranch val="init"/>
        </dgm:presLayoutVars>
      </dgm:prSet>
      <dgm:spPr/>
    </dgm:pt>
    <dgm:pt modelId="{989CC05B-F85E-476F-A782-EDF6AE1AF53D}" type="pres">
      <dgm:prSet presAssocID="{DB05B112-BA64-46B4-9E2C-17E053E1FBDD}" presName="rootComposite" presStyleCnt="0"/>
      <dgm:spPr/>
    </dgm:pt>
    <dgm:pt modelId="{C75203EB-090C-4E61-9A57-832C14FC7BB7}" type="pres">
      <dgm:prSet presAssocID="{DB05B112-BA64-46B4-9E2C-17E053E1FBDD}" presName="rootText" presStyleLbl="node3" presStyleIdx="1" presStyleCnt="7" custScaleX="218236" custLinFactNeighborX="-14704" custLinFactNeighborY="-8701">
        <dgm:presLayoutVars>
          <dgm:chPref val="3"/>
        </dgm:presLayoutVars>
      </dgm:prSet>
      <dgm:spPr/>
    </dgm:pt>
    <dgm:pt modelId="{84F9A7B7-D5DF-4EBA-BC6E-79FC22E426D8}" type="pres">
      <dgm:prSet presAssocID="{DB05B112-BA64-46B4-9E2C-17E053E1FBDD}" presName="rootConnector" presStyleLbl="node3" presStyleIdx="1" presStyleCnt="7"/>
      <dgm:spPr/>
    </dgm:pt>
    <dgm:pt modelId="{4BE5ECA9-EF1A-4E87-8F74-B9BAB54359D8}" type="pres">
      <dgm:prSet presAssocID="{DB05B112-BA64-46B4-9E2C-17E053E1FBDD}" presName="hierChild4" presStyleCnt="0"/>
      <dgm:spPr/>
    </dgm:pt>
    <dgm:pt modelId="{3E296A6A-01E0-49CB-977E-C518E9C42209}" type="pres">
      <dgm:prSet presAssocID="{DB05B112-BA64-46B4-9E2C-17E053E1FBDD}" presName="hierChild5" presStyleCnt="0"/>
      <dgm:spPr/>
    </dgm:pt>
    <dgm:pt modelId="{57041C0A-0351-4D7F-9BBC-5AE842E554AB}" type="pres">
      <dgm:prSet presAssocID="{0DD3C0AA-9E2A-496D-8EDB-4525A5B8268F}" presName="Name37" presStyleLbl="parChTrans1D3" presStyleIdx="2" presStyleCnt="7"/>
      <dgm:spPr/>
    </dgm:pt>
    <dgm:pt modelId="{EF07D39A-C77A-45D0-B009-DF1F3610B22F}" type="pres">
      <dgm:prSet presAssocID="{46C57E2D-869E-402C-88CD-FE23F41D20D7}" presName="hierRoot2" presStyleCnt="0">
        <dgm:presLayoutVars>
          <dgm:hierBranch val="init"/>
        </dgm:presLayoutVars>
      </dgm:prSet>
      <dgm:spPr/>
    </dgm:pt>
    <dgm:pt modelId="{C0850453-1356-4FD1-ACFB-24AF4A747646}" type="pres">
      <dgm:prSet presAssocID="{46C57E2D-869E-402C-88CD-FE23F41D20D7}" presName="rootComposite" presStyleCnt="0"/>
      <dgm:spPr/>
    </dgm:pt>
    <dgm:pt modelId="{4598778D-4884-4005-850D-C2C2D0F0EF38}" type="pres">
      <dgm:prSet presAssocID="{46C57E2D-869E-402C-88CD-FE23F41D20D7}" presName="rootText" presStyleLbl="node3" presStyleIdx="2" presStyleCnt="7" custScaleX="218236" custLinFactNeighborX="-15134" custLinFactNeighborY="-8701">
        <dgm:presLayoutVars>
          <dgm:chPref val="3"/>
        </dgm:presLayoutVars>
      </dgm:prSet>
      <dgm:spPr/>
    </dgm:pt>
    <dgm:pt modelId="{C9150445-F2A4-41D7-AEC7-E4CBCBF83360}" type="pres">
      <dgm:prSet presAssocID="{46C57E2D-869E-402C-88CD-FE23F41D20D7}" presName="rootConnector" presStyleLbl="node3" presStyleIdx="2" presStyleCnt="7"/>
      <dgm:spPr/>
    </dgm:pt>
    <dgm:pt modelId="{B5F4FD6B-62BE-4550-AD00-C64024A7E931}" type="pres">
      <dgm:prSet presAssocID="{46C57E2D-869E-402C-88CD-FE23F41D20D7}" presName="hierChild4" presStyleCnt="0"/>
      <dgm:spPr/>
    </dgm:pt>
    <dgm:pt modelId="{AFDD78BB-BA01-4F13-82AA-AC9F2950DC03}" type="pres">
      <dgm:prSet presAssocID="{46C57E2D-869E-402C-88CD-FE23F41D20D7}" presName="hierChild5" presStyleCnt="0"/>
      <dgm:spPr/>
    </dgm:pt>
    <dgm:pt modelId="{B1855544-F24D-4030-BE8B-98A027A74ADB}" type="pres">
      <dgm:prSet presAssocID="{6DD38C55-DE06-488F-80EC-98665B4373F8}" presName="Name37" presStyleLbl="parChTrans1D3" presStyleIdx="3" presStyleCnt="7"/>
      <dgm:spPr/>
    </dgm:pt>
    <dgm:pt modelId="{B343D62E-74ED-436F-9342-4C61E8C515ED}" type="pres">
      <dgm:prSet presAssocID="{F598BDE6-1B14-4C49-BC03-BABFC1D9C63E}" presName="hierRoot2" presStyleCnt="0">
        <dgm:presLayoutVars>
          <dgm:hierBranch val="init"/>
        </dgm:presLayoutVars>
      </dgm:prSet>
      <dgm:spPr/>
    </dgm:pt>
    <dgm:pt modelId="{FFFC1C0B-4FE0-4E80-8F02-D0206A0C6F7B}" type="pres">
      <dgm:prSet presAssocID="{F598BDE6-1B14-4C49-BC03-BABFC1D9C63E}" presName="rootComposite" presStyleCnt="0"/>
      <dgm:spPr/>
    </dgm:pt>
    <dgm:pt modelId="{497AD2E3-FCF7-44EA-AE45-15448DDD1860}" type="pres">
      <dgm:prSet presAssocID="{F598BDE6-1B14-4C49-BC03-BABFC1D9C63E}" presName="rootText" presStyleLbl="node3" presStyleIdx="3" presStyleCnt="7" custScaleX="218236" custScaleY="119515" custLinFactNeighborX="-9295" custLinFactNeighborY="-26837">
        <dgm:presLayoutVars>
          <dgm:chPref val="3"/>
        </dgm:presLayoutVars>
      </dgm:prSet>
      <dgm:spPr/>
    </dgm:pt>
    <dgm:pt modelId="{727D9845-ECA3-4E2F-8B37-37813E1C5A09}" type="pres">
      <dgm:prSet presAssocID="{F598BDE6-1B14-4C49-BC03-BABFC1D9C63E}" presName="rootConnector" presStyleLbl="node3" presStyleIdx="3" presStyleCnt="7"/>
      <dgm:spPr/>
    </dgm:pt>
    <dgm:pt modelId="{EC02E5E5-DAF0-4213-B880-203EF8C2B2D2}" type="pres">
      <dgm:prSet presAssocID="{F598BDE6-1B14-4C49-BC03-BABFC1D9C63E}" presName="hierChild4" presStyleCnt="0"/>
      <dgm:spPr/>
    </dgm:pt>
    <dgm:pt modelId="{848BECCA-2E12-4599-BFEA-D12E714C3C93}" type="pres">
      <dgm:prSet presAssocID="{F598BDE6-1B14-4C49-BC03-BABFC1D9C63E}" presName="hierChild5" presStyleCnt="0"/>
      <dgm:spPr/>
    </dgm:pt>
    <dgm:pt modelId="{9DCBFC90-B5E5-4585-96EF-4BFF5763FD71}" type="pres">
      <dgm:prSet presAssocID="{F91EBFA1-2DD2-44B5-A35B-1023E542352A}" presName="hierChild5" presStyleCnt="0"/>
      <dgm:spPr/>
    </dgm:pt>
    <dgm:pt modelId="{5EABD3D5-26C4-4143-B906-7C6D5DA968BF}" type="pres">
      <dgm:prSet presAssocID="{675CF3D9-81A2-4573-BE2D-39C3ED4CEFDA}" presName="Name37" presStyleLbl="parChTrans1D2" presStyleIdx="1" presStyleCnt="2"/>
      <dgm:spPr/>
    </dgm:pt>
    <dgm:pt modelId="{EB28E059-FA60-47C9-8A59-59A7B4425A38}" type="pres">
      <dgm:prSet presAssocID="{489C2F69-1B71-497F-8B15-2F70D69B5459}" presName="hierRoot2" presStyleCnt="0">
        <dgm:presLayoutVars>
          <dgm:hierBranch val="init"/>
        </dgm:presLayoutVars>
      </dgm:prSet>
      <dgm:spPr/>
    </dgm:pt>
    <dgm:pt modelId="{12AB16B2-E980-4497-A9F8-830208AA52B2}" type="pres">
      <dgm:prSet presAssocID="{489C2F69-1B71-497F-8B15-2F70D69B5459}" presName="rootComposite" presStyleCnt="0"/>
      <dgm:spPr/>
    </dgm:pt>
    <dgm:pt modelId="{55FD805F-D312-4EDB-B800-9740F47B7BC2}" type="pres">
      <dgm:prSet presAssocID="{489C2F69-1B71-497F-8B15-2F70D69B5459}" presName="rootText" presStyleLbl="node2" presStyleIdx="1" presStyleCnt="2" custScaleX="273205" custScaleY="164400" custLinFactNeighborX="28715" custLinFactNeighborY="-23545">
        <dgm:presLayoutVars>
          <dgm:chPref val="3"/>
        </dgm:presLayoutVars>
      </dgm:prSet>
      <dgm:spPr/>
    </dgm:pt>
    <dgm:pt modelId="{57A10B02-07B5-490D-B666-1022431F046B}" type="pres">
      <dgm:prSet presAssocID="{489C2F69-1B71-497F-8B15-2F70D69B5459}" presName="rootConnector" presStyleLbl="node2" presStyleIdx="1" presStyleCnt="2"/>
      <dgm:spPr/>
    </dgm:pt>
    <dgm:pt modelId="{9DF09DA2-2D44-488B-8522-2B3FD132A9BF}" type="pres">
      <dgm:prSet presAssocID="{489C2F69-1B71-497F-8B15-2F70D69B5459}" presName="hierChild4" presStyleCnt="0"/>
      <dgm:spPr/>
    </dgm:pt>
    <dgm:pt modelId="{B86FF985-76B9-4578-A082-BC952F86DC0C}" type="pres">
      <dgm:prSet presAssocID="{37CE25F1-E13D-4DC2-9574-14C1A2C9F475}" presName="Name37" presStyleLbl="parChTrans1D3" presStyleIdx="4" presStyleCnt="7"/>
      <dgm:spPr/>
    </dgm:pt>
    <dgm:pt modelId="{024BB856-23BF-4B8D-AF31-840022596866}" type="pres">
      <dgm:prSet presAssocID="{7298C800-3684-47D8-90B7-738D93189484}" presName="hierRoot2" presStyleCnt="0">
        <dgm:presLayoutVars>
          <dgm:hierBranch val="init"/>
        </dgm:presLayoutVars>
      </dgm:prSet>
      <dgm:spPr/>
    </dgm:pt>
    <dgm:pt modelId="{EA5299EF-4063-41A0-AA9D-A11325F4A1A2}" type="pres">
      <dgm:prSet presAssocID="{7298C800-3684-47D8-90B7-738D93189484}" presName="rootComposite" presStyleCnt="0"/>
      <dgm:spPr/>
    </dgm:pt>
    <dgm:pt modelId="{3AF82F17-A9FD-412F-8F2F-C9FCC39C7233}" type="pres">
      <dgm:prSet presAssocID="{7298C800-3684-47D8-90B7-738D93189484}" presName="rootText" presStyleLbl="node3" presStyleIdx="4" presStyleCnt="7" custScaleX="220192" custScaleY="134704" custLinFactNeighborX="16043" custLinFactNeighborY="-22015">
        <dgm:presLayoutVars>
          <dgm:chPref val="3"/>
        </dgm:presLayoutVars>
      </dgm:prSet>
      <dgm:spPr/>
    </dgm:pt>
    <dgm:pt modelId="{CB30A8CC-5A21-4C92-A302-4876CEA9597E}" type="pres">
      <dgm:prSet presAssocID="{7298C800-3684-47D8-90B7-738D93189484}" presName="rootConnector" presStyleLbl="node3" presStyleIdx="4" presStyleCnt="7"/>
      <dgm:spPr/>
    </dgm:pt>
    <dgm:pt modelId="{7C46E832-25F1-46E9-840E-8694C606597C}" type="pres">
      <dgm:prSet presAssocID="{7298C800-3684-47D8-90B7-738D93189484}" presName="hierChild4" presStyleCnt="0"/>
      <dgm:spPr/>
    </dgm:pt>
    <dgm:pt modelId="{536E59C2-E94C-4995-984D-18F1FEDF99FD}" type="pres">
      <dgm:prSet presAssocID="{7298C800-3684-47D8-90B7-738D93189484}" presName="hierChild5" presStyleCnt="0"/>
      <dgm:spPr/>
    </dgm:pt>
    <dgm:pt modelId="{1694E979-1097-427F-87D5-CC544C815C31}" type="pres">
      <dgm:prSet presAssocID="{D0B66386-246B-43B4-91D3-A311B078A532}" presName="Name37" presStyleLbl="parChTrans1D3" presStyleIdx="5" presStyleCnt="7"/>
      <dgm:spPr/>
    </dgm:pt>
    <dgm:pt modelId="{DB0D8F57-1680-4DB8-8220-63FA5D397CE3}" type="pres">
      <dgm:prSet presAssocID="{7B8CCCAB-C1F8-4198-942E-7D438C847DC3}" presName="hierRoot2" presStyleCnt="0">
        <dgm:presLayoutVars>
          <dgm:hierBranch val="init"/>
        </dgm:presLayoutVars>
      </dgm:prSet>
      <dgm:spPr/>
    </dgm:pt>
    <dgm:pt modelId="{A707B85C-FD8D-4584-B2C6-634219837716}" type="pres">
      <dgm:prSet presAssocID="{7B8CCCAB-C1F8-4198-942E-7D438C847DC3}" presName="rootComposite" presStyleCnt="0"/>
      <dgm:spPr/>
    </dgm:pt>
    <dgm:pt modelId="{FD6149A2-AADB-4A55-A26A-474A6CC603A6}" type="pres">
      <dgm:prSet presAssocID="{7B8CCCAB-C1F8-4198-942E-7D438C847DC3}" presName="rootText" presStyleLbl="node3" presStyleIdx="5" presStyleCnt="7" custScaleX="220192" custScaleY="138625" custLinFactNeighborX="181" custLinFactNeighborY="-19561">
        <dgm:presLayoutVars>
          <dgm:chPref val="3"/>
        </dgm:presLayoutVars>
      </dgm:prSet>
      <dgm:spPr/>
    </dgm:pt>
    <dgm:pt modelId="{88296D57-47A7-4D0A-A71C-CA50DBD08F42}" type="pres">
      <dgm:prSet presAssocID="{7B8CCCAB-C1F8-4198-942E-7D438C847DC3}" presName="rootConnector" presStyleLbl="node3" presStyleIdx="5" presStyleCnt="7"/>
      <dgm:spPr/>
    </dgm:pt>
    <dgm:pt modelId="{CF2C1A08-882E-45F5-8D81-A7DF2286264B}" type="pres">
      <dgm:prSet presAssocID="{7B8CCCAB-C1F8-4198-942E-7D438C847DC3}" presName="hierChild4" presStyleCnt="0"/>
      <dgm:spPr/>
    </dgm:pt>
    <dgm:pt modelId="{F5D656D2-40F1-4D24-A1B1-03381669D11D}" type="pres">
      <dgm:prSet presAssocID="{7B8CCCAB-C1F8-4198-942E-7D438C847DC3}" presName="hierChild5" presStyleCnt="0"/>
      <dgm:spPr/>
    </dgm:pt>
    <dgm:pt modelId="{FE650810-0688-41CB-A73E-4EB9F60DBCA7}" type="pres">
      <dgm:prSet presAssocID="{185B5AF5-3E7D-419D-A2CF-F91BB4E600B9}" presName="Name37" presStyleLbl="parChTrans1D3" presStyleIdx="6" presStyleCnt="7"/>
      <dgm:spPr/>
    </dgm:pt>
    <dgm:pt modelId="{F66C846D-6F11-41E7-9142-31499A215881}" type="pres">
      <dgm:prSet presAssocID="{DD5E6772-28F1-4588-BF75-DD9DDA597ED0}" presName="hierRoot2" presStyleCnt="0">
        <dgm:presLayoutVars>
          <dgm:hierBranch val="init"/>
        </dgm:presLayoutVars>
      </dgm:prSet>
      <dgm:spPr/>
    </dgm:pt>
    <dgm:pt modelId="{57E24C19-A545-4DB5-8F69-4F1129919929}" type="pres">
      <dgm:prSet presAssocID="{DD5E6772-28F1-4588-BF75-DD9DDA597ED0}" presName="rootComposite" presStyleCnt="0"/>
      <dgm:spPr/>
    </dgm:pt>
    <dgm:pt modelId="{BC72CF49-CAD0-41D0-9B3A-941D2B81FB03}" type="pres">
      <dgm:prSet presAssocID="{DD5E6772-28F1-4588-BF75-DD9DDA597ED0}" presName="rootText" presStyleLbl="node3" presStyleIdx="6" presStyleCnt="7" custScaleX="220192" custScaleY="165886" custLinFactNeighborX="-1682" custLinFactNeighborY="-26462">
        <dgm:presLayoutVars>
          <dgm:chPref val="3"/>
        </dgm:presLayoutVars>
      </dgm:prSet>
      <dgm:spPr/>
    </dgm:pt>
    <dgm:pt modelId="{A79FD18C-1FB9-4994-A9AD-C8EA84E50BCA}" type="pres">
      <dgm:prSet presAssocID="{DD5E6772-28F1-4588-BF75-DD9DDA597ED0}" presName="rootConnector" presStyleLbl="node3" presStyleIdx="6" presStyleCnt="7"/>
      <dgm:spPr/>
    </dgm:pt>
    <dgm:pt modelId="{D61F72D5-DCC8-48DD-9031-C50F30347982}" type="pres">
      <dgm:prSet presAssocID="{DD5E6772-28F1-4588-BF75-DD9DDA597ED0}" presName="hierChild4" presStyleCnt="0"/>
      <dgm:spPr/>
    </dgm:pt>
    <dgm:pt modelId="{DA1D534B-3CCB-4BE9-8EAD-7106ED32E1E8}" type="pres">
      <dgm:prSet presAssocID="{DD5E6772-28F1-4588-BF75-DD9DDA597ED0}" presName="hierChild5" presStyleCnt="0"/>
      <dgm:spPr/>
    </dgm:pt>
    <dgm:pt modelId="{413C4245-1F6E-4912-81F4-3CE9035EACB7}" type="pres">
      <dgm:prSet presAssocID="{489C2F69-1B71-497F-8B15-2F70D69B5459}" presName="hierChild5" presStyleCnt="0"/>
      <dgm:spPr/>
    </dgm:pt>
    <dgm:pt modelId="{6F141FAE-A2CC-4211-A39D-DBE6616298EF}" type="pres">
      <dgm:prSet presAssocID="{4D095E30-0231-4557-AB6E-55C129EEF405}" presName="hierChild3" presStyleCnt="0"/>
      <dgm:spPr/>
    </dgm:pt>
  </dgm:ptLst>
  <dgm:cxnLst>
    <dgm:cxn modelId="{D83C3808-0879-4CB7-AE1B-DEF7443D18A0}" type="presOf" srcId="{7298C800-3684-47D8-90B7-738D93189484}" destId="{CB30A8CC-5A21-4C92-A302-4876CEA9597E}" srcOrd="1" destOrd="0" presId="urn:microsoft.com/office/officeart/2005/8/layout/orgChart1"/>
    <dgm:cxn modelId="{5447E416-13E3-443C-8EDE-B7442A3A83F6}" srcId="{4D095E30-0231-4557-AB6E-55C129EEF405}" destId="{489C2F69-1B71-497F-8B15-2F70D69B5459}" srcOrd="1" destOrd="0" parTransId="{675CF3D9-81A2-4573-BE2D-39C3ED4CEFDA}" sibTransId="{86B45F35-FEE0-4ADF-90CB-6057513B0917}"/>
    <dgm:cxn modelId="{C1FA5A18-C262-4CAE-ADED-1CA6EAF6CA12}" srcId="{4D095E30-0231-4557-AB6E-55C129EEF405}" destId="{F91EBFA1-2DD2-44B5-A35B-1023E542352A}" srcOrd="0" destOrd="0" parTransId="{E938B94B-90F9-413D-9CB1-958C1C987CBA}" sibTransId="{B9CE4D51-4DD0-446E-97AE-AB0AB9040FF2}"/>
    <dgm:cxn modelId="{F734EA26-A246-49B8-B1C5-059DC958B2BD}" type="presOf" srcId="{7B8CCCAB-C1F8-4198-942E-7D438C847DC3}" destId="{FD6149A2-AADB-4A55-A26A-474A6CC603A6}" srcOrd="0" destOrd="0" presId="urn:microsoft.com/office/officeart/2005/8/layout/orgChart1"/>
    <dgm:cxn modelId="{1000EE27-FDA4-41E4-8EEF-7656150CE27B}" type="presOf" srcId="{F598BDE6-1B14-4C49-BC03-BABFC1D9C63E}" destId="{727D9845-ECA3-4E2F-8B37-37813E1C5A09}" srcOrd="1" destOrd="0" presId="urn:microsoft.com/office/officeart/2005/8/layout/orgChart1"/>
    <dgm:cxn modelId="{6BA8C728-337B-4FDF-8915-B875B7515E51}" type="presOf" srcId="{4D095E30-0231-4557-AB6E-55C129EEF405}" destId="{0E5DDE2B-8829-45F6-921E-CBE5856F09EC}" srcOrd="1" destOrd="0" presId="urn:microsoft.com/office/officeart/2005/8/layout/orgChart1"/>
    <dgm:cxn modelId="{371FAD2D-90A8-40AA-8D2B-4EC475D3F5BA}" type="presOf" srcId="{46C57E2D-869E-402C-88CD-FE23F41D20D7}" destId="{4598778D-4884-4005-850D-C2C2D0F0EF38}" srcOrd="0" destOrd="0" presId="urn:microsoft.com/office/officeart/2005/8/layout/orgChart1"/>
    <dgm:cxn modelId="{EABC4F2E-FC42-4BCB-B5B1-957EEDDD18AA}" srcId="{F91EBFA1-2DD2-44B5-A35B-1023E542352A}" destId="{46C57E2D-869E-402C-88CD-FE23F41D20D7}" srcOrd="2" destOrd="0" parTransId="{0DD3C0AA-9E2A-496D-8EDB-4525A5B8268F}" sibTransId="{3C49F770-B8ED-420F-ADA6-03F630B4984E}"/>
    <dgm:cxn modelId="{E92BCE31-B7EB-4E30-9E0C-62182EAA02D0}" type="presOf" srcId="{DD5E6772-28F1-4588-BF75-DD9DDA597ED0}" destId="{BC72CF49-CAD0-41D0-9B3A-941D2B81FB03}" srcOrd="0" destOrd="0" presId="urn:microsoft.com/office/officeart/2005/8/layout/orgChart1"/>
    <dgm:cxn modelId="{627FFB34-387F-4F77-AD9D-DFC381644335}" type="presOf" srcId="{37CE25F1-E13D-4DC2-9574-14C1A2C9F475}" destId="{B86FF985-76B9-4578-A082-BC952F86DC0C}" srcOrd="0" destOrd="0" presId="urn:microsoft.com/office/officeart/2005/8/layout/orgChart1"/>
    <dgm:cxn modelId="{E67D4636-D605-4580-9F73-1A71BE02DFA4}" type="presOf" srcId="{6DD38C55-DE06-488F-80EC-98665B4373F8}" destId="{B1855544-F24D-4030-BE8B-98A027A74ADB}" srcOrd="0" destOrd="0" presId="urn:microsoft.com/office/officeart/2005/8/layout/orgChart1"/>
    <dgm:cxn modelId="{1A799D36-BEB2-4FE5-AD6F-B2A7D579301C}" srcId="{489C2F69-1B71-497F-8B15-2F70D69B5459}" destId="{7B8CCCAB-C1F8-4198-942E-7D438C847DC3}" srcOrd="1" destOrd="0" parTransId="{D0B66386-246B-43B4-91D3-A311B078A532}" sibTransId="{9DBFDBC0-BD0C-4C53-80A9-1665D7828B48}"/>
    <dgm:cxn modelId="{3985C93C-10CE-4251-814E-983DCCF2AB48}" type="presOf" srcId="{489C2F69-1B71-497F-8B15-2F70D69B5459}" destId="{55FD805F-D312-4EDB-B800-9740F47B7BC2}" srcOrd="0" destOrd="0" presId="urn:microsoft.com/office/officeart/2005/8/layout/orgChart1"/>
    <dgm:cxn modelId="{DCCDA144-B48A-40E4-A3A3-116706AF014E}" type="presOf" srcId="{1FEE263E-97DD-446B-A49C-B4187B7F26AC}" destId="{27F53CF3-3B68-4969-8097-F5A582274A8B}" srcOrd="0" destOrd="0" presId="urn:microsoft.com/office/officeart/2005/8/layout/orgChart1"/>
    <dgm:cxn modelId="{17998C69-77CF-4C51-AFAB-215DF9E97A26}" type="presOf" srcId="{4D095E30-0231-4557-AB6E-55C129EEF405}" destId="{4ED5397A-52C9-459D-A974-6AFFEF9BC083}" srcOrd="0" destOrd="0" presId="urn:microsoft.com/office/officeart/2005/8/layout/orgChart1"/>
    <dgm:cxn modelId="{27680272-0237-4099-96AB-8F3F6C84F2E2}" type="presOf" srcId="{0A16F358-307E-4483-A157-B7911B187FA7}" destId="{4358383F-996E-4920-AA88-8BEDBE6053EC}" srcOrd="0" destOrd="0" presId="urn:microsoft.com/office/officeart/2005/8/layout/orgChart1"/>
    <dgm:cxn modelId="{7F8D0180-44F7-4929-AB03-E9CBDF3C9D2C}" type="presOf" srcId="{7B8CCCAB-C1F8-4198-942E-7D438C847DC3}" destId="{88296D57-47A7-4D0A-A71C-CA50DBD08F42}" srcOrd="1" destOrd="0" presId="urn:microsoft.com/office/officeart/2005/8/layout/orgChart1"/>
    <dgm:cxn modelId="{C3A0AC80-32A5-4231-A6C5-C9181A505062}" srcId="{489C2F69-1B71-497F-8B15-2F70D69B5459}" destId="{DD5E6772-28F1-4588-BF75-DD9DDA597ED0}" srcOrd="2" destOrd="0" parTransId="{185B5AF5-3E7D-419D-A2CF-F91BB4E600B9}" sibTransId="{55915460-E26F-429A-94E3-C752BFADBAA7}"/>
    <dgm:cxn modelId="{E992C286-CE8F-4CD2-AF9C-F6940D631098}" type="presOf" srcId="{52570900-1FB1-4F06-9D89-764ED2CC02A1}" destId="{058C726F-6FB4-4BB9-BFA7-DAE786F3B012}" srcOrd="0" destOrd="0" presId="urn:microsoft.com/office/officeart/2005/8/layout/orgChart1"/>
    <dgm:cxn modelId="{C74D1387-864E-47D7-83D2-4157ADBE66C1}" type="presOf" srcId="{E938B94B-90F9-413D-9CB1-958C1C987CBA}" destId="{4BCD5BEB-7E01-408B-8499-70642BA8B12C}" srcOrd="0" destOrd="0" presId="urn:microsoft.com/office/officeart/2005/8/layout/orgChart1"/>
    <dgm:cxn modelId="{26725388-FDD2-4FB2-B285-944E0184FC59}" type="presOf" srcId="{F91EBFA1-2DD2-44B5-A35B-1023E542352A}" destId="{4B3C9461-10E3-4E68-9A87-EEFDDAE90B1E}" srcOrd="1" destOrd="0" presId="urn:microsoft.com/office/officeart/2005/8/layout/orgChart1"/>
    <dgm:cxn modelId="{71E55093-3B54-4F8D-8854-218975928820}" type="presOf" srcId="{185B5AF5-3E7D-419D-A2CF-F91BB4E600B9}" destId="{FE650810-0688-41CB-A73E-4EB9F60DBCA7}" srcOrd="0" destOrd="0" presId="urn:microsoft.com/office/officeart/2005/8/layout/orgChart1"/>
    <dgm:cxn modelId="{D8DD1D99-22C7-4FA3-AA40-5E4745D44A80}" type="presOf" srcId="{F598BDE6-1B14-4C49-BC03-BABFC1D9C63E}" destId="{497AD2E3-FCF7-44EA-AE45-15448DDD1860}" srcOrd="0" destOrd="0" presId="urn:microsoft.com/office/officeart/2005/8/layout/orgChart1"/>
    <dgm:cxn modelId="{3C26439D-6E8B-4BF5-AC0A-ADEB7434D399}" type="presOf" srcId="{DD5E6772-28F1-4588-BF75-DD9DDA597ED0}" destId="{A79FD18C-1FB9-4994-A9AD-C8EA84E50BCA}" srcOrd="1" destOrd="0" presId="urn:microsoft.com/office/officeart/2005/8/layout/orgChart1"/>
    <dgm:cxn modelId="{EC73A79F-8709-4308-A330-F677A85970A5}" type="presOf" srcId="{88E1AF42-7817-428C-AE39-CFE24AAC8529}" destId="{1E582F86-72CE-42DE-82B0-ED8206AFA0AD}" srcOrd="0" destOrd="0" presId="urn:microsoft.com/office/officeart/2005/8/layout/orgChart1"/>
    <dgm:cxn modelId="{A22ECFA4-5A50-4607-986E-ED5236259686}" type="presOf" srcId="{D0B66386-246B-43B4-91D3-A311B078A532}" destId="{1694E979-1097-427F-87D5-CC544C815C31}" srcOrd="0" destOrd="0" presId="urn:microsoft.com/office/officeart/2005/8/layout/orgChart1"/>
    <dgm:cxn modelId="{A08E26AA-58AF-46AE-95F4-CE5F565E26CD}" type="presOf" srcId="{46C57E2D-869E-402C-88CD-FE23F41D20D7}" destId="{C9150445-F2A4-41D7-AEC7-E4CBCBF83360}" srcOrd="1" destOrd="0" presId="urn:microsoft.com/office/officeart/2005/8/layout/orgChart1"/>
    <dgm:cxn modelId="{C3832EB5-3FE7-47DF-81FC-71536FDAFC96}" srcId="{0A16F358-307E-4483-A157-B7911B187FA7}" destId="{4D095E30-0231-4557-AB6E-55C129EEF405}" srcOrd="0" destOrd="0" parTransId="{BC77DFCB-699C-4E4C-A62C-2EC971BBE039}" sibTransId="{A351BD13-A4F1-4F2E-AFFC-B6673583CDDA}"/>
    <dgm:cxn modelId="{7005ECBA-B56F-46A7-A9C4-F7BDE767869E}" srcId="{F91EBFA1-2DD2-44B5-A35B-1023E542352A}" destId="{F598BDE6-1B14-4C49-BC03-BABFC1D9C63E}" srcOrd="3" destOrd="0" parTransId="{6DD38C55-DE06-488F-80EC-98665B4373F8}" sibTransId="{2CCF1206-5DD6-4AF7-B750-9E39963F4658}"/>
    <dgm:cxn modelId="{486F8FBD-90F0-40DD-9CBB-2E5AAF625145}" type="presOf" srcId="{489C2F69-1B71-497F-8B15-2F70D69B5459}" destId="{57A10B02-07B5-490D-B666-1022431F046B}" srcOrd="1" destOrd="0" presId="urn:microsoft.com/office/officeart/2005/8/layout/orgChart1"/>
    <dgm:cxn modelId="{D73BA8C7-2B34-464B-8C7D-4CDA1F4C697B}" type="presOf" srcId="{DB05B112-BA64-46B4-9E2C-17E053E1FBDD}" destId="{C75203EB-090C-4E61-9A57-832C14FC7BB7}" srcOrd="0" destOrd="0" presId="urn:microsoft.com/office/officeart/2005/8/layout/orgChart1"/>
    <dgm:cxn modelId="{E3D284CA-39A3-42E2-AE3D-CF7BDC2C38BA}" srcId="{489C2F69-1B71-497F-8B15-2F70D69B5459}" destId="{7298C800-3684-47D8-90B7-738D93189484}" srcOrd="0" destOrd="0" parTransId="{37CE25F1-E13D-4DC2-9574-14C1A2C9F475}" sibTransId="{B0FF0611-59B9-4588-84FC-12D3B838F842}"/>
    <dgm:cxn modelId="{FF855BCC-F13F-4B7A-AF1A-D4654349D487}" srcId="{F91EBFA1-2DD2-44B5-A35B-1023E542352A}" destId="{52570900-1FB1-4F06-9D89-764ED2CC02A1}" srcOrd="0" destOrd="0" parTransId="{1FEE263E-97DD-446B-A49C-B4187B7F26AC}" sibTransId="{DDD85DF2-F7FF-41E2-8168-535880543B51}"/>
    <dgm:cxn modelId="{0071B7CD-9D8B-460A-8614-430DC445D4C5}" type="presOf" srcId="{0DD3C0AA-9E2A-496D-8EDB-4525A5B8268F}" destId="{57041C0A-0351-4D7F-9BBC-5AE842E554AB}" srcOrd="0" destOrd="0" presId="urn:microsoft.com/office/officeart/2005/8/layout/orgChart1"/>
    <dgm:cxn modelId="{AF3E0AD1-4A37-4D83-9308-45D7996185AB}" type="presOf" srcId="{675CF3D9-81A2-4573-BE2D-39C3ED4CEFDA}" destId="{5EABD3D5-26C4-4143-B906-7C6D5DA968BF}" srcOrd="0" destOrd="0" presId="urn:microsoft.com/office/officeart/2005/8/layout/orgChart1"/>
    <dgm:cxn modelId="{CB469DD6-B0F8-4A05-8301-19E3C4015E6F}" type="presOf" srcId="{52570900-1FB1-4F06-9D89-764ED2CC02A1}" destId="{4493BE8E-6F9E-4FBB-B322-6B1C5AE90859}" srcOrd="1" destOrd="0" presId="urn:microsoft.com/office/officeart/2005/8/layout/orgChart1"/>
    <dgm:cxn modelId="{EA6BE2D7-071C-4010-80F7-81EEA5B5DB28}" srcId="{F91EBFA1-2DD2-44B5-A35B-1023E542352A}" destId="{DB05B112-BA64-46B4-9E2C-17E053E1FBDD}" srcOrd="1" destOrd="0" parTransId="{88E1AF42-7817-428C-AE39-CFE24AAC8529}" sibTransId="{E3C5DC42-BA41-498C-A8D1-A7FAB421C3C1}"/>
    <dgm:cxn modelId="{457DBADC-829F-4D9D-9261-0213480B62D7}" type="presOf" srcId="{F91EBFA1-2DD2-44B5-A35B-1023E542352A}" destId="{6F7977F2-1F83-4231-B88C-7EA5933ED122}" srcOrd="0" destOrd="0" presId="urn:microsoft.com/office/officeart/2005/8/layout/orgChart1"/>
    <dgm:cxn modelId="{2F1881E8-53F8-4DEA-AE1B-20D11B8AAFC9}" type="presOf" srcId="{DB05B112-BA64-46B4-9E2C-17E053E1FBDD}" destId="{84F9A7B7-D5DF-4EBA-BC6E-79FC22E426D8}" srcOrd="1" destOrd="0" presId="urn:microsoft.com/office/officeart/2005/8/layout/orgChart1"/>
    <dgm:cxn modelId="{232A14F1-6468-4221-AAB0-814E80B8B5D6}" type="presOf" srcId="{7298C800-3684-47D8-90B7-738D93189484}" destId="{3AF82F17-A9FD-412F-8F2F-C9FCC39C7233}" srcOrd="0" destOrd="0" presId="urn:microsoft.com/office/officeart/2005/8/layout/orgChart1"/>
    <dgm:cxn modelId="{3110F1A7-D61C-41BC-A73C-CA67ECAB977A}" type="presParOf" srcId="{4358383F-996E-4920-AA88-8BEDBE6053EC}" destId="{057B94BB-1251-4EC9-8365-C6EDF57285E4}" srcOrd="0" destOrd="0" presId="urn:microsoft.com/office/officeart/2005/8/layout/orgChart1"/>
    <dgm:cxn modelId="{A217DA0B-6104-4C13-A6D8-E9F445487105}" type="presParOf" srcId="{057B94BB-1251-4EC9-8365-C6EDF57285E4}" destId="{9C82FEDF-751B-4875-8CEE-E5C03F5C6EFA}" srcOrd="0" destOrd="0" presId="urn:microsoft.com/office/officeart/2005/8/layout/orgChart1"/>
    <dgm:cxn modelId="{5B128757-4273-40F0-ABBF-DF19D9267092}" type="presParOf" srcId="{9C82FEDF-751B-4875-8CEE-E5C03F5C6EFA}" destId="{4ED5397A-52C9-459D-A974-6AFFEF9BC083}" srcOrd="0" destOrd="0" presId="urn:microsoft.com/office/officeart/2005/8/layout/orgChart1"/>
    <dgm:cxn modelId="{521EB0A0-5A76-4574-9C2B-647F00F41607}" type="presParOf" srcId="{9C82FEDF-751B-4875-8CEE-E5C03F5C6EFA}" destId="{0E5DDE2B-8829-45F6-921E-CBE5856F09EC}" srcOrd="1" destOrd="0" presId="urn:microsoft.com/office/officeart/2005/8/layout/orgChart1"/>
    <dgm:cxn modelId="{EC0188B3-3978-440D-BF94-1DB25FF67798}" type="presParOf" srcId="{057B94BB-1251-4EC9-8365-C6EDF57285E4}" destId="{BE7DA4CD-FAC7-4E18-9F95-A212D4A2DC2B}" srcOrd="1" destOrd="0" presId="urn:microsoft.com/office/officeart/2005/8/layout/orgChart1"/>
    <dgm:cxn modelId="{F1EF6542-9302-439A-8EB7-31F628790D6D}" type="presParOf" srcId="{BE7DA4CD-FAC7-4E18-9F95-A212D4A2DC2B}" destId="{4BCD5BEB-7E01-408B-8499-70642BA8B12C}" srcOrd="0" destOrd="0" presId="urn:microsoft.com/office/officeart/2005/8/layout/orgChart1"/>
    <dgm:cxn modelId="{AF27116F-D243-4DB9-9CE6-2FE1D42F95AF}" type="presParOf" srcId="{BE7DA4CD-FAC7-4E18-9F95-A212D4A2DC2B}" destId="{6BC21DF1-B626-4178-8FF6-CDF196A4EF25}" srcOrd="1" destOrd="0" presId="urn:microsoft.com/office/officeart/2005/8/layout/orgChart1"/>
    <dgm:cxn modelId="{018612FB-39BD-422D-B70F-111BB6186FF6}" type="presParOf" srcId="{6BC21DF1-B626-4178-8FF6-CDF196A4EF25}" destId="{E6FD007D-96FC-426E-B093-942B19A49048}" srcOrd="0" destOrd="0" presId="urn:microsoft.com/office/officeart/2005/8/layout/orgChart1"/>
    <dgm:cxn modelId="{040AD522-8DE0-4188-9AAD-705424D9404D}" type="presParOf" srcId="{E6FD007D-96FC-426E-B093-942B19A49048}" destId="{6F7977F2-1F83-4231-B88C-7EA5933ED122}" srcOrd="0" destOrd="0" presId="urn:microsoft.com/office/officeart/2005/8/layout/orgChart1"/>
    <dgm:cxn modelId="{C003F018-E3EB-4D64-9B48-FC372C90447F}" type="presParOf" srcId="{E6FD007D-96FC-426E-B093-942B19A49048}" destId="{4B3C9461-10E3-4E68-9A87-EEFDDAE90B1E}" srcOrd="1" destOrd="0" presId="urn:microsoft.com/office/officeart/2005/8/layout/orgChart1"/>
    <dgm:cxn modelId="{F95291D5-6819-4347-8716-94684F872AE0}" type="presParOf" srcId="{6BC21DF1-B626-4178-8FF6-CDF196A4EF25}" destId="{DDA0A726-6045-448D-B3B1-E29AFCBF264A}" srcOrd="1" destOrd="0" presId="urn:microsoft.com/office/officeart/2005/8/layout/orgChart1"/>
    <dgm:cxn modelId="{BFA74690-0C2F-43A0-B85C-5067292B884B}" type="presParOf" srcId="{DDA0A726-6045-448D-B3B1-E29AFCBF264A}" destId="{27F53CF3-3B68-4969-8097-F5A582274A8B}" srcOrd="0" destOrd="0" presId="urn:microsoft.com/office/officeart/2005/8/layout/orgChart1"/>
    <dgm:cxn modelId="{4ACC7E8D-C4CC-4436-B95C-8B96AA648747}" type="presParOf" srcId="{DDA0A726-6045-448D-B3B1-E29AFCBF264A}" destId="{3C6E1668-CF38-4647-A8AF-8612DAEE50DF}" srcOrd="1" destOrd="0" presId="urn:microsoft.com/office/officeart/2005/8/layout/orgChart1"/>
    <dgm:cxn modelId="{D8D023A4-A6FD-4C16-8308-7A98B144636F}" type="presParOf" srcId="{3C6E1668-CF38-4647-A8AF-8612DAEE50DF}" destId="{D00E4650-5F56-4F89-A428-180972237D3E}" srcOrd="0" destOrd="0" presId="urn:microsoft.com/office/officeart/2005/8/layout/orgChart1"/>
    <dgm:cxn modelId="{D3A3B301-F0B6-4935-9BE6-694DCB660E56}" type="presParOf" srcId="{D00E4650-5F56-4F89-A428-180972237D3E}" destId="{058C726F-6FB4-4BB9-BFA7-DAE786F3B012}" srcOrd="0" destOrd="0" presId="urn:microsoft.com/office/officeart/2005/8/layout/orgChart1"/>
    <dgm:cxn modelId="{638D69B4-C9CB-4899-98F4-FD0FDE943D82}" type="presParOf" srcId="{D00E4650-5F56-4F89-A428-180972237D3E}" destId="{4493BE8E-6F9E-4FBB-B322-6B1C5AE90859}" srcOrd="1" destOrd="0" presId="urn:microsoft.com/office/officeart/2005/8/layout/orgChart1"/>
    <dgm:cxn modelId="{F17E4084-9CE1-476E-9537-11CE5690D305}" type="presParOf" srcId="{3C6E1668-CF38-4647-A8AF-8612DAEE50DF}" destId="{F408CC8E-55FD-4984-88C3-03FCA7C404A6}" srcOrd="1" destOrd="0" presId="urn:microsoft.com/office/officeart/2005/8/layout/orgChart1"/>
    <dgm:cxn modelId="{BE83D8A6-F3E5-4566-93F8-A0F43A3CB49C}" type="presParOf" srcId="{3C6E1668-CF38-4647-A8AF-8612DAEE50DF}" destId="{E45FCEF6-FF31-42BE-8DA5-627BF86AB1D2}" srcOrd="2" destOrd="0" presId="urn:microsoft.com/office/officeart/2005/8/layout/orgChart1"/>
    <dgm:cxn modelId="{52B26101-EC58-420D-877B-1ECCD1C54655}" type="presParOf" srcId="{DDA0A726-6045-448D-B3B1-E29AFCBF264A}" destId="{1E582F86-72CE-42DE-82B0-ED8206AFA0AD}" srcOrd="2" destOrd="0" presId="urn:microsoft.com/office/officeart/2005/8/layout/orgChart1"/>
    <dgm:cxn modelId="{DA50912F-A780-49F3-8E91-FBA6362A12D1}" type="presParOf" srcId="{DDA0A726-6045-448D-B3B1-E29AFCBF264A}" destId="{C4B4A6F6-88D5-44CB-8834-3B22408A2741}" srcOrd="3" destOrd="0" presId="urn:microsoft.com/office/officeart/2005/8/layout/orgChart1"/>
    <dgm:cxn modelId="{CB37F51B-2EB2-417A-8C12-033EC66AB5FB}" type="presParOf" srcId="{C4B4A6F6-88D5-44CB-8834-3B22408A2741}" destId="{989CC05B-F85E-476F-A782-EDF6AE1AF53D}" srcOrd="0" destOrd="0" presId="urn:microsoft.com/office/officeart/2005/8/layout/orgChart1"/>
    <dgm:cxn modelId="{C4443BFA-80FD-43A8-A4B8-92F7E6D85564}" type="presParOf" srcId="{989CC05B-F85E-476F-A782-EDF6AE1AF53D}" destId="{C75203EB-090C-4E61-9A57-832C14FC7BB7}" srcOrd="0" destOrd="0" presId="urn:microsoft.com/office/officeart/2005/8/layout/orgChart1"/>
    <dgm:cxn modelId="{C183AD7A-8075-4593-B935-0BD3A2909772}" type="presParOf" srcId="{989CC05B-F85E-476F-A782-EDF6AE1AF53D}" destId="{84F9A7B7-D5DF-4EBA-BC6E-79FC22E426D8}" srcOrd="1" destOrd="0" presId="urn:microsoft.com/office/officeart/2005/8/layout/orgChart1"/>
    <dgm:cxn modelId="{81627531-EA19-4DB5-BE09-E4762104F1C6}" type="presParOf" srcId="{C4B4A6F6-88D5-44CB-8834-3B22408A2741}" destId="{4BE5ECA9-EF1A-4E87-8F74-B9BAB54359D8}" srcOrd="1" destOrd="0" presId="urn:microsoft.com/office/officeart/2005/8/layout/orgChart1"/>
    <dgm:cxn modelId="{9B005B27-DFA7-4BBF-9840-AF96A066E9A1}" type="presParOf" srcId="{C4B4A6F6-88D5-44CB-8834-3B22408A2741}" destId="{3E296A6A-01E0-49CB-977E-C518E9C42209}" srcOrd="2" destOrd="0" presId="urn:microsoft.com/office/officeart/2005/8/layout/orgChart1"/>
    <dgm:cxn modelId="{28E3ABCF-18FD-45D7-9358-D0FBBB720C34}" type="presParOf" srcId="{DDA0A726-6045-448D-B3B1-E29AFCBF264A}" destId="{57041C0A-0351-4D7F-9BBC-5AE842E554AB}" srcOrd="4" destOrd="0" presId="urn:microsoft.com/office/officeart/2005/8/layout/orgChart1"/>
    <dgm:cxn modelId="{1480C43E-5E35-492E-859E-0C22A48CC654}" type="presParOf" srcId="{DDA0A726-6045-448D-B3B1-E29AFCBF264A}" destId="{EF07D39A-C77A-45D0-B009-DF1F3610B22F}" srcOrd="5" destOrd="0" presId="urn:microsoft.com/office/officeart/2005/8/layout/orgChart1"/>
    <dgm:cxn modelId="{143F45AF-270A-47A0-90CF-5B57332630B3}" type="presParOf" srcId="{EF07D39A-C77A-45D0-B009-DF1F3610B22F}" destId="{C0850453-1356-4FD1-ACFB-24AF4A747646}" srcOrd="0" destOrd="0" presId="urn:microsoft.com/office/officeart/2005/8/layout/orgChart1"/>
    <dgm:cxn modelId="{D057944C-332F-4EE8-BCDC-CA0BCF4E46CE}" type="presParOf" srcId="{C0850453-1356-4FD1-ACFB-24AF4A747646}" destId="{4598778D-4884-4005-850D-C2C2D0F0EF38}" srcOrd="0" destOrd="0" presId="urn:microsoft.com/office/officeart/2005/8/layout/orgChart1"/>
    <dgm:cxn modelId="{644F5D6A-E434-438E-9B6A-7A5AA9058782}" type="presParOf" srcId="{C0850453-1356-4FD1-ACFB-24AF4A747646}" destId="{C9150445-F2A4-41D7-AEC7-E4CBCBF83360}" srcOrd="1" destOrd="0" presId="urn:microsoft.com/office/officeart/2005/8/layout/orgChart1"/>
    <dgm:cxn modelId="{02C7C402-B740-4166-8A0B-88B5453CD964}" type="presParOf" srcId="{EF07D39A-C77A-45D0-B009-DF1F3610B22F}" destId="{B5F4FD6B-62BE-4550-AD00-C64024A7E931}" srcOrd="1" destOrd="0" presId="urn:microsoft.com/office/officeart/2005/8/layout/orgChart1"/>
    <dgm:cxn modelId="{C430C7EB-A258-4254-A01B-425BDDEFCB26}" type="presParOf" srcId="{EF07D39A-C77A-45D0-B009-DF1F3610B22F}" destId="{AFDD78BB-BA01-4F13-82AA-AC9F2950DC03}" srcOrd="2" destOrd="0" presId="urn:microsoft.com/office/officeart/2005/8/layout/orgChart1"/>
    <dgm:cxn modelId="{E7AB5576-5EF5-45CC-8843-48DC5775C209}" type="presParOf" srcId="{DDA0A726-6045-448D-B3B1-E29AFCBF264A}" destId="{B1855544-F24D-4030-BE8B-98A027A74ADB}" srcOrd="6" destOrd="0" presId="urn:microsoft.com/office/officeart/2005/8/layout/orgChart1"/>
    <dgm:cxn modelId="{744B42F0-9CA6-4F48-AF83-BE55B052B1C0}" type="presParOf" srcId="{DDA0A726-6045-448D-B3B1-E29AFCBF264A}" destId="{B343D62E-74ED-436F-9342-4C61E8C515ED}" srcOrd="7" destOrd="0" presId="urn:microsoft.com/office/officeart/2005/8/layout/orgChart1"/>
    <dgm:cxn modelId="{37CB5FC5-89BD-4AEA-B76C-3A350626C476}" type="presParOf" srcId="{B343D62E-74ED-436F-9342-4C61E8C515ED}" destId="{FFFC1C0B-4FE0-4E80-8F02-D0206A0C6F7B}" srcOrd="0" destOrd="0" presId="urn:microsoft.com/office/officeart/2005/8/layout/orgChart1"/>
    <dgm:cxn modelId="{8A0E306E-F36E-4B38-A465-368B0BB1D0C5}" type="presParOf" srcId="{FFFC1C0B-4FE0-4E80-8F02-D0206A0C6F7B}" destId="{497AD2E3-FCF7-44EA-AE45-15448DDD1860}" srcOrd="0" destOrd="0" presId="urn:microsoft.com/office/officeart/2005/8/layout/orgChart1"/>
    <dgm:cxn modelId="{C5AA7189-2396-4ECF-92D8-1AEA9211B261}" type="presParOf" srcId="{FFFC1C0B-4FE0-4E80-8F02-D0206A0C6F7B}" destId="{727D9845-ECA3-4E2F-8B37-37813E1C5A09}" srcOrd="1" destOrd="0" presId="urn:microsoft.com/office/officeart/2005/8/layout/orgChart1"/>
    <dgm:cxn modelId="{C2E3AE75-DA8B-40F8-A9A6-5D6E362A38E2}" type="presParOf" srcId="{B343D62E-74ED-436F-9342-4C61E8C515ED}" destId="{EC02E5E5-DAF0-4213-B880-203EF8C2B2D2}" srcOrd="1" destOrd="0" presId="urn:microsoft.com/office/officeart/2005/8/layout/orgChart1"/>
    <dgm:cxn modelId="{FE7A479C-431A-43E5-A26D-E436DDFE5707}" type="presParOf" srcId="{B343D62E-74ED-436F-9342-4C61E8C515ED}" destId="{848BECCA-2E12-4599-BFEA-D12E714C3C93}" srcOrd="2" destOrd="0" presId="urn:microsoft.com/office/officeart/2005/8/layout/orgChart1"/>
    <dgm:cxn modelId="{D1A9D4A6-73D2-48D2-A8AA-E6CFB80FEF17}" type="presParOf" srcId="{6BC21DF1-B626-4178-8FF6-CDF196A4EF25}" destId="{9DCBFC90-B5E5-4585-96EF-4BFF5763FD71}" srcOrd="2" destOrd="0" presId="urn:microsoft.com/office/officeart/2005/8/layout/orgChart1"/>
    <dgm:cxn modelId="{3679CA22-C896-44AE-B740-1219B6F14529}" type="presParOf" srcId="{BE7DA4CD-FAC7-4E18-9F95-A212D4A2DC2B}" destId="{5EABD3D5-26C4-4143-B906-7C6D5DA968BF}" srcOrd="2" destOrd="0" presId="urn:microsoft.com/office/officeart/2005/8/layout/orgChart1"/>
    <dgm:cxn modelId="{37784FC1-22C0-48D9-B322-538BE77DCB74}" type="presParOf" srcId="{BE7DA4CD-FAC7-4E18-9F95-A212D4A2DC2B}" destId="{EB28E059-FA60-47C9-8A59-59A7B4425A38}" srcOrd="3" destOrd="0" presId="urn:microsoft.com/office/officeart/2005/8/layout/orgChart1"/>
    <dgm:cxn modelId="{F0994202-4D6F-466C-8ECF-74521AB3494E}" type="presParOf" srcId="{EB28E059-FA60-47C9-8A59-59A7B4425A38}" destId="{12AB16B2-E980-4497-A9F8-830208AA52B2}" srcOrd="0" destOrd="0" presId="urn:microsoft.com/office/officeart/2005/8/layout/orgChart1"/>
    <dgm:cxn modelId="{EECDF507-15A7-4068-9B00-BF22E4F86216}" type="presParOf" srcId="{12AB16B2-E980-4497-A9F8-830208AA52B2}" destId="{55FD805F-D312-4EDB-B800-9740F47B7BC2}" srcOrd="0" destOrd="0" presId="urn:microsoft.com/office/officeart/2005/8/layout/orgChart1"/>
    <dgm:cxn modelId="{35CFF5AB-B475-4D7A-9A99-FA5C3017C8BF}" type="presParOf" srcId="{12AB16B2-E980-4497-A9F8-830208AA52B2}" destId="{57A10B02-07B5-490D-B666-1022431F046B}" srcOrd="1" destOrd="0" presId="urn:microsoft.com/office/officeart/2005/8/layout/orgChart1"/>
    <dgm:cxn modelId="{E5F764B7-D997-4582-A9E2-C9ABE83031FF}" type="presParOf" srcId="{EB28E059-FA60-47C9-8A59-59A7B4425A38}" destId="{9DF09DA2-2D44-488B-8522-2B3FD132A9BF}" srcOrd="1" destOrd="0" presId="urn:microsoft.com/office/officeart/2005/8/layout/orgChart1"/>
    <dgm:cxn modelId="{CF44194C-735F-404B-886B-A4273ABA2FB5}" type="presParOf" srcId="{9DF09DA2-2D44-488B-8522-2B3FD132A9BF}" destId="{B86FF985-76B9-4578-A082-BC952F86DC0C}" srcOrd="0" destOrd="0" presId="urn:microsoft.com/office/officeart/2005/8/layout/orgChart1"/>
    <dgm:cxn modelId="{63E9754D-C8B0-4027-8DB6-0B42853911C5}" type="presParOf" srcId="{9DF09DA2-2D44-488B-8522-2B3FD132A9BF}" destId="{024BB856-23BF-4B8D-AF31-840022596866}" srcOrd="1" destOrd="0" presId="urn:microsoft.com/office/officeart/2005/8/layout/orgChart1"/>
    <dgm:cxn modelId="{F17C93DE-FA04-443F-BA16-68D806BC0366}" type="presParOf" srcId="{024BB856-23BF-4B8D-AF31-840022596866}" destId="{EA5299EF-4063-41A0-AA9D-A11325F4A1A2}" srcOrd="0" destOrd="0" presId="urn:microsoft.com/office/officeart/2005/8/layout/orgChart1"/>
    <dgm:cxn modelId="{E636DE38-C89A-4D58-A945-59FC9C6F5168}" type="presParOf" srcId="{EA5299EF-4063-41A0-AA9D-A11325F4A1A2}" destId="{3AF82F17-A9FD-412F-8F2F-C9FCC39C7233}" srcOrd="0" destOrd="0" presId="urn:microsoft.com/office/officeart/2005/8/layout/orgChart1"/>
    <dgm:cxn modelId="{86B01072-76D6-493C-BF74-938ECB4241D8}" type="presParOf" srcId="{EA5299EF-4063-41A0-AA9D-A11325F4A1A2}" destId="{CB30A8CC-5A21-4C92-A302-4876CEA9597E}" srcOrd="1" destOrd="0" presId="urn:microsoft.com/office/officeart/2005/8/layout/orgChart1"/>
    <dgm:cxn modelId="{8F7D553F-693A-4A51-A555-9172A45E12DD}" type="presParOf" srcId="{024BB856-23BF-4B8D-AF31-840022596866}" destId="{7C46E832-25F1-46E9-840E-8694C606597C}" srcOrd="1" destOrd="0" presId="urn:microsoft.com/office/officeart/2005/8/layout/orgChart1"/>
    <dgm:cxn modelId="{BEE27671-1B92-46ED-9232-8725A5E751AD}" type="presParOf" srcId="{024BB856-23BF-4B8D-AF31-840022596866}" destId="{536E59C2-E94C-4995-984D-18F1FEDF99FD}" srcOrd="2" destOrd="0" presId="urn:microsoft.com/office/officeart/2005/8/layout/orgChart1"/>
    <dgm:cxn modelId="{B9B5B0E0-F3B0-47C0-BE51-31931CA948A8}" type="presParOf" srcId="{9DF09DA2-2D44-488B-8522-2B3FD132A9BF}" destId="{1694E979-1097-427F-87D5-CC544C815C31}" srcOrd="2" destOrd="0" presId="urn:microsoft.com/office/officeart/2005/8/layout/orgChart1"/>
    <dgm:cxn modelId="{5D087577-FE83-4275-B2E5-0B384797321D}" type="presParOf" srcId="{9DF09DA2-2D44-488B-8522-2B3FD132A9BF}" destId="{DB0D8F57-1680-4DB8-8220-63FA5D397CE3}" srcOrd="3" destOrd="0" presId="urn:microsoft.com/office/officeart/2005/8/layout/orgChart1"/>
    <dgm:cxn modelId="{6CF8EDB7-020D-4039-9D9E-E73739765C98}" type="presParOf" srcId="{DB0D8F57-1680-4DB8-8220-63FA5D397CE3}" destId="{A707B85C-FD8D-4584-B2C6-634219837716}" srcOrd="0" destOrd="0" presId="urn:microsoft.com/office/officeart/2005/8/layout/orgChart1"/>
    <dgm:cxn modelId="{CFBC6558-001C-4F65-851B-91662C8BB0EA}" type="presParOf" srcId="{A707B85C-FD8D-4584-B2C6-634219837716}" destId="{FD6149A2-AADB-4A55-A26A-474A6CC603A6}" srcOrd="0" destOrd="0" presId="urn:microsoft.com/office/officeart/2005/8/layout/orgChart1"/>
    <dgm:cxn modelId="{D31AA350-E45F-46E1-A021-EFE025FBD2A2}" type="presParOf" srcId="{A707B85C-FD8D-4584-B2C6-634219837716}" destId="{88296D57-47A7-4D0A-A71C-CA50DBD08F42}" srcOrd="1" destOrd="0" presId="urn:microsoft.com/office/officeart/2005/8/layout/orgChart1"/>
    <dgm:cxn modelId="{B5713969-3DDB-45FA-9CBD-3F877004FEA5}" type="presParOf" srcId="{DB0D8F57-1680-4DB8-8220-63FA5D397CE3}" destId="{CF2C1A08-882E-45F5-8D81-A7DF2286264B}" srcOrd="1" destOrd="0" presId="urn:microsoft.com/office/officeart/2005/8/layout/orgChart1"/>
    <dgm:cxn modelId="{7B0E2560-23C0-4DD8-A42C-73C11C2FC003}" type="presParOf" srcId="{DB0D8F57-1680-4DB8-8220-63FA5D397CE3}" destId="{F5D656D2-40F1-4D24-A1B1-03381669D11D}" srcOrd="2" destOrd="0" presId="urn:microsoft.com/office/officeart/2005/8/layout/orgChart1"/>
    <dgm:cxn modelId="{52E013C7-B314-4327-8238-EA7E0CD6349A}" type="presParOf" srcId="{9DF09DA2-2D44-488B-8522-2B3FD132A9BF}" destId="{FE650810-0688-41CB-A73E-4EB9F60DBCA7}" srcOrd="4" destOrd="0" presId="urn:microsoft.com/office/officeart/2005/8/layout/orgChart1"/>
    <dgm:cxn modelId="{6602286A-0444-4BC9-992F-4D54C6A7A5BD}" type="presParOf" srcId="{9DF09DA2-2D44-488B-8522-2B3FD132A9BF}" destId="{F66C846D-6F11-41E7-9142-31499A215881}" srcOrd="5" destOrd="0" presId="urn:microsoft.com/office/officeart/2005/8/layout/orgChart1"/>
    <dgm:cxn modelId="{04C2DDCA-7EE1-409B-A241-3E79C78DC893}" type="presParOf" srcId="{F66C846D-6F11-41E7-9142-31499A215881}" destId="{57E24C19-A545-4DB5-8F69-4F1129919929}" srcOrd="0" destOrd="0" presId="urn:microsoft.com/office/officeart/2005/8/layout/orgChart1"/>
    <dgm:cxn modelId="{745963C0-EF6C-4150-81B2-87C7A1387CD6}" type="presParOf" srcId="{57E24C19-A545-4DB5-8F69-4F1129919929}" destId="{BC72CF49-CAD0-41D0-9B3A-941D2B81FB03}" srcOrd="0" destOrd="0" presId="urn:microsoft.com/office/officeart/2005/8/layout/orgChart1"/>
    <dgm:cxn modelId="{A991F50A-5EBF-4063-B47E-AE8481C3F6AA}" type="presParOf" srcId="{57E24C19-A545-4DB5-8F69-4F1129919929}" destId="{A79FD18C-1FB9-4994-A9AD-C8EA84E50BCA}" srcOrd="1" destOrd="0" presId="urn:microsoft.com/office/officeart/2005/8/layout/orgChart1"/>
    <dgm:cxn modelId="{F2004EA3-D250-4CA9-87B5-9FE1135815AB}" type="presParOf" srcId="{F66C846D-6F11-41E7-9142-31499A215881}" destId="{D61F72D5-DCC8-48DD-9031-C50F30347982}" srcOrd="1" destOrd="0" presId="urn:microsoft.com/office/officeart/2005/8/layout/orgChart1"/>
    <dgm:cxn modelId="{CD7733C8-7C32-4135-A584-2E08053A638E}" type="presParOf" srcId="{F66C846D-6F11-41E7-9142-31499A215881}" destId="{DA1D534B-3CCB-4BE9-8EAD-7106ED32E1E8}" srcOrd="2" destOrd="0" presId="urn:microsoft.com/office/officeart/2005/8/layout/orgChart1"/>
    <dgm:cxn modelId="{B8672C77-8153-4E8B-953F-7AF9C4459747}" type="presParOf" srcId="{EB28E059-FA60-47C9-8A59-59A7B4425A38}" destId="{413C4245-1F6E-4912-81F4-3CE9035EACB7}" srcOrd="2" destOrd="0" presId="urn:microsoft.com/office/officeart/2005/8/layout/orgChart1"/>
    <dgm:cxn modelId="{BDC5659D-60D7-4B87-832D-8559EE308D2C}" type="presParOf" srcId="{057B94BB-1251-4EC9-8365-C6EDF57285E4}" destId="{6F141FAE-A2CC-4211-A39D-DBE6616298E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A16F358-307E-4483-A157-B7911B187FA7}" type="doc">
      <dgm:prSet loTypeId="urn:microsoft.com/office/officeart/2005/8/layout/orgChart1" loCatId="hierarchy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4D095E30-0231-4557-AB6E-55C129EEF405}">
      <dgm:prSet phldrT="[Текст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ФОП СОО</a:t>
          </a:r>
        </a:p>
      </dgm:t>
    </dgm:pt>
    <dgm:pt modelId="{BC77DFCB-699C-4E4C-A62C-2EC971BBE039}" type="parTrans" cxnId="{C3832EB5-3FE7-47DF-81FC-71536FDAFC96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51BD13-A4F1-4F2E-AFFC-B6673583CDDA}" type="sibTrans" cxnId="{C3832EB5-3FE7-47DF-81FC-71536FDAFC96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1EBFA1-2DD2-44B5-A35B-1023E542352A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Федеральная рабочая программа по учебному предмету «Математика»</a:t>
          </a:r>
        </a:p>
        <a:p>
          <a:r>
            <a: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(базовый уровень)</a:t>
          </a:r>
        </a:p>
      </dgm:t>
    </dgm:pt>
    <dgm:pt modelId="{E938B94B-90F9-413D-9CB1-958C1C987CBA}" type="parTrans" cxnId="{C1FA5A18-C262-4CAE-ADED-1CA6EAF6CA12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CE4D51-4DD0-446E-97AE-AB0AB9040FF2}" type="sibTrans" cxnId="{C1FA5A18-C262-4CAE-ADED-1CA6EAF6CA12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9C2F69-1B71-497F-8B15-2F70D69B5459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Федеральная рабочая программа по учебному предмету «Математика»</a:t>
          </a:r>
        </a:p>
        <a:p>
          <a:r>
            <a: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(углубленный уровень)</a:t>
          </a:r>
        </a:p>
      </dgm:t>
    </dgm:pt>
    <dgm:pt modelId="{675CF3D9-81A2-4573-BE2D-39C3ED4CEFDA}" type="parTrans" cxnId="{5447E416-13E3-443C-8EDE-B7442A3A83F6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B45F35-FEE0-4ADF-90CB-6057513B0917}" type="sibTrans" cxnId="{5447E416-13E3-443C-8EDE-B7442A3A83F6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05B112-BA64-46B4-9E2C-17E053E1FBDD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ФРП учебного курса «Алгебра и начала математического анализа»</a:t>
          </a:r>
        </a:p>
      </dgm:t>
    </dgm:pt>
    <dgm:pt modelId="{88E1AF42-7817-428C-AE39-CFE24AAC8529}" type="parTrans" cxnId="{EA6BE2D7-071C-4010-80F7-81EEA5B5DB28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C5DC42-BA41-498C-A8D1-A7FAB421C3C1}" type="sibTrans" cxnId="{EA6BE2D7-071C-4010-80F7-81EEA5B5DB28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C57E2D-869E-402C-88CD-FE23F41D20D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ФРП учебного курса «Геометрия»</a:t>
          </a:r>
        </a:p>
      </dgm:t>
    </dgm:pt>
    <dgm:pt modelId="{0DD3C0AA-9E2A-496D-8EDB-4525A5B8268F}" type="parTrans" cxnId="{EABC4F2E-FC42-4BCB-B5B1-957EEDDD18AA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49F770-B8ED-420F-ADA6-03F630B4984E}" type="sibTrans" cxnId="{EABC4F2E-FC42-4BCB-B5B1-957EEDDD18AA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98BDE6-1B14-4C49-BC03-BABFC1D9C63E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ФРП учебного курса «Вероятность и статистика»</a:t>
          </a:r>
        </a:p>
      </dgm:t>
    </dgm:pt>
    <dgm:pt modelId="{6DD38C55-DE06-488F-80EC-98665B4373F8}" type="parTrans" cxnId="{7005ECBA-B56F-46A7-A9C4-F7BDE767869E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CF1206-5DD6-4AF7-B750-9E39963F4658}" type="sibTrans" cxnId="{7005ECBA-B56F-46A7-A9C4-F7BDE767869E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98C800-3684-47D8-90B7-738D93189484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ru-RU" sz="1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ФРП учебного курса «Алгебра и начала математического анализа»</a:t>
          </a:r>
        </a:p>
      </dgm:t>
    </dgm:pt>
    <dgm:pt modelId="{37CE25F1-E13D-4DC2-9574-14C1A2C9F475}" type="parTrans" cxnId="{E3D284CA-39A3-42E2-AE3D-CF7BDC2C38BA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FF0611-59B9-4588-84FC-12D3B838F842}" type="sibTrans" cxnId="{E3D284CA-39A3-42E2-AE3D-CF7BDC2C38BA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8CCCAB-C1F8-4198-942E-7D438C847DC3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ru-RU" sz="1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ФРП учебного курса «Геометрия»</a:t>
          </a:r>
        </a:p>
      </dgm:t>
    </dgm:pt>
    <dgm:pt modelId="{D0B66386-246B-43B4-91D3-A311B078A532}" type="parTrans" cxnId="{1A799D36-BEB2-4FE5-AD6F-B2A7D579301C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BFDBC0-BD0C-4C53-80A9-1665D7828B48}" type="sibTrans" cxnId="{1A799D36-BEB2-4FE5-AD6F-B2A7D579301C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5E6772-28F1-4588-BF75-DD9DDA597ED0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ФРП учебного курса «Вероятность и статистика»</a:t>
          </a:r>
        </a:p>
      </dgm:t>
    </dgm:pt>
    <dgm:pt modelId="{185B5AF5-3E7D-419D-A2CF-F91BB4E600B9}" type="parTrans" cxnId="{C3A0AC80-32A5-4231-A6C5-C9181A505062}">
      <dgm:prSet/>
      <dgm:spPr>
        <a:ln>
          <a:solidFill>
            <a:schemeClr val="accent1"/>
          </a:solidFill>
        </a:ln>
      </dgm:spPr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915460-E26F-429A-94E3-C752BFADBAA7}" type="sibTrans" cxnId="{C3A0AC80-32A5-4231-A6C5-C9181A505062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58383F-996E-4920-AA88-8BEDBE6053EC}" type="pres">
      <dgm:prSet presAssocID="{0A16F358-307E-4483-A157-B7911B187FA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57B94BB-1251-4EC9-8365-C6EDF57285E4}" type="pres">
      <dgm:prSet presAssocID="{4D095E30-0231-4557-AB6E-55C129EEF405}" presName="hierRoot1" presStyleCnt="0">
        <dgm:presLayoutVars>
          <dgm:hierBranch val="init"/>
        </dgm:presLayoutVars>
      </dgm:prSet>
      <dgm:spPr/>
    </dgm:pt>
    <dgm:pt modelId="{9C82FEDF-751B-4875-8CEE-E5C03F5C6EFA}" type="pres">
      <dgm:prSet presAssocID="{4D095E30-0231-4557-AB6E-55C129EEF405}" presName="rootComposite1" presStyleCnt="0"/>
      <dgm:spPr/>
    </dgm:pt>
    <dgm:pt modelId="{4ED5397A-52C9-459D-A974-6AFFEF9BC083}" type="pres">
      <dgm:prSet presAssocID="{4D095E30-0231-4557-AB6E-55C129EEF405}" presName="rootText1" presStyleLbl="node0" presStyleIdx="0" presStyleCnt="1" custScaleX="213691" custScaleY="82261">
        <dgm:presLayoutVars>
          <dgm:chPref val="3"/>
        </dgm:presLayoutVars>
      </dgm:prSet>
      <dgm:spPr/>
    </dgm:pt>
    <dgm:pt modelId="{0E5DDE2B-8829-45F6-921E-CBE5856F09EC}" type="pres">
      <dgm:prSet presAssocID="{4D095E30-0231-4557-AB6E-55C129EEF405}" presName="rootConnector1" presStyleLbl="node1" presStyleIdx="0" presStyleCnt="0"/>
      <dgm:spPr/>
    </dgm:pt>
    <dgm:pt modelId="{BE7DA4CD-FAC7-4E18-9F95-A212D4A2DC2B}" type="pres">
      <dgm:prSet presAssocID="{4D095E30-0231-4557-AB6E-55C129EEF405}" presName="hierChild2" presStyleCnt="0"/>
      <dgm:spPr/>
    </dgm:pt>
    <dgm:pt modelId="{4BCD5BEB-7E01-408B-8499-70642BA8B12C}" type="pres">
      <dgm:prSet presAssocID="{E938B94B-90F9-413D-9CB1-958C1C987CBA}" presName="Name37" presStyleLbl="parChTrans1D2" presStyleIdx="0" presStyleCnt="2"/>
      <dgm:spPr/>
    </dgm:pt>
    <dgm:pt modelId="{6BC21DF1-B626-4178-8FF6-CDF196A4EF25}" type="pres">
      <dgm:prSet presAssocID="{F91EBFA1-2DD2-44B5-A35B-1023E542352A}" presName="hierRoot2" presStyleCnt="0">
        <dgm:presLayoutVars>
          <dgm:hierBranch val="init"/>
        </dgm:presLayoutVars>
      </dgm:prSet>
      <dgm:spPr/>
    </dgm:pt>
    <dgm:pt modelId="{E6FD007D-96FC-426E-B093-942B19A49048}" type="pres">
      <dgm:prSet presAssocID="{F91EBFA1-2DD2-44B5-A35B-1023E542352A}" presName="rootComposite" presStyleCnt="0"/>
      <dgm:spPr/>
    </dgm:pt>
    <dgm:pt modelId="{6F7977F2-1F83-4231-B88C-7EA5933ED122}" type="pres">
      <dgm:prSet presAssocID="{F91EBFA1-2DD2-44B5-A35B-1023E542352A}" presName="rootText" presStyleLbl="node2" presStyleIdx="0" presStyleCnt="2" custScaleX="273205" custScaleY="142558" custLinFactX="-53232" custLinFactNeighborX="-100000" custLinFactNeighborY="4826">
        <dgm:presLayoutVars>
          <dgm:chPref val="3"/>
        </dgm:presLayoutVars>
      </dgm:prSet>
      <dgm:spPr/>
    </dgm:pt>
    <dgm:pt modelId="{4B3C9461-10E3-4E68-9A87-EEFDDAE90B1E}" type="pres">
      <dgm:prSet presAssocID="{F91EBFA1-2DD2-44B5-A35B-1023E542352A}" presName="rootConnector" presStyleLbl="node2" presStyleIdx="0" presStyleCnt="2"/>
      <dgm:spPr/>
    </dgm:pt>
    <dgm:pt modelId="{DDA0A726-6045-448D-B3B1-E29AFCBF264A}" type="pres">
      <dgm:prSet presAssocID="{F91EBFA1-2DD2-44B5-A35B-1023E542352A}" presName="hierChild4" presStyleCnt="0"/>
      <dgm:spPr/>
    </dgm:pt>
    <dgm:pt modelId="{1E582F86-72CE-42DE-82B0-ED8206AFA0AD}" type="pres">
      <dgm:prSet presAssocID="{88E1AF42-7817-428C-AE39-CFE24AAC8529}" presName="Name37" presStyleLbl="parChTrans1D3" presStyleIdx="0" presStyleCnt="6"/>
      <dgm:spPr/>
    </dgm:pt>
    <dgm:pt modelId="{C4B4A6F6-88D5-44CB-8834-3B22408A2741}" type="pres">
      <dgm:prSet presAssocID="{DB05B112-BA64-46B4-9E2C-17E053E1FBDD}" presName="hierRoot2" presStyleCnt="0">
        <dgm:presLayoutVars>
          <dgm:hierBranch val="init"/>
        </dgm:presLayoutVars>
      </dgm:prSet>
      <dgm:spPr/>
    </dgm:pt>
    <dgm:pt modelId="{989CC05B-F85E-476F-A782-EDF6AE1AF53D}" type="pres">
      <dgm:prSet presAssocID="{DB05B112-BA64-46B4-9E2C-17E053E1FBDD}" presName="rootComposite" presStyleCnt="0"/>
      <dgm:spPr/>
    </dgm:pt>
    <dgm:pt modelId="{C75203EB-090C-4E61-9A57-832C14FC7BB7}" type="pres">
      <dgm:prSet presAssocID="{DB05B112-BA64-46B4-9E2C-17E053E1FBDD}" presName="rootText" presStyleLbl="node3" presStyleIdx="0" presStyleCnt="6" custScaleX="218236" custScaleY="146955" custLinFactNeighborX="-14704" custLinFactNeighborY="18140">
        <dgm:presLayoutVars>
          <dgm:chPref val="3"/>
        </dgm:presLayoutVars>
      </dgm:prSet>
      <dgm:spPr/>
    </dgm:pt>
    <dgm:pt modelId="{84F9A7B7-D5DF-4EBA-BC6E-79FC22E426D8}" type="pres">
      <dgm:prSet presAssocID="{DB05B112-BA64-46B4-9E2C-17E053E1FBDD}" presName="rootConnector" presStyleLbl="node3" presStyleIdx="0" presStyleCnt="6"/>
      <dgm:spPr/>
    </dgm:pt>
    <dgm:pt modelId="{4BE5ECA9-EF1A-4E87-8F74-B9BAB54359D8}" type="pres">
      <dgm:prSet presAssocID="{DB05B112-BA64-46B4-9E2C-17E053E1FBDD}" presName="hierChild4" presStyleCnt="0"/>
      <dgm:spPr/>
    </dgm:pt>
    <dgm:pt modelId="{3E296A6A-01E0-49CB-977E-C518E9C42209}" type="pres">
      <dgm:prSet presAssocID="{DB05B112-BA64-46B4-9E2C-17E053E1FBDD}" presName="hierChild5" presStyleCnt="0"/>
      <dgm:spPr/>
    </dgm:pt>
    <dgm:pt modelId="{57041C0A-0351-4D7F-9BBC-5AE842E554AB}" type="pres">
      <dgm:prSet presAssocID="{0DD3C0AA-9E2A-496D-8EDB-4525A5B8268F}" presName="Name37" presStyleLbl="parChTrans1D3" presStyleIdx="1" presStyleCnt="6"/>
      <dgm:spPr/>
    </dgm:pt>
    <dgm:pt modelId="{EF07D39A-C77A-45D0-B009-DF1F3610B22F}" type="pres">
      <dgm:prSet presAssocID="{46C57E2D-869E-402C-88CD-FE23F41D20D7}" presName="hierRoot2" presStyleCnt="0">
        <dgm:presLayoutVars>
          <dgm:hierBranch val="init"/>
        </dgm:presLayoutVars>
      </dgm:prSet>
      <dgm:spPr/>
    </dgm:pt>
    <dgm:pt modelId="{C0850453-1356-4FD1-ACFB-24AF4A747646}" type="pres">
      <dgm:prSet presAssocID="{46C57E2D-869E-402C-88CD-FE23F41D20D7}" presName="rootComposite" presStyleCnt="0"/>
      <dgm:spPr/>
    </dgm:pt>
    <dgm:pt modelId="{4598778D-4884-4005-850D-C2C2D0F0EF38}" type="pres">
      <dgm:prSet presAssocID="{46C57E2D-869E-402C-88CD-FE23F41D20D7}" presName="rootText" presStyleLbl="node3" presStyleIdx="1" presStyleCnt="6" custScaleX="218236" custLinFactNeighborX="-15134" custLinFactNeighborY="18140">
        <dgm:presLayoutVars>
          <dgm:chPref val="3"/>
        </dgm:presLayoutVars>
      </dgm:prSet>
      <dgm:spPr/>
    </dgm:pt>
    <dgm:pt modelId="{C9150445-F2A4-41D7-AEC7-E4CBCBF83360}" type="pres">
      <dgm:prSet presAssocID="{46C57E2D-869E-402C-88CD-FE23F41D20D7}" presName="rootConnector" presStyleLbl="node3" presStyleIdx="1" presStyleCnt="6"/>
      <dgm:spPr/>
    </dgm:pt>
    <dgm:pt modelId="{B5F4FD6B-62BE-4550-AD00-C64024A7E931}" type="pres">
      <dgm:prSet presAssocID="{46C57E2D-869E-402C-88CD-FE23F41D20D7}" presName="hierChild4" presStyleCnt="0"/>
      <dgm:spPr/>
    </dgm:pt>
    <dgm:pt modelId="{AFDD78BB-BA01-4F13-82AA-AC9F2950DC03}" type="pres">
      <dgm:prSet presAssocID="{46C57E2D-869E-402C-88CD-FE23F41D20D7}" presName="hierChild5" presStyleCnt="0"/>
      <dgm:spPr/>
    </dgm:pt>
    <dgm:pt modelId="{B1855544-F24D-4030-BE8B-98A027A74ADB}" type="pres">
      <dgm:prSet presAssocID="{6DD38C55-DE06-488F-80EC-98665B4373F8}" presName="Name37" presStyleLbl="parChTrans1D3" presStyleIdx="2" presStyleCnt="6"/>
      <dgm:spPr/>
    </dgm:pt>
    <dgm:pt modelId="{B343D62E-74ED-436F-9342-4C61E8C515ED}" type="pres">
      <dgm:prSet presAssocID="{F598BDE6-1B14-4C49-BC03-BABFC1D9C63E}" presName="hierRoot2" presStyleCnt="0">
        <dgm:presLayoutVars>
          <dgm:hierBranch val="init"/>
        </dgm:presLayoutVars>
      </dgm:prSet>
      <dgm:spPr/>
    </dgm:pt>
    <dgm:pt modelId="{FFFC1C0B-4FE0-4E80-8F02-D0206A0C6F7B}" type="pres">
      <dgm:prSet presAssocID="{F598BDE6-1B14-4C49-BC03-BABFC1D9C63E}" presName="rootComposite" presStyleCnt="0"/>
      <dgm:spPr/>
    </dgm:pt>
    <dgm:pt modelId="{497AD2E3-FCF7-44EA-AE45-15448DDD1860}" type="pres">
      <dgm:prSet presAssocID="{F598BDE6-1B14-4C49-BC03-BABFC1D9C63E}" presName="rootText" presStyleLbl="node3" presStyleIdx="2" presStyleCnt="6" custScaleX="218236" custScaleY="119515" custLinFactNeighborX="-9295" custLinFactNeighborY="2426">
        <dgm:presLayoutVars>
          <dgm:chPref val="3"/>
        </dgm:presLayoutVars>
      </dgm:prSet>
      <dgm:spPr/>
    </dgm:pt>
    <dgm:pt modelId="{727D9845-ECA3-4E2F-8B37-37813E1C5A09}" type="pres">
      <dgm:prSet presAssocID="{F598BDE6-1B14-4C49-BC03-BABFC1D9C63E}" presName="rootConnector" presStyleLbl="node3" presStyleIdx="2" presStyleCnt="6"/>
      <dgm:spPr/>
    </dgm:pt>
    <dgm:pt modelId="{EC02E5E5-DAF0-4213-B880-203EF8C2B2D2}" type="pres">
      <dgm:prSet presAssocID="{F598BDE6-1B14-4C49-BC03-BABFC1D9C63E}" presName="hierChild4" presStyleCnt="0"/>
      <dgm:spPr/>
    </dgm:pt>
    <dgm:pt modelId="{848BECCA-2E12-4599-BFEA-D12E714C3C93}" type="pres">
      <dgm:prSet presAssocID="{F598BDE6-1B14-4C49-BC03-BABFC1D9C63E}" presName="hierChild5" presStyleCnt="0"/>
      <dgm:spPr/>
    </dgm:pt>
    <dgm:pt modelId="{9DCBFC90-B5E5-4585-96EF-4BFF5763FD71}" type="pres">
      <dgm:prSet presAssocID="{F91EBFA1-2DD2-44B5-A35B-1023E542352A}" presName="hierChild5" presStyleCnt="0"/>
      <dgm:spPr/>
    </dgm:pt>
    <dgm:pt modelId="{5EABD3D5-26C4-4143-B906-7C6D5DA968BF}" type="pres">
      <dgm:prSet presAssocID="{675CF3D9-81A2-4573-BE2D-39C3ED4CEFDA}" presName="Name37" presStyleLbl="parChTrans1D2" presStyleIdx="1" presStyleCnt="2"/>
      <dgm:spPr/>
    </dgm:pt>
    <dgm:pt modelId="{EB28E059-FA60-47C9-8A59-59A7B4425A38}" type="pres">
      <dgm:prSet presAssocID="{489C2F69-1B71-497F-8B15-2F70D69B5459}" presName="hierRoot2" presStyleCnt="0">
        <dgm:presLayoutVars>
          <dgm:hierBranch val="init"/>
        </dgm:presLayoutVars>
      </dgm:prSet>
      <dgm:spPr/>
    </dgm:pt>
    <dgm:pt modelId="{12AB16B2-E980-4497-A9F8-830208AA52B2}" type="pres">
      <dgm:prSet presAssocID="{489C2F69-1B71-497F-8B15-2F70D69B5459}" presName="rootComposite" presStyleCnt="0"/>
      <dgm:spPr/>
    </dgm:pt>
    <dgm:pt modelId="{55FD805F-D312-4EDB-B800-9740F47B7BC2}" type="pres">
      <dgm:prSet presAssocID="{489C2F69-1B71-497F-8B15-2F70D69B5459}" presName="rootText" presStyleLbl="node2" presStyleIdx="1" presStyleCnt="2" custScaleX="273205" custScaleY="164400" custLinFactNeighborX="69980">
        <dgm:presLayoutVars>
          <dgm:chPref val="3"/>
        </dgm:presLayoutVars>
      </dgm:prSet>
      <dgm:spPr/>
    </dgm:pt>
    <dgm:pt modelId="{57A10B02-07B5-490D-B666-1022431F046B}" type="pres">
      <dgm:prSet presAssocID="{489C2F69-1B71-497F-8B15-2F70D69B5459}" presName="rootConnector" presStyleLbl="node2" presStyleIdx="1" presStyleCnt="2"/>
      <dgm:spPr/>
    </dgm:pt>
    <dgm:pt modelId="{9DF09DA2-2D44-488B-8522-2B3FD132A9BF}" type="pres">
      <dgm:prSet presAssocID="{489C2F69-1B71-497F-8B15-2F70D69B5459}" presName="hierChild4" presStyleCnt="0"/>
      <dgm:spPr/>
    </dgm:pt>
    <dgm:pt modelId="{B86FF985-76B9-4578-A082-BC952F86DC0C}" type="pres">
      <dgm:prSet presAssocID="{37CE25F1-E13D-4DC2-9574-14C1A2C9F475}" presName="Name37" presStyleLbl="parChTrans1D3" presStyleIdx="3" presStyleCnt="6"/>
      <dgm:spPr/>
    </dgm:pt>
    <dgm:pt modelId="{024BB856-23BF-4B8D-AF31-840022596866}" type="pres">
      <dgm:prSet presAssocID="{7298C800-3684-47D8-90B7-738D93189484}" presName="hierRoot2" presStyleCnt="0">
        <dgm:presLayoutVars>
          <dgm:hierBranch val="init"/>
        </dgm:presLayoutVars>
      </dgm:prSet>
      <dgm:spPr/>
    </dgm:pt>
    <dgm:pt modelId="{EA5299EF-4063-41A0-AA9D-A11325F4A1A2}" type="pres">
      <dgm:prSet presAssocID="{7298C800-3684-47D8-90B7-738D93189484}" presName="rootComposite" presStyleCnt="0"/>
      <dgm:spPr/>
    </dgm:pt>
    <dgm:pt modelId="{3AF82F17-A9FD-412F-8F2F-C9FCC39C7233}" type="pres">
      <dgm:prSet presAssocID="{7298C800-3684-47D8-90B7-738D93189484}" presName="rootText" presStyleLbl="node3" presStyleIdx="3" presStyleCnt="6" custScaleX="220192" custScaleY="148695" custLinFactNeighborX="91698" custLinFactNeighborY="4826">
        <dgm:presLayoutVars>
          <dgm:chPref val="3"/>
        </dgm:presLayoutVars>
      </dgm:prSet>
      <dgm:spPr/>
    </dgm:pt>
    <dgm:pt modelId="{CB30A8CC-5A21-4C92-A302-4876CEA9597E}" type="pres">
      <dgm:prSet presAssocID="{7298C800-3684-47D8-90B7-738D93189484}" presName="rootConnector" presStyleLbl="node3" presStyleIdx="3" presStyleCnt="6"/>
      <dgm:spPr/>
    </dgm:pt>
    <dgm:pt modelId="{7C46E832-25F1-46E9-840E-8694C606597C}" type="pres">
      <dgm:prSet presAssocID="{7298C800-3684-47D8-90B7-738D93189484}" presName="hierChild4" presStyleCnt="0"/>
      <dgm:spPr/>
    </dgm:pt>
    <dgm:pt modelId="{536E59C2-E94C-4995-984D-18F1FEDF99FD}" type="pres">
      <dgm:prSet presAssocID="{7298C800-3684-47D8-90B7-738D93189484}" presName="hierChild5" presStyleCnt="0"/>
      <dgm:spPr/>
    </dgm:pt>
    <dgm:pt modelId="{1694E979-1097-427F-87D5-CC544C815C31}" type="pres">
      <dgm:prSet presAssocID="{D0B66386-246B-43B4-91D3-A311B078A532}" presName="Name37" presStyleLbl="parChTrans1D3" presStyleIdx="4" presStyleCnt="6"/>
      <dgm:spPr/>
    </dgm:pt>
    <dgm:pt modelId="{DB0D8F57-1680-4DB8-8220-63FA5D397CE3}" type="pres">
      <dgm:prSet presAssocID="{7B8CCCAB-C1F8-4198-942E-7D438C847DC3}" presName="hierRoot2" presStyleCnt="0">
        <dgm:presLayoutVars>
          <dgm:hierBranch val="init"/>
        </dgm:presLayoutVars>
      </dgm:prSet>
      <dgm:spPr/>
    </dgm:pt>
    <dgm:pt modelId="{A707B85C-FD8D-4584-B2C6-634219837716}" type="pres">
      <dgm:prSet presAssocID="{7B8CCCAB-C1F8-4198-942E-7D438C847DC3}" presName="rootComposite" presStyleCnt="0"/>
      <dgm:spPr/>
    </dgm:pt>
    <dgm:pt modelId="{FD6149A2-AADB-4A55-A26A-474A6CC603A6}" type="pres">
      <dgm:prSet presAssocID="{7B8CCCAB-C1F8-4198-942E-7D438C847DC3}" presName="rootText" presStyleLbl="node3" presStyleIdx="4" presStyleCnt="6" custScaleX="220192" custScaleY="96359" custLinFactNeighborX="181" custLinFactNeighborY="7280">
        <dgm:presLayoutVars>
          <dgm:chPref val="3"/>
        </dgm:presLayoutVars>
      </dgm:prSet>
      <dgm:spPr/>
    </dgm:pt>
    <dgm:pt modelId="{88296D57-47A7-4D0A-A71C-CA50DBD08F42}" type="pres">
      <dgm:prSet presAssocID="{7B8CCCAB-C1F8-4198-942E-7D438C847DC3}" presName="rootConnector" presStyleLbl="node3" presStyleIdx="4" presStyleCnt="6"/>
      <dgm:spPr/>
    </dgm:pt>
    <dgm:pt modelId="{CF2C1A08-882E-45F5-8D81-A7DF2286264B}" type="pres">
      <dgm:prSet presAssocID="{7B8CCCAB-C1F8-4198-942E-7D438C847DC3}" presName="hierChild4" presStyleCnt="0"/>
      <dgm:spPr/>
    </dgm:pt>
    <dgm:pt modelId="{F5D656D2-40F1-4D24-A1B1-03381669D11D}" type="pres">
      <dgm:prSet presAssocID="{7B8CCCAB-C1F8-4198-942E-7D438C847DC3}" presName="hierChild5" presStyleCnt="0"/>
      <dgm:spPr/>
    </dgm:pt>
    <dgm:pt modelId="{FE650810-0688-41CB-A73E-4EB9F60DBCA7}" type="pres">
      <dgm:prSet presAssocID="{185B5AF5-3E7D-419D-A2CF-F91BB4E600B9}" presName="Name37" presStyleLbl="parChTrans1D3" presStyleIdx="5" presStyleCnt="6"/>
      <dgm:spPr/>
    </dgm:pt>
    <dgm:pt modelId="{F66C846D-6F11-41E7-9142-31499A215881}" type="pres">
      <dgm:prSet presAssocID="{DD5E6772-28F1-4588-BF75-DD9DDA597ED0}" presName="hierRoot2" presStyleCnt="0">
        <dgm:presLayoutVars>
          <dgm:hierBranch val="init"/>
        </dgm:presLayoutVars>
      </dgm:prSet>
      <dgm:spPr/>
    </dgm:pt>
    <dgm:pt modelId="{57E24C19-A545-4DB5-8F69-4F1129919929}" type="pres">
      <dgm:prSet presAssocID="{DD5E6772-28F1-4588-BF75-DD9DDA597ED0}" presName="rootComposite" presStyleCnt="0"/>
      <dgm:spPr/>
    </dgm:pt>
    <dgm:pt modelId="{BC72CF49-CAD0-41D0-9B3A-941D2B81FB03}" type="pres">
      <dgm:prSet presAssocID="{DD5E6772-28F1-4588-BF75-DD9DDA597ED0}" presName="rootText" presStyleLbl="node3" presStyleIdx="5" presStyleCnt="6" custScaleX="220192" custScaleY="112059" custLinFactNeighborX="-1682" custLinFactNeighborY="379">
        <dgm:presLayoutVars>
          <dgm:chPref val="3"/>
        </dgm:presLayoutVars>
      </dgm:prSet>
      <dgm:spPr/>
    </dgm:pt>
    <dgm:pt modelId="{A79FD18C-1FB9-4994-A9AD-C8EA84E50BCA}" type="pres">
      <dgm:prSet presAssocID="{DD5E6772-28F1-4588-BF75-DD9DDA597ED0}" presName="rootConnector" presStyleLbl="node3" presStyleIdx="5" presStyleCnt="6"/>
      <dgm:spPr/>
    </dgm:pt>
    <dgm:pt modelId="{D61F72D5-DCC8-48DD-9031-C50F30347982}" type="pres">
      <dgm:prSet presAssocID="{DD5E6772-28F1-4588-BF75-DD9DDA597ED0}" presName="hierChild4" presStyleCnt="0"/>
      <dgm:spPr/>
    </dgm:pt>
    <dgm:pt modelId="{DA1D534B-3CCB-4BE9-8EAD-7106ED32E1E8}" type="pres">
      <dgm:prSet presAssocID="{DD5E6772-28F1-4588-BF75-DD9DDA597ED0}" presName="hierChild5" presStyleCnt="0"/>
      <dgm:spPr/>
    </dgm:pt>
    <dgm:pt modelId="{413C4245-1F6E-4912-81F4-3CE9035EACB7}" type="pres">
      <dgm:prSet presAssocID="{489C2F69-1B71-497F-8B15-2F70D69B5459}" presName="hierChild5" presStyleCnt="0"/>
      <dgm:spPr/>
    </dgm:pt>
    <dgm:pt modelId="{6F141FAE-A2CC-4211-A39D-DBE6616298EF}" type="pres">
      <dgm:prSet presAssocID="{4D095E30-0231-4557-AB6E-55C129EEF405}" presName="hierChild3" presStyleCnt="0"/>
      <dgm:spPr/>
    </dgm:pt>
  </dgm:ptLst>
  <dgm:cxnLst>
    <dgm:cxn modelId="{07772A09-3D24-408D-9407-EB4FD6868213}" type="presOf" srcId="{4D095E30-0231-4557-AB6E-55C129EEF405}" destId="{4ED5397A-52C9-459D-A974-6AFFEF9BC083}" srcOrd="0" destOrd="0" presId="urn:microsoft.com/office/officeart/2005/8/layout/orgChart1"/>
    <dgm:cxn modelId="{5447E416-13E3-443C-8EDE-B7442A3A83F6}" srcId="{4D095E30-0231-4557-AB6E-55C129EEF405}" destId="{489C2F69-1B71-497F-8B15-2F70D69B5459}" srcOrd="1" destOrd="0" parTransId="{675CF3D9-81A2-4573-BE2D-39C3ED4CEFDA}" sibTransId="{86B45F35-FEE0-4ADF-90CB-6057513B0917}"/>
    <dgm:cxn modelId="{C1FA5A18-C262-4CAE-ADED-1CA6EAF6CA12}" srcId="{4D095E30-0231-4557-AB6E-55C129EEF405}" destId="{F91EBFA1-2DD2-44B5-A35B-1023E542352A}" srcOrd="0" destOrd="0" parTransId="{E938B94B-90F9-413D-9CB1-958C1C987CBA}" sibTransId="{B9CE4D51-4DD0-446E-97AE-AB0AB9040FF2}"/>
    <dgm:cxn modelId="{EABC4F2E-FC42-4BCB-B5B1-957EEDDD18AA}" srcId="{F91EBFA1-2DD2-44B5-A35B-1023E542352A}" destId="{46C57E2D-869E-402C-88CD-FE23F41D20D7}" srcOrd="1" destOrd="0" parTransId="{0DD3C0AA-9E2A-496D-8EDB-4525A5B8268F}" sibTransId="{3C49F770-B8ED-420F-ADA6-03F630B4984E}"/>
    <dgm:cxn modelId="{023AE434-48A4-4907-8A62-AF4C4EDF6B51}" type="presOf" srcId="{DD5E6772-28F1-4588-BF75-DD9DDA597ED0}" destId="{BC72CF49-CAD0-41D0-9B3A-941D2B81FB03}" srcOrd="0" destOrd="0" presId="urn:microsoft.com/office/officeart/2005/8/layout/orgChart1"/>
    <dgm:cxn modelId="{9460AC35-1692-40C7-8C40-B0E05EFE496A}" type="presOf" srcId="{46C57E2D-869E-402C-88CD-FE23F41D20D7}" destId="{C9150445-F2A4-41D7-AEC7-E4CBCBF83360}" srcOrd="1" destOrd="0" presId="urn:microsoft.com/office/officeart/2005/8/layout/orgChart1"/>
    <dgm:cxn modelId="{1A799D36-BEB2-4FE5-AD6F-B2A7D579301C}" srcId="{489C2F69-1B71-497F-8B15-2F70D69B5459}" destId="{7B8CCCAB-C1F8-4198-942E-7D438C847DC3}" srcOrd="1" destOrd="0" parTransId="{D0B66386-246B-43B4-91D3-A311B078A532}" sibTransId="{9DBFDBC0-BD0C-4C53-80A9-1665D7828B48}"/>
    <dgm:cxn modelId="{9B893460-BEE4-4051-9F06-73ECC46E3D30}" type="presOf" srcId="{675CF3D9-81A2-4573-BE2D-39C3ED4CEFDA}" destId="{5EABD3D5-26C4-4143-B906-7C6D5DA968BF}" srcOrd="0" destOrd="0" presId="urn:microsoft.com/office/officeart/2005/8/layout/orgChart1"/>
    <dgm:cxn modelId="{2DC8A643-F457-49F7-A45E-ED4416BA848F}" type="presOf" srcId="{489C2F69-1B71-497F-8B15-2F70D69B5459}" destId="{57A10B02-07B5-490D-B666-1022431F046B}" srcOrd="1" destOrd="0" presId="urn:microsoft.com/office/officeart/2005/8/layout/orgChart1"/>
    <dgm:cxn modelId="{DBACD245-3F14-4A0E-BDF0-F122605A2455}" type="presOf" srcId="{7298C800-3684-47D8-90B7-738D93189484}" destId="{3AF82F17-A9FD-412F-8F2F-C9FCC39C7233}" srcOrd="0" destOrd="0" presId="urn:microsoft.com/office/officeart/2005/8/layout/orgChart1"/>
    <dgm:cxn modelId="{F80CA646-CB50-45C8-A6E3-020DB464C02C}" type="presOf" srcId="{F598BDE6-1B14-4C49-BC03-BABFC1D9C63E}" destId="{497AD2E3-FCF7-44EA-AE45-15448DDD1860}" srcOrd="0" destOrd="0" presId="urn:microsoft.com/office/officeart/2005/8/layout/orgChart1"/>
    <dgm:cxn modelId="{BBF3A855-5396-4961-BDC5-C9AD40EE3982}" type="presOf" srcId="{7B8CCCAB-C1F8-4198-942E-7D438C847DC3}" destId="{FD6149A2-AADB-4A55-A26A-474A6CC603A6}" srcOrd="0" destOrd="0" presId="urn:microsoft.com/office/officeart/2005/8/layout/orgChart1"/>
    <dgm:cxn modelId="{D23F2559-08FE-4C94-866D-85F79420DDB5}" type="presOf" srcId="{F91EBFA1-2DD2-44B5-A35B-1023E542352A}" destId="{4B3C9461-10E3-4E68-9A87-EEFDDAE90B1E}" srcOrd="1" destOrd="0" presId="urn:microsoft.com/office/officeart/2005/8/layout/orgChart1"/>
    <dgm:cxn modelId="{B65AD27B-6B22-43E6-A1DE-C69191F01426}" type="presOf" srcId="{37CE25F1-E13D-4DC2-9574-14C1A2C9F475}" destId="{B86FF985-76B9-4578-A082-BC952F86DC0C}" srcOrd="0" destOrd="0" presId="urn:microsoft.com/office/officeart/2005/8/layout/orgChart1"/>
    <dgm:cxn modelId="{C3A0AC80-32A5-4231-A6C5-C9181A505062}" srcId="{489C2F69-1B71-497F-8B15-2F70D69B5459}" destId="{DD5E6772-28F1-4588-BF75-DD9DDA597ED0}" srcOrd="2" destOrd="0" parTransId="{185B5AF5-3E7D-419D-A2CF-F91BB4E600B9}" sibTransId="{55915460-E26F-429A-94E3-C752BFADBAA7}"/>
    <dgm:cxn modelId="{F2B56E8D-1BFA-457F-9EAD-EC42F7E813F0}" type="presOf" srcId="{DD5E6772-28F1-4588-BF75-DD9DDA597ED0}" destId="{A79FD18C-1FB9-4994-A9AD-C8EA84E50BCA}" srcOrd="1" destOrd="0" presId="urn:microsoft.com/office/officeart/2005/8/layout/orgChart1"/>
    <dgm:cxn modelId="{3E14DAA6-3CCF-4C8F-BBD4-78C4B586EA74}" type="presOf" srcId="{7298C800-3684-47D8-90B7-738D93189484}" destId="{CB30A8CC-5A21-4C92-A302-4876CEA9597E}" srcOrd="1" destOrd="0" presId="urn:microsoft.com/office/officeart/2005/8/layout/orgChart1"/>
    <dgm:cxn modelId="{C3832EB5-3FE7-47DF-81FC-71536FDAFC96}" srcId="{0A16F358-307E-4483-A157-B7911B187FA7}" destId="{4D095E30-0231-4557-AB6E-55C129EEF405}" srcOrd="0" destOrd="0" parTransId="{BC77DFCB-699C-4E4C-A62C-2EC971BBE039}" sibTransId="{A351BD13-A4F1-4F2E-AFFC-B6673583CDDA}"/>
    <dgm:cxn modelId="{A46448B5-E2BB-4C85-8AAC-514CE91C57D3}" type="presOf" srcId="{E938B94B-90F9-413D-9CB1-958C1C987CBA}" destId="{4BCD5BEB-7E01-408B-8499-70642BA8B12C}" srcOrd="0" destOrd="0" presId="urn:microsoft.com/office/officeart/2005/8/layout/orgChart1"/>
    <dgm:cxn modelId="{7005ECBA-B56F-46A7-A9C4-F7BDE767869E}" srcId="{F91EBFA1-2DD2-44B5-A35B-1023E542352A}" destId="{F598BDE6-1B14-4C49-BC03-BABFC1D9C63E}" srcOrd="2" destOrd="0" parTransId="{6DD38C55-DE06-488F-80EC-98665B4373F8}" sibTransId="{2CCF1206-5DD6-4AF7-B750-9E39963F4658}"/>
    <dgm:cxn modelId="{3C5EFCBA-A123-455B-8DF5-7F677A6A14AF}" type="presOf" srcId="{6DD38C55-DE06-488F-80EC-98665B4373F8}" destId="{B1855544-F24D-4030-BE8B-98A027A74ADB}" srcOrd="0" destOrd="0" presId="urn:microsoft.com/office/officeart/2005/8/layout/orgChart1"/>
    <dgm:cxn modelId="{F95626BC-1825-4C6D-A7E8-8923AA6584D0}" type="presOf" srcId="{4D095E30-0231-4557-AB6E-55C129EEF405}" destId="{0E5DDE2B-8829-45F6-921E-CBE5856F09EC}" srcOrd="1" destOrd="0" presId="urn:microsoft.com/office/officeart/2005/8/layout/orgChart1"/>
    <dgm:cxn modelId="{ADB5C7C1-7738-4012-BBB5-398EB756242B}" type="presOf" srcId="{DB05B112-BA64-46B4-9E2C-17E053E1FBDD}" destId="{C75203EB-090C-4E61-9A57-832C14FC7BB7}" srcOrd="0" destOrd="0" presId="urn:microsoft.com/office/officeart/2005/8/layout/orgChart1"/>
    <dgm:cxn modelId="{7AC481CA-7C43-4F7D-988D-ADC5DB7A82DD}" type="presOf" srcId="{489C2F69-1B71-497F-8B15-2F70D69B5459}" destId="{55FD805F-D312-4EDB-B800-9740F47B7BC2}" srcOrd="0" destOrd="0" presId="urn:microsoft.com/office/officeart/2005/8/layout/orgChart1"/>
    <dgm:cxn modelId="{E3D284CA-39A3-42E2-AE3D-CF7BDC2C38BA}" srcId="{489C2F69-1B71-497F-8B15-2F70D69B5459}" destId="{7298C800-3684-47D8-90B7-738D93189484}" srcOrd="0" destOrd="0" parTransId="{37CE25F1-E13D-4DC2-9574-14C1A2C9F475}" sibTransId="{B0FF0611-59B9-4588-84FC-12D3B838F842}"/>
    <dgm:cxn modelId="{ACD50CD6-1D2E-4DB3-9A3F-CA419316354A}" type="presOf" srcId="{0DD3C0AA-9E2A-496D-8EDB-4525A5B8268F}" destId="{57041C0A-0351-4D7F-9BBC-5AE842E554AB}" srcOrd="0" destOrd="0" presId="urn:microsoft.com/office/officeart/2005/8/layout/orgChart1"/>
    <dgm:cxn modelId="{C1DE36D7-41BB-429F-A7F2-3BA08C440A2C}" type="presOf" srcId="{7B8CCCAB-C1F8-4198-942E-7D438C847DC3}" destId="{88296D57-47A7-4D0A-A71C-CA50DBD08F42}" srcOrd="1" destOrd="0" presId="urn:microsoft.com/office/officeart/2005/8/layout/orgChart1"/>
    <dgm:cxn modelId="{EA6BE2D7-071C-4010-80F7-81EEA5B5DB28}" srcId="{F91EBFA1-2DD2-44B5-A35B-1023E542352A}" destId="{DB05B112-BA64-46B4-9E2C-17E053E1FBDD}" srcOrd="0" destOrd="0" parTransId="{88E1AF42-7817-428C-AE39-CFE24AAC8529}" sibTransId="{E3C5DC42-BA41-498C-A8D1-A7FAB421C3C1}"/>
    <dgm:cxn modelId="{2FBEABDA-2820-4E94-A412-E38D7F1584C8}" type="presOf" srcId="{88E1AF42-7817-428C-AE39-CFE24AAC8529}" destId="{1E582F86-72CE-42DE-82B0-ED8206AFA0AD}" srcOrd="0" destOrd="0" presId="urn:microsoft.com/office/officeart/2005/8/layout/orgChart1"/>
    <dgm:cxn modelId="{257E16E4-BA2D-4287-9C9E-DF54ACD49914}" type="presOf" srcId="{185B5AF5-3E7D-419D-A2CF-F91BB4E600B9}" destId="{FE650810-0688-41CB-A73E-4EB9F60DBCA7}" srcOrd="0" destOrd="0" presId="urn:microsoft.com/office/officeart/2005/8/layout/orgChart1"/>
    <dgm:cxn modelId="{E50138E5-BF3B-48B5-94B9-71FE3155FF8A}" type="presOf" srcId="{F598BDE6-1B14-4C49-BC03-BABFC1D9C63E}" destId="{727D9845-ECA3-4E2F-8B37-37813E1C5A09}" srcOrd="1" destOrd="0" presId="urn:microsoft.com/office/officeart/2005/8/layout/orgChart1"/>
    <dgm:cxn modelId="{282FA2EF-233A-407B-8271-16275E189CAA}" type="presOf" srcId="{D0B66386-246B-43B4-91D3-A311B078A532}" destId="{1694E979-1097-427F-87D5-CC544C815C31}" srcOrd="0" destOrd="0" presId="urn:microsoft.com/office/officeart/2005/8/layout/orgChart1"/>
    <dgm:cxn modelId="{3107AAF0-2662-4515-A733-2BB36139BDA9}" type="presOf" srcId="{DB05B112-BA64-46B4-9E2C-17E053E1FBDD}" destId="{84F9A7B7-D5DF-4EBA-BC6E-79FC22E426D8}" srcOrd="1" destOrd="0" presId="urn:microsoft.com/office/officeart/2005/8/layout/orgChart1"/>
    <dgm:cxn modelId="{AAE996F1-7844-4A21-A1E5-753A5A184229}" type="presOf" srcId="{F91EBFA1-2DD2-44B5-A35B-1023E542352A}" destId="{6F7977F2-1F83-4231-B88C-7EA5933ED122}" srcOrd="0" destOrd="0" presId="urn:microsoft.com/office/officeart/2005/8/layout/orgChart1"/>
    <dgm:cxn modelId="{071243F5-41BD-4DB6-A295-3BFE61010C8A}" type="presOf" srcId="{46C57E2D-869E-402C-88CD-FE23F41D20D7}" destId="{4598778D-4884-4005-850D-C2C2D0F0EF38}" srcOrd="0" destOrd="0" presId="urn:microsoft.com/office/officeart/2005/8/layout/orgChart1"/>
    <dgm:cxn modelId="{7D0068FC-1BE4-4E9D-BF13-BD025D2AB2EA}" type="presOf" srcId="{0A16F358-307E-4483-A157-B7911B187FA7}" destId="{4358383F-996E-4920-AA88-8BEDBE6053EC}" srcOrd="0" destOrd="0" presId="urn:microsoft.com/office/officeart/2005/8/layout/orgChart1"/>
    <dgm:cxn modelId="{F44A21BB-89C6-47F7-B0AD-82F42EEF600E}" type="presParOf" srcId="{4358383F-996E-4920-AA88-8BEDBE6053EC}" destId="{057B94BB-1251-4EC9-8365-C6EDF57285E4}" srcOrd="0" destOrd="0" presId="urn:microsoft.com/office/officeart/2005/8/layout/orgChart1"/>
    <dgm:cxn modelId="{E8FA27D3-D831-49C0-9898-3B565F7638E8}" type="presParOf" srcId="{057B94BB-1251-4EC9-8365-C6EDF57285E4}" destId="{9C82FEDF-751B-4875-8CEE-E5C03F5C6EFA}" srcOrd="0" destOrd="0" presId="urn:microsoft.com/office/officeart/2005/8/layout/orgChart1"/>
    <dgm:cxn modelId="{EEC7C139-4275-4B2A-8ED9-49BF0F1AEE07}" type="presParOf" srcId="{9C82FEDF-751B-4875-8CEE-E5C03F5C6EFA}" destId="{4ED5397A-52C9-459D-A974-6AFFEF9BC083}" srcOrd="0" destOrd="0" presId="urn:microsoft.com/office/officeart/2005/8/layout/orgChart1"/>
    <dgm:cxn modelId="{9EF7B4EA-83B1-474E-B914-D8AF328D555B}" type="presParOf" srcId="{9C82FEDF-751B-4875-8CEE-E5C03F5C6EFA}" destId="{0E5DDE2B-8829-45F6-921E-CBE5856F09EC}" srcOrd="1" destOrd="0" presId="urn:microsoft.com/office/officeart/2005/8/layout/orgChart1"/>
    <dgm:cxn modelId="{ABB16371-8086-4971-B92D-C04C9D1688CE}" type="presParOf" srcId="{057B94BB-1251-4EC9-8365-C6EDF57285E4}" destId="{BE7DA4CD-FAC7-4E18-9F95-A212D4A2DC2B}" srcOrd="1" destOrd="0" presId="urn:microsoft.com/office/officeart/2005/8/layout/orgChart1"/>
    <dgm:cxn modelId="{6D685868-0180-4968-B2AF-99310CABA24F}" type="presParOf" srcId="{BE7DA4CD-FAC7-4E18-9F95-A212D4A2DC2B}" destId="{4BCD5BEB-7E01-408B-8499-70642BA8B12C}" srcOrd="0" destOrd="0" presId="urn:microsoft.com/office/officeart/2005/8/layout/orgChart1"/>
    <dgm:cxn modelId="{1B10A1CF-B277-45CE-8F14-96BA5CE858D7}" type="presParOf" srcId="{BE7DA4CD-FAC7-4E18-9F95-A212D4A2DC2B}" destId="{6BC21DF1-B626-4178-8FF6-CDF196A4EF25}" srcOrd="1" destOrd="0" presId="urn:microsoft.com/office/officeart/2005/8/layout/orgChart1"/>
    <dgm:cxn modelId="{EE757D58-5177-4469-B122-7E06765AFE94}" type="presParOf" srcId="{6BC21DF1-B626-4178-8FF6-CDF196A4EF25}" destId="{E6FD007D-96FC-426E-B093-942B19A49048}" srcOrd="0" destOrd="0" presId="urn:microsoft.com/office/officeart/2005/8/layout/orgChart1"/>
    <dgm:cxn modelId="{0734AC0D-0B4C-479E-AD5F-F9FE9D361E21}" type="presParOf" srcId="{E6FD007D-96FC-426E-B093-942B19A49048}" destId="{6F7977F2-1F83-4231-B88C-7EA5933ED122}" srcOrd="0" destOrd="0" presId="urn:microsoft.com/office/officeart/2005/8/layout/orgChart1"/>
    <dgm:cxn modelId="{15E8919C-976E-4114-B5C5-87A8486FA6D6}" type="presParOf" srcId="{E6FD007D-96FC-426E-B093-942B19A49048}" destId="{4B3C9461-10E3-4E68-9A87-EEFDDAE90B1E}" srcOrd="1" destOrd="0" presId="urn:microsoft.com/office/officeart/2005/8/layout/orgChart1"/>
    <dgm:cxn modelId="{85C5CB8E-9871-4280-9FF6-02696027FDB0}" type="presParOf" srcId="{6BC21DF1-B626-4178-8FF6-CDF196A4EF25}" destId="{DDA0A726-6045-448D-B3B1-E29AFCBF264A}" srcOrd="1" destOrd="0" presId="urn:microsoft.com/office/officeart/2005/8/layout/orgChart1"/>
    <dgm:cxn modelId="{239FED3D-8AB2-47B0-88CD-4DEB21A5873F}" type="presParOf" srcId="{DDA0A726-6045-448D-B3B1-E29AFCBF264A}" destId="{1E582F86-72CE-42DE-82B0-ED8206AFA0AD}" srcOrd="0" destOrd="0" presId="urn:microsoft.com/office/officeart/2005/8/layout/orgChart1"/>
    <dgm:cxn modelId="{A97F2B3D-1A4D-4E29-97B0-D7E669433B81}" type="presParOf" srcId="{DDA0A726-6045-448D-B3B1-E29AFCBF264A}" destId="{C4B4A6F6-88D5-44CB-8834-3B22408A2741}" srcOrd="1" destOrd="0" presId="urn:microsoft.com/office/officeart/2005/8/layout/orgChart1"/>
    <dgm:cxn modelId="{81AAB7E7-0623-4503-A802-4FF0378AAD79}" type="presParOf" srcId="{C4B4A6F6-88D5-44CB-8834-3B22408A2741}" destId="{989CC05B-F85E-476F-A782-EDF6AE1AF53D}" srcOrd="0" destOrd="0" presId="urn:microsoft.com/office/officeart/2005/8/layout/orgChart1"/>
    <dgm:cxn modelId="{0393D162-07D6-4F66-9887-767E14ED1BC5}" type="presParOf" srcId="{989CC05B-F85E-476F-A782-EDF6AE1AF53D}" destId="{C75203EB-090C-4E61-9A57-832C14FC7BB7}" srcOrd="0" destOrd="0" presId="urn:microsoft.com/office/officeart/2005/8/layout/orgChart1"/>
    <dgm:cxn modelId="{CECFFE51-AFB7-4897-9929-1E39CD6F08CE}" type="presParOf" srcId="{989CC05B-F85E-476F-A782-EDF6AE1AF53D}" destId="{84F9A7B7-D5DF-4EBA-BC6E-79FC22E426D8}" srcOrd="1" destOrd="0" presId="urn:microsoft.com/office/officeart/2005/8/layout/orgChart1"/>
    <dgm:cxn modelId="{CC93F337-6897-47E0-8BA1-034C3DDF3A97}" type="presParOf" srcId="{C4B4A6F6-88D5-44CB-8834-3B22408A2741}" destId="{4BE5ECA9-EF1A-4E87-8F74-B9BAB54359D8}" srcOrd="1" destOrd="0" presId="urn:microsoft.com/office/officeart/2005/8/layout/orgChart1"/>
    <dgm:cxn modelId="{9E769B36-E259-44E9-90DD-66578DBB2D43}" type="presParOf" srcId="{C4B4A6F6-88D5-44CB-8834-3B22408A2741}" destId="{3E296A6A-01E0-49CB-977E-C518E9C42209}" srcOrd="2" destOrd="0" presId="urn:microsoft.com/office/officeart/2005/8/layout/orgChart1"/>
    <dgm:cxn modelId="{089CAB78-C748-4FD8-96CE-73750D1A31DC}" type="presParOf" srcId="{DDA0A726-6045-448D-B3B1-E29AFCBF264A}" destId="{57041C0A-0351-4D7F-9BBC-5AE842E554AB}" srcOrd="2" destOrd="0" presId="urn:microsoft.com/office/officeart/2005/8/layout/orgChart1"/>
    <dgm:cxn modelId="{0A5C6907-927A-4B00-8E94-81990179042D}" type="presParOf" srcId="{DDA0A726-6045-448D-B3B1-E29AFCBF264A}" destId="{EF07D39A-C77A-45D0-B009-DF1F3610B22F}" srcOrd="3" destOrd="0" presId="urn:microsoft.com/office/officeart/2005/8/layout/orgChart1"/>
    <dgm:cxn modelId="{EE153C02-D097-4BB4-B3A0-2B1DDA791B21}" type="presParOf" srcId="{EF07D39A-C77A-45D0-B009-DF1F3610B22F}" destId="{C0850453-1356-4FD1-ACFB-24AF4A747646}" srcOrd="0" destOrd="0" presId="urn:microsoft.com/office/officeart/2005/8/layout/orgChart1"/>
    <dgm:cxn modelId="{B28E7CCA-CE28-4D65-ABF2-8B36089F7575}" type="presParOf" srcId="{C0850453-1356-4FD1-ACFB-24AF4A747646}" destId="{4598778D-4884-4005-850D-C2C2D0F0EF38}" srcOrd="0" destOrd="0" presId="urn:microsoft.com/office/officeart/2005/8/layout/orgChart1"/>
    <dgm:cxn modelId="{67B56809-8E73-4312-8BDC-7EE528BAA52A}" type="presParOf" srcId="{C0850453-1356-4FD1-ACFB-24AF4A747646}" destId="{C9150445-F2A4-41D7-AEC7-E4CBCBF83360}" srcOrd="1" destOrd="0" presId="urn:microsoft.com/office/officeart/2005/8/layout/orgChart1"/>
    <dgm:cxn modelId="{D3769A87-EB67-4779-ABF8-713CD019E365}" type="presParOf" srcId="{EF07D39A-C77A-45D0-B009-DF1F3610B22F}" destId="{B5F4FD6B-62BE-4550-AD00-C64024A7E931}" srcOrd="1" destOrd="0" presId="urn:microsoft.com/office/officeart/2005/8/layout/orgChart1"/>
    <dgm:cxn modelId="{89D4A9C8-648C-468A-8F53-13AAE3BA659D}" type="presParOf" srcId="{EF07D39A-C77A-45D0-B009-DF1F3610B22F}" destId="{AFDD78BB-BA01-4F13-82AA-AC9F2950DC03}" srcOrd="2" destOrd="0" presId="urn:microsoft.com/office/officeart/2005/8/layout/orgChart1"/>
    <dgm:cxn modelId="{E0CF3B8A-D423-497A-AE97-6B90C4530F3D}" type="presParOf" srcId="{DDA0A726-6045-448D-B3B1-E29AFCBF264A}" destId="{B1855544-F24D-4030-BE8B-98A027A74ADB}" srcOrd="4" destOrd="0" presId="urn:microsoft.com/office/officeart/2005/8/layout/orgChart1"/>
    <dgm:cxn modelId="{6D7D49E9-A94A-43FB-8CE4-334119808A09}" type="presParOf" srcId="{DDA0A726-6045-448D-B3B1-E29AFCBF264A}" destId="{B343D62E-74ED-436F-9342-4C61E8C515ED}" srcOrd="5" destOrd="0" presId="urn:microsoft.com/office/officeart/2005/8/layout/orgChart1"/>
    <dgm:cxn modelId="{08C38145-5A2B-48B2-8892-CBCD985B910B}" type="presParOf" srcId="{B343D62E-74ED-436F-9342-4C61E8C515ED}" destId="{FFFC1C0B-4FE0-4E80-8F02-D0206A0C6F7B}" srcOrd="0" destOrd="0" presId="urn:microsoft.com/office/officeart/2005/8/layout/orgChart1"/>
    <dgm:cxn modelId="{7D8CF652-8DF0-4F9C-B6D8-84BB64BF7178}" type="presParOf" srcId="{FFFC1C0B-4FE0-4E80-8F02-D0206A0C6F7B}" destId="{497AD2E3-FCF7-44EA-AE45-15448DDD1860}" srcOrd="0" destOrd="0" presId="urn:microsoft.com/office/officeart/2005/8/layout/orgChart1"/>
    <dgm:cxn modelId="{5714BFA0-1F86-4323-A7A1-A05BFFF55472}" type="presParOf" srcId="{FFFC1C0B-4FE0-4E80-8F02-D0206A0C6F7B}" destId="{727D9845-ECA3-4E2F-8B37-37813E1C5A09}" srcOrd="1" destOrd="0" presId="urn:microsoft.com/office/officeart/2005/8/layout/orgChart1"/>
    <dgm:cxn modelId="{5CAC7C10-B06C-4397-A871-04BF4BA9CE54}" type="presParOf" srcId="{B343D62E-74ED-436F-9342-4C61E8C515ED}" destId="{EC02E5E5-DAF0-4213-B880-203EF8C2B2D2}" srcOrd="1" destOrd="0" presId="urn:microsoft.com/office/officeart/2005/8/layout/orgChart1"/>
    <dgm:cxn modelId="{BC369274-178D-45AB-8CDF-CF0414ACD237}" type="presParOf" srcId="{B343D62E-74ED-436F-9342-4C61E8C515ED}" destId="{848BECCA-2E12-4599-BFEA-D12E714C3C93}" srcOrd="2" destOrd="0" presId="urn:microsoft.com/office/officeart/2005/8/layout/orgChart1"/>
    <dgm:cxn modelId="{4BFE0357-1915-4455-AEFB-9F769E459517}" type="presParOf" srcId="{6BC21DF1-B626-4178-8FF6-CDF196A4EF25}" destId="{9DCBFC90-B5E5-4585-96EF-4BFF5763FD71}" srcOrd="2" destOrd="0" presId="urn:microsoft.com/office/officeart/2005/8/layout/orgChart1"/>
    <dgm:cxn modelId="{C1671C61-1671-4AF7-9A14-61F8B7D23E88}" type="presParOf" srcId="{BE7DA4CD-FAC7-4E18-9F95-A212D4A2DC2B}" destId="{5EABD3D5-26C4-4143-B906-7C6D5DA968BF}" srcOrd="2" destOrd="0" presId="urn:microsoft.com/office/officeart/2005/8/layout/orgChart1"/>
    <dgm:cxn modelId="{8D7848F3-3164-4A95-B85A-6C841C706320}" type="presParOf" srcId="{BE7DA4CD-FAC7-4E18-9F95-A212D4A2DC2B}" destId="{EB28E059-FA60-47C9-8A59-59A7B4425A38}" srcOrd="3" destOrd="0" presId="urn:microsoft.com/office/officeart/2005/8/layout/orgChart1"/>
    <dgm:cxn modelId="{B627D8D5-B473-469E-BE39-5937323AB8DD}" type="presParOf" srcId="{EB28E059-FA60-47C9-8A59-59A7B4425A38}" destId="{12AB16B2-E980-4497-A9F8-830208AA52B2}" srcOrd="0" destOrd="0" presId="urn:microsoft.com/office/officeart/2005/8/layout/orgChart1"/>
    <dgm:cxn modelId="{3A1E9EB0-2E33-447E-A862-2529AAF1E246}" type="presParOf" srcId="{12AB16B2-E980-4497-A9F8-830208AA52B2}" destId="{55FD805F-D312-4EDB-B800-9740F47B7BC2}" srcOrd="0" destOrd="0" presId="urn:microsoft.com/office/officeart/2005/8/layout/orgChart1"/>
    <dgm:cxn modelId="{31D61119-0FD8-4B0F-BD01-3EB6E810596B}" type="presParOf" srcId="{12AB16B2-E980-4497-A9F8-830208AA52B2}" destId="{57A10B02-07B5-490D-B666-1022431F046B}" srcOrd="1" destOrd="0" presId="urn:microsoft.com/office/officeart/2005/8/layout/orgChart1"/>
    <dgm:cxn modelId="{008EE4A7-7A33-4F0D-9A22-B8A653F6081C}" type="presParOf" srcId="{EB28E059-FA60-47C9-8A59-59A7B4425A38}" destId="{9DF09DA2-2D44-488B-8522-2B3FD132A9BF}" srcOrd="1" destOrd="0" presId="urn:microsoft.com/office/officeart/2005/8/layout/orgChart1"/>
    <dgm:cxn modelId="{A44890F2-8217-4D70-81BC-FFE5C50D18BD}" type="presParOf" srcId="{9DF09DA2-2D44-488B-8522-2B3FD132A9BF}" destId="{B86FF985-76B9-4578-A082-BC952F86DC0C}" srcOrd="0" destOrd="0" presId="urn:microsoft.com/office/officeart/2005/8/layout/orgChart1"/>
    <dgm:cxn modelId="{A57062EB-A6AA-44ED-A10F-E41EF2C29BCE}" type="presParOf" srcId="{9DF09DA2-2D44-488B-8522-2B3FD132A9BF}" destId="{024BB856-23BF-4B8D-AF31-840022596866}" srcOrd="1" destOrd="0" presId="urn:microsoft.com/office/officeart/2005/8/layout/orgChart1"/>
    <dgm:cxn modelId="{873E3EB2-3FA6-471E-B2BD-0C5F19C2A077}" type="presParOf" srcId="{024BB856-23BF-4B8D-AF31-840022596866}" destId="{EA5299EF-4063-41A0-AA9D-A11325F4A1A2}" srcOrd="0" destOrd="0" presId="urn:microsoft.com/office/officeart/2005/8/layout/orgChart1"/>
    <dgm:cxn modelId="{7080B569-FE3B-4804-9386-EEF7275B0E79}" type="presParOf" srcId="{EA5299EF-4063-41A0-AA9D-A11325F4A1A2}" destId="{3AF82F17-A9FD-412F-8F2F-C9FCC39C7233}" srcOrd="0" destOrd="0" presId="urn:microsoft.com/office/officeart/2005/8/layout/orgChart1"/>
    <dgm:cxn modelId="{10BA07EB-2763-48FF-9FA3-4331A4554EF5}" type="presParOf" srcId="{EA5299EF-4063-41A0-AA9D-A11325F4A1A2}" destId="{CB30A8CC-5A21-4C92-A302-4876CEA9597E}" srcOrd="1" destOrd="0" presId="urn:microsoft.com/office/officeart/2005/8/layout/orgChart1"/>
    <dgm:cxn modelId="{2B4127F2-D0D7-4650-88E5-24203155CBA0}" type="presParOf" srcId="{024BB856-23BF-4B8D-AF31-840022596866}" destId="{7C46E832-25F1-46E9-840E-8694C606597C}" srcOrd="1" destOrd="0" presId="urn:microsoft.com/office/officeart/2005/8/layout/orgChart1"/>
    <dgm:cxn modelId="{94D9DE85-1817-4958-B022-BB5E791EA7F9}" type="presParOf" srcId="{024BB856-23BF-4B8D-AF31-840022596866}" destId="{536E59C2-E94C-4995-984D-18F1FEDF99FD}" srcOrd="2" destOrd="0" presId="urn:microsoft.com/office/officeart/2005/8/layout/orgChart1"/>
    <dgm:cxn modelId="{ABBD9E7D-C66F-4EF8-8920-ED7949A1E56C}" type="presParOf" srcId="{9DF09DA2-2D44-488B-8522-2B3FD132A9BF}" destId="{1694E979-1097-427F-87D5-CC544C815C31}" srcOrd="2" destOrd="0" presId="urn:microsoft.com/office/officeart/2005/8/layout/orgChart1"/>
    <dgm:cxn modelId="{9963B0FD-1B10-40AA-B95B-E86D7CDCB6DA}" type="presParOf" srcId="{9DF09DA2-2D44-488B-8522-2B3FD132A9BF}" destId="{DB0D8F57-1680-4DB8-8220-63FA5D397CE3}" srcOrd="3" destOrd="0" presId="urn:microsoft.com/office/officeart/2005/8/layout/orgChart1"/>
    <dgm:cxn modelId="{27667CC7-87E7-4A18-BBF8-5CFD84047F8E}" type="presParOf" srcId="{DB0D8F57-1680-4DB8-8220-63FA5D397CE3}" destId="{A707B85C-FD8D-4584-B2C6-634219837716}" srcOrd="0" destOrd="0" presId="urn:microsoft.com/office/officeart/2005/8/layout/orgChart1"/>
    <dgm:cxn modelId="{41A09B54-AB90-403A-9408-51127B5B3113}" type="presParOf" srcId="{A707B85C-FD8D-4584-B2C6-634219837716}" destId="{FD6149A2-AADB-4A55-A26A-474A6CC603A6}" srcOrd="0" destOrd="0" presId="urn:microsoft.com/office/officeart/2005/8/layout/orgChart1"/>
    <dgm:cxn modelId="{C47162D1-76C1-46B5-825C-19385B34ED1A}" type="presParOf" srcId="{A707B85C-FD8D-4584-B2C6-634219837716}" destId="{88296D57-47A7-4D0A-A71C-CA50DBD08F42}" srcOrd="1" destOrd="0" presId="urn:microsoft.com/office/officeart/2005/8/layout/orgChart1"/>
    <dgm:cxn modelId="{B9E9F621-73FB-4B22-902D-E2E1755108C3}" type="presParOf" srcId="{DB0D8F57-1680-4DB8-8220-63FA5D397CE3}" destId="{CF2C1A08-882E-45F5-8D81-A7DF2286264B}" srcOrd="1" destOrd="0" presId="urn:microsoft.com/office/officeart/2005/8/layout/orgChart1"/>
    <dgm:cxn modelId="{FF531C53-852A-43D5-998B-55B74F7DF40B}" type="presParOf" srcId="{DB0D8F57-1680-4DB8-8220-63FA5D397CE3}" destId="{F5D656D2-40F1-4D24-A1B1-03381669D11D}" srcOrd="2" destOrd="0" presId="urn:microsoft.com/office/officeart/2005/8/layout/orgChart1"/>
    <dgm:cxn modelId="{20AF8E9D-9D85-420D-99E6-30F55FA6292D}" type="presParOf" srcId="{9DF09DA2-2D44-488B-8522-2B3FD132A9BF}" destId="{FE650810-0688-41CB-A73E-4EB9F60DBCA7}" srcOrd="4" destOrd="0" presId="urn:microsoft.com/office/officeart/2005/8/layout/orgChart1"/>
    <dgm:cxn modelId="{D450FB44-24BE-415F-9223-2221E91511CF}" type="presParOf" srcId="{9DF09DA2-2D44-488B-8522-2B3FD132A9BF}" destId="{F66C846D-6F11-41E7-9142-31499A215881}" srcOrd="5" destOrd="0" presId="urn:microsoft.com/office/officeart/2005/8/layout/orgChart1"/>
    <dgm:cxn modelId="{31894654-04FA-4D7C-974B-2CFE579C9855}" type="presParOf" srcId="{F66C846D-6F11-41E7-9142-31499A215881}" destId="{57E24C19-A545-4DB5-8F69-4F1129919929}" srcOrd="0" destOrd="0" presId="urn:microsoft.com/office/officeart/2005/8/layout/orgChart1"/>
    <dgm:cxn modelId="{DEF2F5AF-6897-462F-8B3D-7EA313AA081D}" type="presParOf" srcId="{57E24C19-A545-4DB5-8F69-4F1129919929}" destId="{BC72CF49-CAD0-41D0-9B3A-941D2B81FB03}" srcOrd="0" destOrd="0" presId="urn:microsoft.com/office/officeart/2005/8/layout/orgChart1"/>
    <dgm:cxn modelId="{984238D2-39AF-404E-83C9-A5B8B0F04EF2}" type="presParOf" srcId="{57E24C19-A545-4DB5-8F69-4F1129919929}" destId="{A79FD18C-1FB9-4994-A9AD-C8EA84E50BCA}" srcOrd="1" destOrd="0" presId="urn:microsoft.com/office/officeart/2005/8/layout/orgChart1"/>
    <dgm:cxn modelId="{16417D45-2C2C-43E5-899E-45350952FBFD}" type="presParOf" srcId="{F66C846D-6F11-41E7-9142-31499A215881}" destId="{D61F72D5-DCC8-48DD-9031-C50F30347982}" srcOrd="1" destOrd="0" presId="urn:microsoft.com/office/officeart/2005/8/layout/orgChart1"/>
    <dgm:cxn modelId="{2C1BF08A-3FC1-4E2A-86EA-9A87FC4240FC}" type="presParOf" srcId="{F66C846D-6F11-41E7-9142-31499A215881}" destId="{DA1D534B-3CCB-4BE9-8EAD-7106ED32E1E8}" srcOrd="2" destOrd="0" presId="urn:microsoft.com/office/officeart/2005/8/layout/orgChart1"/>
    <dgm:cxn modelId="{A4B47801-863D-49C5-8D2C-D91295019B48}" type="presParOf" srcId="{EB28E059-FA60-47C9-8A59-59A7B4425A38}" destId="{413C4245-1F6E-4912-81F4-3CE9035EACB7}" srcOrd="2" destOrd="0" presId="urn:microsoft.com/office/officeart/2005/8/layout/orgChart1"/>
    <dgm:cxn modelId="{9AB5F82E-4188-491B-9FF6-D77C38D60EC6}" type="presParOf" srcId="{057B94BB-1251-4EC9-8365-C6EDF57285E4}" destId="{6F141FAE-A2CC-4211-A39D-DBE6616298E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AB0303-6355-43CA-865E-D0E484A9B617}">
      <dsp:nvSpPr>
        <dsp:cNvPr id="0" name=""/>
        <dsp:cNvSpPr/>
      </dsp:nvSpPr>
      <dsp:spPr>
        <a:xfrm>
          <a:off x="4559640" y="1228005"/>
          <a:ext cx="3080087" cy="5714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4945"/>
              </a:lnTo>
              <a:lnTo>
                <a:pt x="3080087" y="284945"/>
              </a:lnTo>
              <a:lnTo>
                <a:pt x="3080087" y="571480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050473-EABB-4C63-B97F-5C3496104B92}">
      <dsp:nvSpPr>
        <dsp:cNvPr id="0" name=""/>
        <dsp:cNvSpPr/>
      </dsp:nvSpPr>
      <dsp:spPr>
        <a:xfrm>
          <a:off x="4457695" y="1228005"/>
          <a:ext cx="101945" cy="571480"/>
        </a:xfrm>
        <a:custGeom>
          <a:avLst/>
          <a:gdLst/>
          <a:ahLst/>
          <a:cxnLst/>
          <a:rect l="0" t="0" r="0" b="0"/>
          <a:pathLst>
            <a:path>
              <a:moveTo>
                <a:pt x="101945" y="0"/>
              </a:moveTo>
              <a:lnTo>
                <a:pt x="101945" y="284945"/>
              </a:lnTo>
              <a:lnTo>
                <a:pt x="0" y="284945"/>
              </a:lnTo>
              <a:lnTo>
                <a:pt x="0" y="571480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BAC953-D487-4C4F-88B9-CFE9AA890656}">
      <dsp:nvSpPr>
        <dsp:cNvPr id="0" name=""/>
        <dsp:cNvSpPr/>
      </dsp:nvSpPr>
      <dsp:spPr>
        <a:xfrm>
          <a:off x="1275662" y="1228005"/>
          <a:ext cx="3283977" cy="571480"/>
        </a:xfrm>
        <a:custGeom>
          <a:avLst/>
          <a:gdLst/>
          <a:ahLst/>
          <a:cxnLst/>
          <a:rect l="0" t="0" r="0" b="0"/>
          <a:pathLst>
            <a:path>
              <a:moveTo>
                <a:pt x="3283977" y="0"/>
              </a:moveTo>
              <a:lnTo>
                <a:pt x="3283977" y="284945"/>
              </a:lnTo>
              <a:lnTo>
                <a:pt x="0" y="284945"/>
              </a:lnTo>
              <a:lnTo>
                <a:pt x="0" y="571480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DB0F79-A80C-4F50-B9E6-B7F2FA95EAB5}">
      <dsp:nvSpPr>
        <dsp:cNvPr id="0" name=""/>
        <dsp:cNvSpPr/>
      </dsp:nvSpPr>
      <dsp:spPr>
        <a:xfrm>
          <a:off x="3169857" y="0"/>
          <a:ext cx="2779565" cy="122800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7328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Федеральные основные общеобразовательные программы</a:t>
          </a:r>
        </a:p>
      </dsp:txBody>
      <dsp:txXfrm>
        <a:off x="3169857" y="0"/>
        <a:ext cx="2779565" cy="1228005"/>
      </dsp:txXfrm>
    </dsp:sp>
    <dsp:sp modelId="{25583349-1566-4BD7-831A-6EE81D4D3902}">
      <dsp:nvSpPr>
        <dsp:cNvPr id="0" name=""/>
        <dsp:cNvSpPr/>
      </dsp:nvSpPr>
      <dsp:spPr>
        <a:xfrm>
          <a:off x="4007005" y="1107426"/>
          <a:ext cx="2134606" cy="409335"/>
        </a:xfrm>
        <a:prstGeom prst="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ФООП</a:t>
          </a:r>
        </a:p>
      </dsp:txBody>
      <dsp:txXfrm>
        <a:off x="4007005" y="1107426"/>
        <a:ext cx="2134606" cy="409335"/>
      </dsp:txXfrm>
    </dsp:sp>
    <dsp:sp modelId="{B154AE03-37E1-4313-AEFD-EC1A21D5DFB7}">
      <dsp:nvSpPr>
        <dsp:cNvPr id="0" name=""/>
        <dsp:cNvSpPr/>
      </dsp:nvSpPr>
      <dsp:spPr>
        <a:xfrm>
          <a:off x="89770" y="1799485"/>
          <a:ext cx="2371784" cy="15150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7328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Федеральная образовательная программа начального общего образования</a:t>
          </a:r>
        </a:p>
      </dsp:txBody>
      <dsp:txXfrm>
        <a:off x="89770" y="1799485"/>
        <a:ext cx="2371784" cy="1515051"/>
      </dsp:txXfrm>
    </dsp:sp>
    <dsp:sp modelId="{E678216E-E591-4C79-9F61-B8C277106F14}">
      <dsp:nvSpPr>
        <dsp:cNvPr id="0" name=""/>
        <dsp:cNvSpPr/>
      </dsp:nvSpPr>
      <dsp:spPr>
        <a:xfrm>
          <a:off x="484677" y="3184142"/>
          <a:ext cx="2134606" cy="409335"/>
        </a:xfrm>
        <a:prstGeom prst="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ФОП НОО</a:t>
          </a:r>
        </a:p>
      </dsp:txBody>
      <dsp:txXfrm>
        <a:off x="484677" y="3184142"/>
        <a:ext cx="2134606" cy="409335"/>
      </dsp:txXfrm>
    </dsp:sp>
    <dsp:sp modelId="{79A013B7-5957-4B7F-AA02-AB1E8DAACA83}">
      <dsp:nvSpPr>
        <dsp:cNvPr id="0" name=""/>
        <dsp:cNvSpPr/>
      </dsp:nvSpPr>
      <dsp:spPr>
        <a:xfrm>
          <a:off x="3271802" y="1799485"/>
          <a:ext cx="2371784" cy="156353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7328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>
              <a:latin typeface="Times New Roman" panose="02020603050405020304" pitchFamily="18" charset="0"/>
              <a:cs typeface="Times New Roman" panose="02020603050405020304" pitchFamily="18" charset="0"/>
            </a:rPr>
            <a:t>Федеральная образовательная программа основного общего образования</a:t>
          </a:r>
        </a:p>
      </dsp:txBody>
      <dsp:txXfrm>
        <a:off x="3271802" y="1799485"/>
        <a:ext cx="2371784" cy="1563532"/>
      </dsp:txXfrm>
    </dsp:sp>
    <dsp:sp modelId="{BC6A48A9-B5BE-4560-9E55-2198DA995880}">
      <dsp:nvSpPr>
        <dsp:cNvPr id="0" name=""/>
        <dsp:cNvSpPr/>
      </dsp:nvSpPr>
      <dsp:spPr>
        <a:xfrm>
          <a:off x="3746159" y="3192492"/>
          <a:ext cx="2134606" cy="409335"/>
        </a:xfrm>
        <a:prstGeom prst="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ФОП ООО</a:t>
          </a:r>
        </a:p>
      </dsp:txBody>
      <dsp:txXfrm>
        <a:off x="3746159" y="3192492"/>
        <a:ext cx="2134606" cy="409335"/>
      </dsp:txXfrm>
    </dsp:sp>
    <dsp:sp modelId="{7EBF16B2-0120-45DE-BD2D-34F4AD07EF05}">
      <dsp:nvSpPr>
        <dsp:cNvPr id="0" name=""/>
        <dsp:cNvSpPr/>
      </dsp:nvSpPr>
      <dsp:spPr>
        <a:xfrm>
          <a:off x="6453835" y="1799485"/>
          <a:ext cx="2371784" cy="13962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7328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>
              <a:latin typeface="Times New Roman" panose="02020603050405020304" pitchFamily="18" charset="0"/>
              <a:cs typeface="Times New Roman" panose="02020603050405020304" pitchFamily="18" charset="0"/>
            </a:rPr>
            <a:t>Федеральная образовательная программа среднего общего образования</a:t>
          </a:r>
        </a:p>
      </dsp:txBody>
      <dsp:txXfrm>
        <a:off x="6453835" y="1799485"/>
        <a:ext cx="2371784" cy="1396229"/>
      </dsp:txXfrm>
    </dsp:sp>
    <dsp:sp modelId="{B30FD80C-AA68-49DB-8B20-0190239F1F67}">
      <dsp:nvSpPr>
        <dsp:cNvPr id="0" name=""/>
        <dsp:cNvSpPr/>
      </dsp:nvSpPr>
      <dsp:spPr>
        <a:xfrm>
          <a:off x="6880526" y="3045279"/>
          <a:ext cx="2134606" cy="409335"/>
        </a:xfrm>
        <a:prstGeom prst="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>
              <a:latin typeface="Times New Roman" panose="02020603050405020304" pitchFamily="18" charset="0"/>
              <a:cs typeface="Times New Roman" panose="02020603050405020304" pitchFamily="18" charset="0"/>
            </a:rPr>
            <a:t>ФОП СОО</a:t>
          </a:r>
        </a:p>
      </dsp:txBody>
      <dsp:txXfrm>
        <a:off x="6880526" y="3045279"/>
        <a:ext cx="2134606" cy="4093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66F3C9-084B-456A-902D-7BB7C669A61F}">
      <dsp:nvSpPr>
        <dsp:cNvPr id="0" name=""/>
        <dsp:cNvSpPr/>
      </dsp:nvSpPr>
      <dsp:spPr>
        <a:xfrm rot="5400000">
          <a:off x="4743017" y="-2194202"/>
          <a:ext cx="1723177" cy="6112898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пояснительная записка (цели, задачи)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планируемые результаты освоения обучающимися ФООП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система оценки достижения планируемых результатов освоения ФООП</a:t>
          </a:r>
        </a:p>
      </dsp:txBody>
      <dsp:txXfrm rot="-5400000">
        <a:off x="2548157" y="84777"/>
        <a:ext cx="6028779" cy="1554939"/>
      </dsp:txXfrm>
    </dsp:sp>
    <dsp:sp modelId="{A5C79010-5166-42F7-B594-4969634BBB1F}">
      <dsp:nvSpPr>
        <dsp:cNvPr id="0" name=""/>
        <dsp:cNvSpPr/>
      </dsp:nvSpPr>
      <dsp:spPr>
        <a:xfrm>
          <a:off x="199984" y="119966"/>
          <a:ext cx="2348172" cy="1484560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Целевой раздел</a:t>
          </a:r>
        </a:p>
      </dsp:txBody>
      <dsp:txXfrm>
        <a:off x="272454" y="192436"/>
        <a:ext cx="2203232" cy="1339620"/>
      </dsp:txXfrm>
    </dsp:sp>
    <dsp:sp modelId="{697E18BD-575C-426B-8D23-1307E114E4F6}">
      <dsp:nvSpPr>
        <dsp:cNvPr id="0" name=""/>
        <dsp:cNvSpPr/>
      </dsp:nvSpPr>
      <dsp:spPr>
        <a:xfrm rot="5400000">
          <a:off x="4743017" y="-363326"/>
          <a:ext cx="1723177" cy="6112898"/>
        </a:xfrm>
        <a:prstGeom prst="round2SameRect">
          <a:avLst/>
        </a:prstGeom>
        <a:solidFill>
          <a:schemeClr val="accent4">
            <a:tint val="40000"/>
            <a:alpha val="90000"/>
            <a:hueOff val="-1972855"/>
            <a:satOff val="11079"/>
            <a:lumOff val="704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1972855"/>
              <a:satOff val="11079"/>
              <a:lumOff val="7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федеральные рабочие программы учебных предметов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программа формирования универсальных учебных действий у обучающихся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>
              <a:latin typeface="Times New Roman" panose="02020603050405020304" pitchFamily="18" charset="0"/>
              <a:cs typeface="Times New Roman" panose="02020603050405020304" pitchFamily="18" charset="0"/>
            </a:rPr>
            <a:t>федеральная рабочая программа воспитания</a:t>
          </a:r>
        </a:p>
      </dsp:txBody>
      <dsp:txXfrm rot="-5400000">
        <a:off x="2548157" y="1915653"/>
        <a:ext cx="6028779" cy="1554939"/>
      </dsp:txXfrm>
    </dsp:sp>
    <dsp:sp modelId="{E4108914-4809-4E70-9EF0-1A805CF35650}">
      <dsp:nvSpPr>
        <dsp:cNvPr id="0" name=""/>
        <dsp:cNvSpPr/>
      </dsp:nvSpPr>
      <dsp:spPr>
        <a:xfrm>
          <a:off x="199984" y="1950842"/>
          <a:ext cx="2348172" cy="148456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Содержательный раздел</a:t>
          </a:r>
        </a:p>
      </dsp:txBody>
      <dsp:txXfrm>
        <a:off x="272454" y="2023312"/>
        <a:ext cx="2203232" cy="1339620"/>
      </dsp:txXfrm>
    </dsp:sp>
    <dsp:sp modelId="{AA68317C-7773-40FD-82A7-9F59187D8DF0}">
      <dsp:nvSpPr>
        <dsp:cNvPr id="0" name=""/>
        <dsp:cNvSpPr/>
      </dsp:nvSpPr>
      <dsp:spPr>
        <a:xfrm rot="5400000">
          <a:off x="4743017" y="1467550"/>
          <a:ext cx="1723177" cy="6112898"/>
        </a:xfrm>
        <a:prstGeom prst="round2SameRect">
          <a:avLst/>
        </a:prstGeom>
        <a:solidFill>
          <a:schemeClr val="accent4">
            <a:tint val="40000"/>
            <a:alpha val="90000"/>
            <a:hueOff val="-3945710"/>
            <a:satOff val="22157"/>
            <a:lumOff val="1408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3945710"/>
              <a:satOff val="22157"/>
              <a:lumOff val="14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федеральный учебный план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федеральный календарный учебный график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план внеурочной деятельности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>
              <a:latin typeface="Times New Roman" panose="02020603050405020304" pitchFamily="18" charset="0"/>
              <a:cs typeface="Times New Roman" panose="02020603050405020304" pitchFamily="18" charset="0"/>
            </a:rPr>
            <a:t>федеральный календарный план воспитательной работы</a:t>
          </a:r>
        </a:p>
      </dsp:txBody>
      <dsp:txXfrm rot="-5400000">
        <a:off x="2548157" y="3746530"/>
        <a:ext cx="6028779" cy="1554939"/>
      </dsp:txXfrm>
    </dsp:sp>
    <dsp:sp modelId="{0A6C9703-FD34-4007-B527-20F32A7A2D91}">
      <dsp:nvSpPr>
        <dsp:cNvPr id="0" name=""/>
        <dsp:cNvSpPr/>
      </dsp:nvSpPr>
      <dsp:spPr>
        <a:xfrm>
          <a:off x="199984" y="3781719"/>
          <a:ext cx="2348172" cy="1484560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Организационный раздел</a:t>
          </a:r>
        </a:p>
      </dsp:txBody>
      <dsp:txXfrm>
        <a:off x="272454" y="3854189"/>
        <a:ext cx="2203232" cy="13396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650810-0688-41CB-A73E-4EB9F60DBCA7}">
      <dsp:nvSpPr>
        <dsp:cNvPr id="0" name=""/>
        <dsp:cNvSpPr/>
      </dsp:nvSpPr>
      <dsp:spPr>
        <a:xfrm>
          <a:off x="5063180" y="1765673"/>
          <a:ext cx="140848" cy="31896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89627"/>
              </a:lnTo>
              <a:lnTo>
                <a:pt x="140848" y="318962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94E979-1097-427F-87D5-CC544C815C31}">
      <dsp:nvSpPr>
        <dsp:cNvPr id="0" name=""/>
        <dsp:cNvSpPr/>
      </dsp:nvSpPr>
      <dsp:spPr>
        <a:xfrm>
          <a:off x="5063180" y="1765673"/>
          <a:ext cx="165641" cy="19429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2970"/>
              </a:lnTo>
              <a:lnTo>
                <a:pt x="165641" y="194297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6FF985-76B9-4578-A082-BC952F86DC0C}">
      <dsp:nvSpPr>
        <dsp:cNvPr id="0" name=""/>
        <dsp:cNvSpPr/>
      </dsp:nvSpPr>
      <dsp:spPr>
        <a:xfrm>
          <a:off x="5063180" y="1765673"/>
          <a:ext cx="376732" cy="7378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37808"/>
              </a:lnTo>
              <a:lnTo>
                <a:pt x="376732" y="73780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ABD3D5-26C4-4143-B906-7C6D5DA968BF}">
      <dsp:nvSpPr>
        <dsp:cNvPr id="0" name=""/>
        <dsp:cNvSpPr/>
      </dsp:nvSpPr>
      <dsp:spPr>
        <a:xfrm>
          <a:off x="4177726" y="547364"/>
          <a:ext cx="2339778" cy="1243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39778" y="0"/>
              </a:lnTo>
              <a:lnTo>
                <a:pt x="2339778" y="12439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855544-F24D-4030-BE8B-98A027A74ADB}">
      <dsp:nvSpPr>
        <dsp:cNvPr id="0" name=""/>
        <dsp:cNvSpPr/>
      </dsp:nvSpPr>
      <dsp:spPr>
        <a:xfrm>
          <a:off x="552262" y="1630491"/>
          <a:ext cx="635174" cy="34796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79638"/>
              </a:lnTo>
              <a:lnTo>
                <a:pt x="635174" y="347963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041C0A-0351-4D7F-9BBC-5AE842E554AB}">
      <dsp:nvSpPr>
        <dsp:cNvPr id="0" name=""/>
        <dsp:cNvSpPr/>
      </dsp:nvSpPr>
      <dsp:spPr>
        <a:xfrm>
          <a:off x="552262" y="1630491"/>
          <a:ext cx="557468" cy="25905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90521"/>
              </a:lnTo>
              <a:lnTo>
                <a:pt x="557468" y="259052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582F86-72CE-42DE-82B0-ED8206AFA0AD}">
      <dsp:nvSpPr>
        <dsp:cNvPr id="0" name=""/>
        <dsp:cNvSpPr/>
      </dsp:nvSpPr>
      <dsp:spPr>
        <a:xfrm>
          <a:off x="552262" y="1630491"/>
          <a:ext cx="563191" cy="16456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5653"/>
              </a:lnTo>
              <a:lnTo>
                <a:pt x="563191" y="164565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F53CF3-3B68-4969-8097-F5A582274A8B}">
      <dsp:nvSpPr>
        <dsp:cNvPr id="0" name=""/>
        <dsp:cNvSpPr/>
      </dsp:nvSpPr>
      <dsp:spPr>
        <a:xfrm>
          <a:off x="552262" y="1630491"/>
          <a:ext cx="526101" cy="6468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6861"/>
              </a:lnTo>
              <a:lnTo>
                <a:pt x="526101" y="64686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CD5BEB-7E01-408B-8499-70642BA8B12C}">
      <dsp:nvSpPr>
        <dsp:cNvPr id="0" name=""/>
        <dsp:cNvSpPr/>
      </dsp:nvSpPr>
      <dsp:spPr>
        <a:xfrm>
          <a:off x="2006586" y="547364"/>
          <a:ext cx="2171139" cy="134546"/>
        </a:xfrm>
        <a:custGeom>
          <a:avLst/>
          <a:gdLst/>
          <a:ahLst/>
          <a:cxnLst/>
          <a:rect l="0" t="0" r="0" b="0"/>
          <a:pathLst>
            <a:path>
              <a:moveTo>
                <a:pt x="2171139" y="0"/>
              </a:moveTo>
              <a:lnTo>
                <a:pt x="0" y="0"/>
              </a:lnTo>
              <a:lnTo>
                <a:pt x="0" y="1345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D5397A-52C9-459D-A974-6AFFEF9BC083}">
      <dsp:nvSpPr>
        <dsp:cNvPr id="0" name=""/>
        <dsp:cNvSpPr/>
      </dsp:nvSpPr>
      <dsp:spPr>
        <a:xfrm>
          <a:off x="2755827" y="0"/>
          <a:ext cx="2843798" cy="547364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ФОП ООО</a:t>
          </a:r>
        </a:p>
      </dsp:txBody>
      <dsp:txXfrm>
        <a:off x="2755827" y="0"/>
        <a:ext cx="2843798" cy="547364"/>
      </dsp:txXfrm>
    </dsp:sp>
    <dsp:sp modelId="{6F7977F2-1F83-4231-B88C-7EA5933ED122}">
      <dsp:nvSpPr>
        <dsp:cNvPr id="0" name=""/>
        <dsp:cNvSpPr/>
      </dsp:nvSpPr>
      <dsp:spPr>
        <a:xfrm>
          <a:off x="188681" y="681910"/>
          <a:ext cx="3635811" cy="948580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Федеральная рабочая программа по учебному предмету «Математика»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(базовый уровень)</a:t>
          </a:r>
        </a:p>
      </dsp:txBody>
      <dsp:txXfrm>
        <a:off x="188681" y="681910"/>
        <a:ext cx="3635811" cy="948580"/>
      </dsp:txXfrm>
    </dsp:sp>
    <dsp:sp modelId="{058C726F-6FB4-4BB9-BFA7-DAE786F3B012}">
      <dsp:nvSpPr>
        <dsp:cNvPr id="0" name=""/>
        <dsp:cNvSpPr/>
      </dsp:nvSpPr>
      <dsp:spPr>
        <a:xfrm>
          <a:off x="1078364" y="1944653"/>
          <a:ext cx="2904283" cy="66539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ФРП учебного курса «Математика» в 5-6 классах</a:t>
          </a:r>
        </a:p>
      </dsp:txBody>
      <dsp:txXfrm>
        <a:off x="1078364" y="1944653"/>
        <a:ext cx="2904283" cy="665399"/>
      </dsp:txXfrm>
    </dsp:sp>
    <dsp:sp modelId="{C75203EB-090C-4E61-9A57-832C14FC7BB7}">
      <dsp:nvSpPr>
        <dsp:cNvPr id="0" name=""/>
        <dsp:cNvSpPr/>
      </dsp:nvSpPr>
      <dsp:spPr>
        <a:xfrm>
          <a:off x="1115453" y="2943444"/>
          <a:ext cx="2904283" cy="66539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ФРП учебного курса «Алгебра» в 7-9 классах</a:t>
          </a:r>
        </a:p>
      </dsp:txBody>
      <dsp:txXfrm>
        <a:off x="1115453" y="2943444"/>
        <a:ext cx="2904283" cy="665399"/>
      </dsp:txXfrm>
    </dsp:sp>
    <dsp:sp modelId="{4598778D-4884-4005-850D-C2C2D0F0EF38}">
      <dsp:nvSpPr>
        <dsp:cNvPr id="0" name=""/>
        <dsp:cNvSpPr/>
      </dsp:nvSpPr>
      <dsp:spPr>
        <a:xfrm>
          <a:off x="1109731" y="3888312"/>
          <a:ext cx="2904283" cy="66539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ФРП учебного курса «Геометрия» в 7-9 классах</a:t>
          </a:r>
        </a:p>
      </dsp:txBody>
      <dsp:txXfrm>
        <a:off x="1109731" y="3888312"/>
        <a:ext cx="2904283" cy="665399"/>
      </dsp:txXfrm>
    </dsp:sp>
    <dsp:sp modelId="{497AD2E3-FCF7-44EA-AE45-15448DDD1860}">
      <dsp:nvSpPr>
        <dsp:cNvPr id="0" name=""/>
        <dsp:cNvSpPr/>
      </dsp:nvSpPr>
      <dsp:spPr>
        <a:xfrm>
          <a:off x="1187436" y="4712503"/>
          <a:ext cx="2904283" cy="795252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ФРП учебного курса «Вероятность и статистика» в 7-9 классах</a:t>
          </a:r>
        </a:p>
      </dsp:txBody>
      <dsp:txXfrm>
        <a:off x="1187436" y="4712503"/>
        <a:ext cx="2904283" cy="795252"/>
      </dsp:txXfrm>
    </dsp:sp>
    <dsp:sp modelId="{55FD805F-D312-4EDB-B800-9740F47B7BC2}">
      <dsp:nvSpPr>
        <dsp:cNvPr id="0" name=""/>
        <dsp:cNvSpPr/>
      </dsp:nvSpPr>
      <dsp:spPr>
        <a:xfrm>
          <a:off x="4699599" y="671756"/>
          <a:ext cx="3635811" cy="1093917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Федеральная рабочая программа по учебному предмету «Математика»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(углублённый уровень)</a:t>
          </a:r>
        </a:p>
      </dsp:txBody>
      <dsp:txXfrm>
        <a:off x="4699599" y="671756"/>
        <a:ext cx="3635811" cy="1093917"/>
      </dsp:txXfrm>
    </dsp:sp>
    <dsp:sp modelId="{3AF82F17-A9FD-412F-8F2F-C9FCC39C7233}">
      <dsp:nvSpPr>
        <dsp:cNvPr id="0" name=""/>
        <dsp:cNvSpPr/>
      </dsp:nvSpPr>
      <dsp:spPr>
        <a:xfrm>
          <a:off x="5439913" y="2055322"/>
          <a:ext cx="2930314" cy="89632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ФРП учебного курса «Алгебра» на углублённом уровне в 7-9 классах</a:t>
          </a:r>
        </a:p>
      </dsp:txBody>
      <dsp:txXfrm>
        <a:off x="5439913" y="2055322"/>
        <a:ext cx="2930314" cy="896320"/>
      </dsp:txXfrm>
    </dsp:sp>
    <dsp:sp modelId="{FD6149A2-AADB-4A55-A26A-474A6CC603A6}">
      <dsp:nvSpPr>
        <dsp:cNvPr id="0" name=""/>
        <dsp:cNvSpPr/>
      </dsp:nvSpPr>
      <dsp:spPr>
        <a:xfrm>
          <a:off x="5228821" y="3247439"/>
          <a:ext cx="2930314" cy="92241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ФРП учебного курса «Геометрия» на углублённом уровне в 7-9 классах </a:t>
          </a:r>
        </a:p>
      </dsp:txBody>
      <dsp:txXfrm>
        <a:off x="5228821" y="3247439"/>
        <a:ext cx="2930314" cy="922410"/>
      </dsp:txXfrm>
    </dsp:sp>
    <dsp:sp modelId="{BC72CF49-CAD0-41D0-9B3A-941D2B81FB03}">
      <dsp:nvSpPr>
        <dsp:cNvPr id="0" name=""/>
        <dsp:cNvSpPr/>
      </dsp:nvSpPr>
      <dsp:spPr>
        <a:xfrm>
          <a:off x="5204029" y="4403398"/>
          <a:ext cx="2930314" cy="1103805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ФРП учебного курса «Вероятность и статистика» на углублённом уровне в 7-9 классах</a:t>
          </a:r>
        </a:p>
      </dsp:txBody>
      <dsp:txXfrm>
        <a:off x="5204029" y="4403398"/>
        <a:ext cx="2930314" cy="110380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650810-0688-41CB-A73E-4EB9F60DBCA7}">
      <dsp:nvSpPr>
        <dsp:cNvPr id="0" name=""/>
        <dsp:cNvSpPr/>
      </dsp:nvSpPr>
      <dsp:spPr>
        <a:xfrm>
          <a:off x="4734523" y="2205137"/>
          <a:ext cx="334604" cy="30011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01149"/>
              </a:lnTo>
              <a:lnTo>
                <a:pt x="334604" y="3001149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94E979-1097-427F-87D5-CC544C815C31}">
      <dsp:nvSpPr>
        <dsp:cNvPr id="0" name=""/>
        <dsp:cNvSpPr/>
      </dsp:nvSpPr>
      <dsp:spPr>
        <a:xfrm>
          <a:off x="4734523" y="2205137"/>
          <a:ext cx="360764" cy="20230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23089"/>
              </a:lnTo>
              <a:lnTo>
                <a:pt x="360764" y="2023089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6FF985-76B9-4578-A082-BC952F86DC0C}">
      <dsp:nvSpPr>
        <dsp:cNvPr id="0" name=""/>
        <dsp:cNvSpPr/>
      </dsp:nvSpPr>
      <dsp:spPr>
        <a:xfrm>
          <a:off x="4734523" y="2205137"/>
          <a:ext cx="360766" cy="8507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0740"/>
              </a:lnTo>
              <a:lnTo>
                <a:pt x="360766" y="850740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ABD3D5-26C4-4143-B906-7C6D5DA968BF}">
      <dsp:nvSpPr>
        <dsp:cNvPr id="0" name=""/>
        <dsp:cNvSpPr/>
      </dsp:nvSpPr>
      <dsp:spPr>
        <a:xfrm>
          <a:off x="3986243" y="756034"/>
          <a:ext cx="2282785" cy="2948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437"/>
              </a:lnTo>
              <a:lnTo>
                <a:pt x="2282785" y="147437"/>
              </a:lnTo>
              <a:lnTo>
                <a:pt x="2282785" y="294875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855544-F24D-4030-BE8B-98A027A74ADB}">
      <dsp:nvSpPr>
        <dsp:cNvPr id="0" name=""/>
        <dsp:cNvSpPr/>
      </dsp:nvSpPr>
      <dsp:spPr>
        <a:xfrm>
          <a:off x="383626" y="2085671"/>
          <a:ext cx="447465" cy="30211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21159"/>
              </a:lnTo>
              <a:lnTo>
                <a:pt x="447465" y="3021159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041C0A-0351-4D7F-9BBC-5AE842E554AB}">
      <dsp:nvSpPr>
        <dsp:cNvPr id="0" name=""/>
        <dsp:cNvSpPr/>
      </dsp:nvSpPr>
      <dsp:spPr>
        <a:xfrm>
          <a:off x="383626" y="2085671"/>
          <a:ext cx="365475" cy="20660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66018"/>
              </a:lnTo>
              <a:lnTo>
                <a:pt x="365475" y="2066018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582F86-72CE-42DE-82B0-ED8206AFA0AD}">
      <dsp:nvSpPr>
        <dsp:cNvPr id="0" name=""/>
        <dsp:cNvSpPr/>
      </dsp:nvSpPr>
      <dsp:spPr>
        <a:xfrm>
          <a:off x="383626" y="2085671"/>
          <a:ext cx="371513" cy="9042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4225"/>
              </a:lnTo>
              <a:lnTo>
                <a:pt x="371513" y="904225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CD5BEB-7E01-408B-8499-70642BA8B12C}">
      <dsp:nvSpPr>
        <dsp:cNvPr id="0" name=""/>
        <dsp:cNvSpPr/>
      </dsp:nvSpPr>
      <dsp:spPr>
        <a:xfrm>
          <a:off x="1918131" y="756034"/>
          <a:ext cx="2068112" cy="328758"/>
        </a:xfrm>
        <a:custGeom>
          <a:avLst/>
          <a:gdLst/>
          <a:ahLst/>
          <a:cxnLst/>
          <a:rect l="0" t="0" r="0" b="0"/>
          <a:pathLst>
            <a:path>
              <a:moveTo>
                <a:pt x="2068112" y="0"/>
              </a:moveTo>
              <a:lnTo>
                <a:pt x="2068112" y="181320"/>
              </a:lnTo>
              <a:lnTo>
                <a:pt x="0" y="181320"/>
              </a:lnTo>
              <a:lnTo>
                <a:pt x="0" y="328758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D5397A-52C9-459D-A974-6AFFEF9BC083}">
      <dsp:nvSpPr>
        <dsp:cNvPr id="0" name=""/>
        <dsp:cNvSpPr/>
      </dsp:nvSpPr>
      <dsp:spPr>
        <a:xfrm>
          <a:off x="2485951" y="178492"/>
          <a:ext cx="3000584" cy="577542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ФОП СОО</a:t>
          </a:r>
        </a:p>
      </dsp:txBody>
      <dsp:txXfrm>
        <a:off x="2485951" y="178492"/>
        <a:ext cx="3000584" cy="577542"/>
      </dsp:txXfrm>
    </dsp:sp>
    <dsp:sp modelId="{6F7977F2-1F83-4231-B88C-7EA5933ED122}">
      <dsp:nvSpPr>
        <dsp:cNvPr id="0" name=""/>
        <dsp:cNvSpPr/>
      </dsp:nvSpPr>
      <dsp:spPr>
        <a:xfrm>
          <a:off x="0" y="1084792"/>
          <a:ext cx="3836262" cy="1000878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Федеральная рабочая программа по учебному предмету «Математика»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(базовый уровень)</a:t>
          </a:r>
        </a:p>
      </dsp:txBody>
      <dsp:txXfrm>
        <a:off x="0" y="1084792"/>
        <a:ext cx="3836262" cy="1000878"/>
      </dsp:txXfrm>
    </dsp:sp>
    <dsp:sp modelId="{C75203EB-090C-4E61-9A57-832C14FC7BB7}">
      <dsp:nvSpPr>
        <dsp:cNvPr id="0" name=""/>
        <dsp:cNvSpPr/>
      </dsp:nvSpPr>
      <dsp:spPr>
        <a:xfrm>
          <a:off x="755139" y="2474022"/>
          <a:ext cx="3064404" cy="1031748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ФРП учебного курса «Алгебра и начала математического анализа»</a:t>
          </a:r>
        </a:p>
      </dsp:txBody>
      <dsp:txXfrm>
        <a:off x="755139" y="2474022"/>
        <a:ext cx="3064404" cy="1031748"/>
      </dsp:txXfrm>
    </dsp:sp>
    <dsp:sp modelId="{4598778D-4884-4005-850D-C2C2D0F0EF38}">
      <dsp:nvSpPr>
        <dsp:cNvPr id="0" name=""/>
        <dsp:cNvSpPr/>
      </dsp:nvSpPr>
      <dsp:spPr>
        <a:xfrm>
          <a:off x="749101" y="3800646"/>
          <a:ext cx="3064404" cy="702084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ФРП учебного курса «Геометрия»</a:t>
          </a:r>
        </a:p>
      </dsp:txBody>
      <dsp:txXfrm>
        <a:off x="749101" y="3800646"/>
        <a:ext cx="3064404" cy="702084"/>
      </dsp:txXfrm>
    </dsp:sp>
    <dsp:sp modelId="{497AD2E3-FCF7-44EA-AE45-15448DDD1860}">
      <dsp:nvSpPr>
        <dsp:cNvPr id="0" name=""/>
        <dsp:cNvSpPr/>
      </dsp:nvSpPr>
      <dsp:spPr>
        <a:xfrm>
          <a:off x="831091" y="4687281"/>
          <a:ext cx="3064404" cy="839096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ФРП учебного курса «Вероятность и статистика»</a:t>
          </a:r>
        </a:p>
      </dsp:txBody>
      <dsp:txXfrm>
        <a:off x="831091" y="4687281"/>
        <a:ext cx="3064404" cy="839096"/>
      </dsp:txXfrm>
    </dsp:sp>
    <dsp:sp modelId="{55FD805F-D312-4EDB-B800-9740F47B7BC2}">
      <dsp:nvSpPr>
        <dsp:cNvPr id="0" name=""/>
        <dsp:cNvSpPr/>
      </dsp:nvSpPr>
      <dsp:spPr>
        <a:xfrm>
          <a:off x="4350897" y="1050910"/>
          <a:ext cx="3836262" cy="1154227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Федеральная рабочая программа по учебному предмету «Математика»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(углубленный уровень)</a:t>
          </a:r>
        </a:p>
      </dsp:txBody>
      <dsp:txXfrm>
        <a:off x="4350897" y="1050910"/>
        <a:ext cx="3836262" cy="1154227"/>
      </dsp:txXfrm>
    </dsp:sp>
    <dsp:sp modelId="{3AF82F17-A9FD-412F-8F2F-C9FCC39C7233}">
      <dsp:nvSpPr>
        <dsp:cNvPr id="0" name=""/>
        <dsp:cNvSpPr/>
      </dsp:nvSpPr>
      <dsp:spPr>
        <a:xfrm>
          <a:off x="5095290" y="2533896"/>
          <a:ext cx="3091869" cy="1043965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ФРП учебного курса «Алгебра и начала математического анализа»</a:t>
          </a:r>
        </a:p>
      </dsp:txBody>
      <dsp:txXfrm>
        <a:off x="5095290" y="2533896"/>
        <a:ext cx="3091869" cy="1043965"/>
      </dsp:txXfrm>
    </dsp:sp>
    <dsp:sp modelId="{FD6149A2-AADB-4A55-A26A-474A6CC603A6}">
      <dsp:nvSpPr>
        <dsp:cNvPr id="0" name=""/>
        <dsp:cNvSpPr/>
      </dsp:nvSpPr>
      <dsp:spPr>
        <a:xfrm>
          <a:off x="5095288" y="3889966"/>
          <a:ext cx="3091869" cy="676522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ФРП учебного курса «Геометрия»</a:t>
          </a:r>
        </a:p>
      </dsp:txBody>
      <dsp:txXfrm>
        <a:off x="5095288" y="3889966"/>
        <a:ext cx="3091869" cy="676522"/>
      </dsp:txXfrm>
    </dsp:sp>
    <dsp:sp modelId="{BC72CF49-CAD0-41D0-9B3A-941D2B81FB03}">
      <dsp:nvSpPr>
        <dsp:cNvPr id="0" name=""/>
        <dsp:cNvSpPr/>
      </dsp:nvSpPr>
      <dsp:spPr>
        <a:xfrm>
          <a:off x="5069128" y="4812913"/>
          <a:ext cx="3091869" cy="7867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ФРП учебного курса «Вероятность и статистика»</a:t>
          </a:r>
        </a:p>
      </dsp:txBody>
      <dsp:txXfrm>
        <a:off x="5069128" y="4812913"/>
        <a:ext cx="3091869" cy="7867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E3E691-874C-46CB-8960-37093FF44F29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4A276-B8FE-4DBF-8923-0A6BE580FA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4138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3B7DB5-584D-44B3-A901-C823FF2B260F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D057D5-825D-4CF9-BE95-F0F7CF0D4E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213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3519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7965a52046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43013"/>
            <a:ext cx="447675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7965a52046_4_6:notes"/>
          <p:cNvSpPr txBox="1">
            <a:spLocks noGrp="1"/>
          </p:cNvSpPr>
          <p:nvPr>
            <p:ph type="body" idx="1"/>
          </p:nvPr>
        </p:nvSpPr>
        <p:spPr>
          <a:xfrm>
            <a:off x="685800" y="4787126"/>
            <a:ext cx="5486400" cy="391690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4" name="Google Shape;1774;g7965a52046_4_6:notes"/>
          <p:cNvSpPr txBox="1">
            <a:spLocks noGrp="1"/>
          </p:cNvSpPr>
          <p:nvPr>
            <p:ph type="sldNum" idx="12"/>
          </p:nvPr>
        </p:nvSpPr>
        <p:spPr>
          <a:xfrm>
            <a:off x="3884612" y="9448184"/>
            <a:ext cx="2971800" cy="498996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15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755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7965a52046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43013"/>
            <a:ext cx="447675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7965a52046_4_6:notes"/>
          <p:cNvSpPr txBox="1">
            <a:spLocks noGrp="1"/>
          </p:cNvSpPr>
          <p:nvPr>
            <p:ph type="body" idx="1"/>
          </p:nvPr>
        </p:nvSpPr>
        <p:spPr>
          <a:xfrm>
            <a:off x="685800" y="4787126"/>
            <a:ext cx="5486400" cy="391690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4" name="Google Shape;1774;g7965a52046_4_6:notes"/>
          <p:cNvSpPr txBox="1">
            <a:spLocks noGrp="1"/>
          </p:cNvSpPr>
          <p:nvPr>
            <p:ph type="sldNum" idx="12"/>
          </p:nvPr>
        </p:nvSpPr>
        <p:spPr>
          <a:xfrm>
            <a:off x="3884612" y="9448184"/>
            <a:ext cx="2971800" cy="498996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53</a:t>
            </a:fld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86126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7965a52046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43013"/>
            <a:ext cx="447675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7965a52046_4_6:notes"/>
          <p:cNvSpPr txBox="1">
            <a:spLocks noGrp="1"/>
          </p:cNvSpPr>
          <p:nvPr>
            <p:ph type="body" idx="1"/>
          </p:nvPr>
        </p:nvSpPr>
        <p:spPr>
          <a:xfrm>
            <a:off x="685800" y="4787126"/>
            <a:ext cx="5486400" cy="391690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4" name="Google Shape;1774;g7965a52046_4_6:notes"/>
          <p:cNvSpPr txBox="1">
            <a:spLocks noGrp="1"/>
          </p:cNvSpPr>
          <p:nvPr>
            <p:ph type="sldNum" idx="12"/>
          </p:nvPr>
        </p:nvSpPr>
        <p:spPr>
          <a:xfrm>
            <a:off x="3884612" y="9448184"/>
            <a:ext cx="2971800" cy="498996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58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46033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7965a52046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43013"/>
            <a:ext cx="447675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7965a52046_4_6:notes"/>
          <p:cNvSpPr txBox="1">
            <a:spLocks noGrp="1"/>
          </p:cNvSpPr>
          <p:nvPr>
            <p:ph type="body" idx="1"/>
          </p:nvPr>
        </p:nvSpPr>
        <p:spPr>
          <a:xfrm>
            <a:off x="685800" y="4787126"/>
            <a:ext cx="5486400" cy="391690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4" name="Google Shape;1774;g7965a52046_4_6:notes"/>
          <p:cNvSpPr txBox="1">
            <a:spLocks noGrp="1"/>
          </p:cNvSpPr>
          <p:nvPr>
            <p:ph type="sldNum" idx="12"/>
          </p:nvPr>
        </p:nvSpPr>
        <p:spPr>
          <a:xfrm>
            <a:off x="3884612" y="9448184"/>
            <a:ext cx="2971800" cy="498996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70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6649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7965a52046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43013"/>
            <a:ext cx="447675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7965a52046_4_6:notes"/>
          <p:cNvSpPr txBox="1">
            <a:spLocks noGrp="1"/>
          </p:cNvSpPr>
          <p:nvPr>
            <p:ph type="body" idx="1"/>
          </p:nvPr>
        </p:nvSpPr>
        <p:spPr>
          <a:xfrm>
            <a:off x="685800" y="4787126"/>
            <a:ext cx="5486400" cy="391690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4" name="Google Shape;1774;g7965a52046_4_6:notes"/>
          <p:cNvSpPr txBox="1">
            <a:spLocks noGrp="1"/>
          </p:cNvSpPr>
          <p:nvPr>
            <p:ph type="sldNum" idx="12"/>
          </p:nvPr>
        </p:nvSpPr>
        <p:spPr>
          <a:xfrm>
            <a:off x="3884612" y="9448184"/>
            <a:ext cx="2971800" cy="498996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5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6578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7965a52046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43013"/>
            <a:ext cx="447675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7965a52046_4_6:notes"/>
          <p:cNvSpPr txBox="1">
            <a:spLocks noGrp="1"/>
          </p:cNvSpPr>
          <p:nvPr>
            <p:ph type="body" idx="1"/>
          </p:nvPr>
        </p:nvSpPr>
        <p:spPr>
          <a:xfrm>
            <a:off x="685800" y="4787126"/>
            <a:ext cx="5486400" cy="391690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4" name="Google Shape;1774;g7965a52046_4_6:notes"/>
          <p:cNvSpPr txBox="1">
            <a:spLocks noGrp="1"/>
          </p:cNvSpPr>
          <p:nvPr>
            <p:ph type="sldNum" idx="12"/>
          </p:nvPr>
        </p:nvSpPr>
        <p:spPr>
          <a:xfrm>
            <a:off x="3884612" y="9448184"/>
            <a:ext cx="2971800" cy="498996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7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4498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7965a52046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43013"/>
            <a:ext cx="447675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7965a52046_4_6:notes"/>
          <p:cNvSpPr txBox="1">
            <a:spLocks noGrp="1"/>
          </p:cNvSpPr>
          <p:nvPr>
            <p:ph type="body" idx="1"/>
          </p:nvPr>
        </p:nvSpPr>
        <p:spPr>
          <a:xfrm>
            <a:off x="685800" y="4787126"/>
            <a:ext cx="5486400" cy="391690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4" name="Google Shape;1774;g7965a52046_4_6:notes"/>
          <p:cNvSpPr txBox="1">
            <a:spLocks noGrp="1"/>
          </p:cNvSpPr>
          <p:nvPr>
            <p:ph type="sldNum" idx="12"/>
          </p:nvPr>
        </p:nvSpPr>
        <p:spPr>
          <a:xfrm>
            <a:off x="3884612" y="9448184"/>
            <a:ext cx="2971800" cy="498996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8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3680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7965a52046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43013"/>
            <a:ext cx="447675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7965a52046_4_6:notes"/>
          <p:cNvSpPr txBox="1">
            <a:spLocks noGrp="1"/>
          </p:cNvSpPr>
          <p:nvPr>
            <p:ph type="body" idx="1"/>
          </p:nvPr>
        </p:nvSpPr>
        <p:spPr>
          <a:xfrm>
            <a:off x="685800" y="4787126"/>
            <a:ext cx="5486400" cy="391690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4" name="Google Shape;1774;g7965a52046_4_6:notes"/>
          <p:cNvSpPr txBox="1">
            <a:spLocks noGrp="1"/>
          </p:cNvSpPr>
          <p:nvPr>
            <p:ph type="sldNum" idx="12"/>
          </p:nvPr>
        </p:nvSpPr>
        <p:spPr>
          <a:xfrm>
            <a:off x="3884612" y="9448184"/>
            <a:ext cx="2971800" cy="498996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9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491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7965a52046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43013"/>
            <a:ext cx="447675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7965a52046_4_6:notes"/>
          <p:cNvSpPr txBox="1">
            <a:spLocks noGrp="1"/>
          </p:cNvSpPr>
          <p:nvPr>
            <p:ph type="body" idx="1"/>
          </p:nvPr>
        </p:nvSpPr>
        <p:spPr>
          <a:xfrm>
            <a:off x="685800" y="4787126"/>
            <a:ext cx="5486400" cy="391690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4" name="Google Shape;1774;g7965a52046_4_6:notes"/>
          <p:cNvSpPr txBox="1">
            <a:spLocks noGrp="1"/>
          </p:cNvSpPr>
          <p:nvPr>
            <p:ph type="sldNum" idx="12"/>
          </p:nvPr>
        </p:nvSpPr>
        <p:spPr>
          <a:xfrm>
            <a:off x="3884612" y="9448184"/>
            <a:ext cx="2971800" cy="498996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11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5981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7965a52046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43013"/>
            <a:ext cx="447675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7965a52046_4_6:notes"/>
          <p:cNvSpPr txBox="1">
            <a:spLocks noGrp="1"/>
          </p:cNvSpPr>
          <p:nvPr>
            <p:ph type="body" idx="1"/>
          </p:nvPr>
        </p:nvSpPr>
        <p:spPr>
          <a:xfrm>
            <a:off x="685800" y="4787126"/>
            <a:ext cx="5486400" cy="391690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4" name="Google Shape;1774;g7965a52046_4_6:notes"/>
          <p:cNvSpPr txBox="1">
            <a:spLocks noGrp="1"/>
          </p:cNvSpPr>
          <p:nvPr>
            <p:ph type="sldNum" idx="12"/>
          </p:nvPr>
        </p:nvSpPr>
        <p:spPr>
          <a:xfrm>
            <a:off x="3884612" y="9448184"/>
            <a:ext cx="2971800" cy="498996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12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8749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7965a52046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43013"/>
            <a:ext cx="447675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7965a52046_4_6:notes"/>
          <p:cNvSpPr txBox="1">
            <a:spLocks noGrp="1"/>
          </p:cNvSpPr>
          <p:nvPr>
            <p:ph type="body" idx="1"/>
          </p:nvPr>
        </p:nvSpPr>
        <p:spPr>
          <a:xfrm>
            <a:off x="685800" y="4787126"/>
            <a:ext cx="5486400" cy="391690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4" name="Google Shape;1774;g7965a52046_4_6:notes"/>
          <p:cNvSpPr txBox="1">
            <a:spLocks noGrp="1"/>
          </p:cNvSpPr>
          <p:nvPr>
            <p:ph type="sldNum" idx="12"/>
          </p:nvPr>
        </p:nvSpPr>
        <p:spPr>
          <a:xfrm>
            <a:off x="3884612" y="9448184"/>
            <a:ext cx="2971800" cy="498996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13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42810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7965a52046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43013"/>
            <a:ext cx="447675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7965a52046_4_6:notes"/>
          <p:cNvSpPr txBox="1">
            <a:spLocks noGrp="1"/>
          </p:cNvSpPr>
          <p:nvPr>
            <p:ph type="body" idx="1"/>
          </p:nvPr>
        </p:nvSpPr>
        <p:spPr>
          <a:xfrm>
            <a:off x="685800" y="4787126"/>
            <a:ext cx="5486400" cy="391690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4" name="Google Shape;1774;g7965a52046_4_6:notes"/>
          <p:cNvSpPr txBox="1">
            <a:spLocks noGrp="1"/>
          </p:cNvSpPr>
          <p:nvPr>
            <p:ph type="sldNum" idx="12"/>
          </p:nvPr>
        </p:nvSpPr>
        <p:spPr>
          <a:xfrm>
            <a:off x="3884612" y="9448184"/>
            <a:ext cx="2971800" cy="498996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14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7116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91C2C-199E-4C2C-B2EE-082ABC0798D8}" type="datetime1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3EF6E-A083-4BE8-A209-7F31BC1328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7B42C-D8B7-4866-BFAD-DD4260999BBE}" type="datetime1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3EF6E-A083-4BE8-A209-7F31BC1328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AB322-FD21-4082-B4F7-B8E87989EAB3}" type="datetime1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3EF6E-A083-4BE8-A209-7F31BC1328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525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825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61938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425"/>
            </a:lvl1pPr>
            <a:lvl2pPr marL="685800" lvl="1" indent="-24765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2pPr>
            <a:lvl3pPr marL="1028700" lvl="2" indent="-247650">
              <a:spcBef>
                <a:spcPts val="1575"/>
              </a:spcBef>
              <a:spcAft>
                <a:spcPts val="0"/>
              </a:spcAft>
              <a:buSzPts val="1600"/>
              <a:buChar char="■"/>
              <a:defRPr sz="1200"/>
            </a:lvl3pPr>
            <a:lvl4pPr marL="1371600" lvl="3" indent="-247650">
              <a:spcBef>
                <a:spcPts val="1575"/>
              </a:spcBef>
              <a:spcAft>
                <a:spcPts val="0"/>
              </a:spcAft>
              <a:buSzPts val="1600"/>
              <a:buChar char="●"/>
              <a:defRPr sz="1200"/>
            </a:lvl4pPr>
            <a:lvl5pPr marL="1714500" lvl="4" indent="-24765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5pPr>
            <a:lvl6pPr marL="2057400" lvl="5" indent="-247650">
              <a:spcBef>
                <a:spcPts val="1575"/>
              </a:spcBef>
              <a:spcAft>
                <a:spcPts val="0"/>
              </a:spcAft>
              <a:buSzPts val="1600"/>
              <a:buChar char="■"/>
              <a:defRPr sz="1200"/>
            </a:lvl6pPr>
            <a:lvl7pPr marL="2400300" lvl="6" indent="-247650">
              <a:spcBef>
                <a:spcPts val="1575"/>
              </a:spcBef>
              <a:spcAft>
                <a:spcPts val="0"/>
              </a:spcAft>
              <a:buSzPts val="1600"/>
              <a:buChar char="●"/>
              <a:defRPr sz="1200"/>
            </a:lvl7pPr>
            <a:lvl8pPr marL="2743200" lvl="7" indent="-24765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8pPr>
            <a:lvl9pPr marL="3086100" lvl="8" indent="-247650">
              <a:spcBef>
                <a:spcPts val="1575"/>
              </a:spcBef>
              <a:spcAft>
                <a:spcPts val="1575"/>
              </a:spcAft>
              <a:buSzPts val="16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825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61938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425"/>
            </a:lvl1pPr>
            <a:lvl2pPr marL="685800" lvl="1" indent="-24765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2pPr>
            <a:lvl3pPr marL="1028700" lvl="2" indent="-247650">
              <a:spcBef>
                <a:spcPts val="1575"/>
              </a:spcBef>
              <a:spcAft>
                <a:spcPts val="0"/>
              </a:spcAft>
              <a:buSzPts val="1600"/>
              <a:buChar char="■"/>
              <a:defRPr sz="1200"/>
            </a:lvl3pPr>
            <a:lvl4pPr marL="1371600" lvl="3" indent="-247650">
              <a:spcBef>
                <a:spcPts val="1575"/>
              </a:spcBef>
              <a:spcAft>
                <a:spcPts val="0"/>
              </a:spcAft>
              <a:buSzPts val="1600"/>
              <a:buChar char="●"/>
              <a:defRPr sz="1200"/>
            </a:lvl4pPr>
            <a:lvl5pPr marL="1714500" lvl="4" indent="-24765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5pPr>
            <a:lvl6pPr marL="2057400" lvl="5" indent="-247650">
              <a:spcBef>
                <a:spcPts val="1575"/>
              </a:spcBef>
              <a:spcAft>
                <a:spcPts val="0"/>
              </a:spcAft>
              <a:buSzPts val="1600"/>
              <a:buChar char="■"/>
              <a:defRPr sz="1200"/>
            </a:lvl6pPr>
            <a:lvl7pPr marL="2400300" lvl="6" indent="-247650">
              <a:spcBef>
                <a:spcPts val="1575"/>
              </a:spcBef>
              <a:spcAft>
                <a:spcPts val="0"/>
              </a:spcAft>
              <a:buSzPts val="1600"/>
              <a:buChar char="●"/>
              <a:defRPr sz="1200"/>
            </a:lvl7pPr>
            <a:lvl8pPr marL="2743200" lvl="7" indent="-24765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8pPr>
            <a:lvl9pPr marL="3086100" lvl="8" indent="-247650">
              <a:spcBef>
                <a:spcPts val="1575"/>
              </a:spcBef>
              <a:spcAft>
                <a:spcPts val="1575"/>
              </a:spcAft>
              <a:buSzPts val="16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75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350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525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75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810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4765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1pPr>
            <a:lvl2pPr marL="685800" lvl="1" indent="-24765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2pPr>
            <a:lvl3pPr marL="1028700" lvl="2" indent="-247650">
              <a:spcBef>
                <a:spcPts val="1575"/>
              </a:spcBef>
              <a:spcAft>
                <a:spcPts val="0"/>
              </a:spcAft>
              <a:buSzPts val="1600"/>
              <a:buChar char="■"/>
              <a:defRPr sz="1200"/>
            </a:lvl3pPr>
            <a:lvl4pPr marL="1371600" lvl="3" indent="-247650">
              <a:spcBef>
                <a:spcPts val="1575"/>
              </a:spcBef>
              <a:spcAft>
                <a:spcPts val="0"/>
              </a:spcAft>
              <a:buSzPts val="1600"/>
              <a:buChar char="●"/>
              <a:defRPr sz="1200"/>
            </a:lvl4pPr>
            <a:lvl5pPr marL="1714500" lvl="4" indent="-24765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5pPr>
            <a:lvl6pPr marL="2057400" lvl="5" indent="-247650">
              <a:spcBef>
                <a:spcPts val="1575"/>
              </a:spcBef>
              <a:spcAft>
                <a:spcPts val="0"/>
              </a:spcAft>
              <a:buSzPts val="1600"/>
              <a:buChar char="■"/>
              <a:defRPr sz="1200"/>
            </a:lvl6pPr>
            <a:lvl7pPr marL="2400300" lvl="6" indent="-247650">
              <a:spcBef>
                <a:spcPts val="1575"/>
              </a:spcBef>
              <a:spcAft>
                <a:spcPts val="0"/>
              </a:spcAft>
              <a:buSzPts val="1600"/>
              <a:buChar char="●"/>
              <a:defRPr sz="1200"/>
            </a:lvl7pPr>
            <a:lvl8pPr marL="2743200" lvl="7" indent="-24765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8pPr>
            <a:lvl9pPr marL="3086100" lvl="8" indent="-247650">
              <a:spcBef>
                <a:spcPts val="1575"/>
              </a:spcBef>
              <a:spcAft>
                <a:spcPts val="1575"/>
              </a:spcAft>
              <a:buSzPts val="16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75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333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725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4800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75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979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75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75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6925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342900" lvl="0" indent="-28575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685800" lvl="1" indent="-261938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2pPr>
            <a:lvl3pPr marL="1028700" lvl="2" indent="-261938">
              <a:spcBef>
                <a:spcPts val="1575"/>
              </a:spcBef>
              <a:spcAft>
                <a:spcPts val="0"/>
              </a:spcAft>
              <a:buSzPts val="1900"/>
              <a:buChar char="■"/>
              <a:defRPr/>
            </a:lvl3pPr>
            <a:lvl4pPr marL="1371600" lvl="3" indent="-261938">
              <a:spcBef>
                <a:spcPts val="1575"/>
              </a:spcBef>
              <a:spcAft>
                <a:spcPts val="0"/>
              </a:spcAft>
              <a:buSzPts val="1900"/>
              <a:buChar char="●"/>
              <a:defRPr/>
            </a:lvl4pPr>
            <a:lvl5pPr marL="1714500" lvl="4" indent="-261938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5pPr>
            <a:lvl6pPr marL="2057400" lvl="5" indent="-261938">
              <a:spcBef>
                <a:spcPts val="1575"/>
              </a:spcBef>
              <a:spcAft>
                <a:spcPts val="0"/>
              </a:spcAft>
              <a:buSzPts val="1900"/>
              <a:buChar char="■"/>
              <a:defRPr/>
            </a:lvl6pPr>
            <a:lvl7pPr marL="2400300" lvl="6" indent="-261938">
              <a:spcBef>
                <a:spcPts val="1575"/>
              </a:spcBef>
              <a:spcAft>
                <a:spcPts val="0"/>
              </a:spcAft>
              <a:buSzPts val="1900"/>
              <a:buChar char="●"/>
              <a:defRPr/>
            </a:lvl7pPr>
            <a:lvl8pPr marL="2743200" lvl="7" indent="-261938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8pPr>
            <a:lvl9pPr marL="3086100" lvl="8" indent="-261938">
              <a:spcBef>
                <a:spcPts val="1575"/>
              </a:spcBef>
              <a:spcAft>
                <a:spcPts val="1575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75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841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725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342900" lvl="0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75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2479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525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525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8575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685800" lvl="1" indent="-261938" algn="ctr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2pPr>
            <a:lvl3pPr marL="1028700" lvl="2" indent="-261938" algn="ctr">
              <a:spcBef>
                <a:spcPts val="1575"/>
              </a:spcBef>
              <a:spcAft>
                <a:spcPts val="0"/>
              </a:spcAft>
              <a:buSzPts val="1900"/>
              <a:buChar char="■"/>
              <a:defRPr/>
            </a:lvl3pPr>
            <a:lvl4pPr marL="1371600" lvl="3" indent="-261938" algn="ctr">
              <a:spcBef>
                <a:spcPts val="1575"/>
              </a:spcBef>
              <a:spcAft>
                <a:spcPts val="0"/>
              </a:spcAft>
              <a:buSzPts val="1900"/>
              <a:buChar char="●"/>
              <a:defRPr/>
            </a:lvl4pPr>
            <a:lvl5pPr marL="1714500" lvl="4" indent="-261938" algn="ctr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5pPr>
            <a:lvl6pPr marL="2057400" lvl="5" indent="-261938" algn="ctr">
              <a:spcBef>
                <a:spcPts val="1575"/>
              </a:spcBef>
              <a:spcAft>
                <a:spcPts val="0"/>
              </a:spcAft>
              <a:buSzPts val="1900"/>
              <a:buChar char="■"/>
              <a:defRPr/>
            </a:lvl6pPr>
            <a:lvl7pPr marL="2400300" lvl="6" indent="-261938" algn="ctr">
              <a:spcBef>
                <a:spcPts val="1575"/>
              </a:spcBef>
              <a:spcAft>
                <a:spcPts val="0"/>
              </a:spcAft>
              <a:buSzPts val="1900"/>
              <a:buChar char="●"/>
              <a:defRPr/>
            </a:lvl7pPr>
            <a:lvl8pPr marL="2743200" lvl="7" indent="-261938" algn="ctr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8pPr>
            <a:lvl9pPr marL="3086100" lvl="8" indent="-261938" algn="ctr">
              <a:spcBef>
                <a:spcPts val="1575"/>
              </a:spcBef>
              <a:spcAft>
                <a:spcPts val="1575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75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8879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75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811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75D3-260B-43F1-96BE-97909B1FDB05}" type="datetime1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3EF6E-A083-4BE8-A209-7F31BC1328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и объект" type="obj">
  <p:cSld name="Заголовок и объект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304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2857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8700" marR="0" lvl="2" indent="-2667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14500" marR="0" lvl="4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7400" marR="0" lvl="5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dt" idx="10"/>
          </p:nvPr>
        </p:nvSpPr>
        <p:spPr>
          <a:xfrm>
            <a:off x="628650" y="6356376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44DD059C-87C4-44C3-968E-417C7613942F}" type="datetime1">
              <a:rPr lang="ru-RU" smtClean="0"/>
              <a:t>24.10.2023</a:t>
            </a:fld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ftr" idx="11"/>
          </p:nvPr>
        </p:nvSpPr>
        <p:spPr>
          <a:xfrm>
            <a:off x="3028950" y="6356376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6457950" y="6356376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2898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Custom Layout">
  <p:cSld name="35_Custom Layou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>
            <a:spLocks noGrp="1"/>
          </p:cNvSpPr>
          <p:nvPr>
            <p:ph type="pic" idx="2"/>
          </p:nvPr>
        </p:nvSpPr>
        <p:spPr>
          <a:xfrm>
            <a:off x="3724981" y="2453054"/>
            <a:ext cx="5064300" cy="40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12974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1">
  <p:cSld name="Титульный слайд 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7287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Custom Layout">
  <p:cSld name="22_Custom Layou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>
            <a:spLocks noGrp="1"/>
          </p:cNvSpPr>
          <p:nvPr>
            <p:ph type="pic" idx="2"/>
          </p:nvPr>
        </p:nvSpPr>
        <p:spPr>
          <a:xfrm>
            <a:off x="5521791" y="1545219"/>
            <a:ext cx="3622275" cy="3767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sldNum" idx="12"/>
          </p:nvPr>
        </p:nvSpPr>
        <p:spPr>
          <a:xfrm>
            <a:off x="8557022" y="6332537"/>
            <a:ext cx="548775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275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275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275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275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275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275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275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275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275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975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3086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2_Custom Layout">
  <p:cSld name="52_Custom Layou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>
            <a:spLocks noGrp="1"/>
          </p:cNvSpPr>
          <p:nvPr>
            <p:ph type="pic" idx="2"/>
          </p:nvPr>
        </p:nvSpPr>
        <p:spPr>
          <a:xfrm>
            <a:off x="708660" y="2485786"/>
            <a:ext cx="2712825" cy="31185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dist="254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4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4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4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4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4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4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75" cy="524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119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ъект с подписью" type="objTx">
  <p:cSld name="Объект с подписью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075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3238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8700" marR="0" lvl="2" indent="-2857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2667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14500" marR="0" lvl="4" indent="-2667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7400" marR="0" lvl="5" indent="-2667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2667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2667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2667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075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8700" marR="0" lvl="2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14500" marR="0" lvl="4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7400" marR="0" lvl="5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dt" idx="10"/>
          </p:nvPr>
        </p:nvSpPr>
        <p:spPr>
          <a:xfrm>
            <a:off x="628650" y="6356376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895B185E-59E7-430F-96A8-F0A986169E12}" type="datetime1">
              <a:rPr lang="ru-RU" smtClean="0"/>
              <a:t>24.10.2023</a:t>
            </a:fld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ftr" idx="11"/>
          </p:nvPr>
        </p:nvSpPr>
        <p:spPr>
          <a:xfrm>
            <a:off x="3028950" y="6356376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sldNum" idx="12"/>
          </p:nvPr>
        </p:nvSpPr>
        <p:spPr>
          <a:xfrm>
            <a:off x="6457950" y="6356376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2331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Custom Layout">
  <p:cSld name="24_Custom Layou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>
            <a:spLocks noGrp="1"/>
          </p:cNvSpPr>
          <p:nvPr>
            <p:ph type="pic" idx="2"/>
          </p:nvPr>
        </p:nvSpPr>
        <p:spPr>
          <a:xfrm>
            <a:off x="5008977" y="365760"/>
            <a:ext cx="2903625" cy="33375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4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4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4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4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4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4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9"/>
          <p:cNvSpPr>
            <a:spLocks noGrp="1"/>
          </p:cNvSpPr>
          <p:nvPr>
            <p:ph type="pic" idx="3"/>
          </p:nvPr>
        </p:nvSpPr>
        <p:spPr>
          <a:xfrm>
            <a:off x="3234918" y="2528394"/>
            <a:ext cx="2102625" cy="24171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4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4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4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4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4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4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9"/>
          <p:cNvSpPr>
            <a:spLocks noGrp="1"/>
          </p:cNvSpPr>
          <p:nvPr>
            <p:ph type="pic" idx="4"/>
          </p:nvPr>
        </p:nvSpPr>
        <p:spPr>
          <a:xfrm>
            <a:off x="5149215" y="3797913"/>
            <a:ext cx="2297700" cy="26409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4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4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4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4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4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4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75" cy="524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7656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8556785" y="6333135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2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2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2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2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2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2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2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2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2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8584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6_Custom Layout">
  <p:cSld name="66_Custom Layou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>
            <a:spLocks noGrp="1"/>
          </p:cNvSpPr>
          <p:nvPr>
            <p:ph type="pic" idx="2"/>
          </p:nvPr>
        </p:nvSpPr>
        <p:spPr>
          <a:xfrm>
            <a:off x="0" y="759921"/>
            <a:ext cx="4652325" cy="53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5675" rIns="91300" bIns="456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4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4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4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4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4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4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44005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48CF955-4DA6-49BF-831B-E584E81ACB66}" type="datetime1">
              <a:rPr lang="ru-RU" smtClean="0"/>
              <a:t>24.10.2023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F13FC-8E3E-4010-AC83-939DF2D8A1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600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5347C-C66C-4E4D-99BB-AF6FF3685CD2}" type="datetime1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3EF6E-A083-4BE8-A209-7F31BC1328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47598" y="208535"/>
            <a:ext cx="764880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51472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1925" y="13208"/>
            <a:ext cx="7612380" cy="276999"/>
          </a:xfrm>
        </p:spPr>
        <p:txBody>
          <a:bodyPr lIns="0" tIns="0" rIns="0" bIns="0"/>
          <a:lstStyle>
            <a:lvl1pPr>
              <a:defRPr sz="1800" b="1" i="0">
                <a:solidFill>
                  <a:srgbClr val="2E549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3684" y="2581783"/>
            <a:ext cx="8096631" cy="184666"/>
          </a:xfrm>
        </p:spPr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39437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1925" y="13208"/>
            <a:ext cx="7612380" cy="276999"/>
          </a:xfrm>
        </p:spPr>
        <p:txBody>
          <a:bodyPr lIns="0" tIns="0" rIns="0" bIns="0"/>
          <a:lstStyle>
            <a:lvl1pPr>
              <a:defRPr sz="1800" b="1" i="0">
                <a:solidFill>
                  <a:srgbClr val="2E549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62702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1925" y="13208"/>
            <a:ext cx="7612380" cy="276999"/>
          </a:xfrm>
        </p:spPr>
        <p:txBody>
          <a:bodyPr lIns="0" tIns="0" rIns="0" bIns="0"/>
          <a:lstStyle>
            <a:lvl1pPr>
              <a:defRPr sz="1800" b="1" i="0">
                <a:solidFill>
                  <a:srgbClr val="2E549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15746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" y="0"/>
            <a:ext cx="9140666" cy="6858000"/>
          </a:xfrm>
          <a:custGeom>
            <a:avLst/>
            <a:gdLst/>
            <a:ahLst/>
            <a:cxnLst/>
            <a:rect l="l" t="t" r="r" b="b"/>
            <a:pathLst>
              <a:path w="12187555" h="6858000">
                <a:moveTo>
                  <a:pt x="12187428" y="6857998"/>
                </a:moveTo>
                <a:lnTo>
                  <a:pt x="12187428" y="0"/>
                </a:lnTo>
                <a:lnTo>
                  <a:pt x="0" y="0"/>
                </a:lnTo>
                <a:lnTo>
                  <a:pt x="0" y="6857998"/>
                </a:lnTo>
                <a:lnTo>
                  <a:pt x="12187428" y="6857998"/>
                </a:lnTo>
                <a:close/>
              </a:path>
            </a:pathLst>
          </a:custGeom>
          <a:solidFill>
            <a:srgbClr val="1F3763">
              <a:alpha val="85096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bg object 17"/>
          <p:cNvSpPr/>
          <p:nvPr/>
        </p:nvSpPr>
        <p:spPr>
          <a:xfrm>
            <a:off x="9140571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8"/>
                </a:moveTo>
                <a:lnTo>
                  <a:pt x="0" y="0"/>
                </a:lnTo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7367" y="5943169"/>
            <a:ext cx="4582496" cy="536943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2622" y="548640"/>
            <a:ext cx="1351026" cy="641603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35139" y="5960364"/>
            <a:ext cx="718947" cy="50444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27848" y="5960364"/>
            <a:ext cx="806958" cy="50444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2347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37152-A949-4CDA-9441-BF9AB79280AD}" type="datetime1">
              <a:rPr lang="ru-RU" smtClean="0"/>
              <a:t>24.10.2023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3EF6E-A083-4BE8-A209-7F31BC1328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259DC-5F2E-4C23-9EA1-82BFB03D3D75}" type="datetime1">
              <a:rPr lang="ru-RU" smtClean="0"/>
              <a:t>24.10.2023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3EF6E-A083-4BE8-A209-7F31BC1328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DB73C-3E2A-4F49-B6C7-DC9C2129A904}" type="datetime1">
              <a:rPr lang="ru-RU" smtClean="0"/>
              <a:t>24.10.2023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3EF6E-A083-4BE8-A209-7F31BC1328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125FB-2BFF-4BA2-AB5E-214C54787F82}" type="datetime1">
              <a:rPr lang="ru-RU" smtClean="0"/>
              <a:t>24.10.2023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3EF6E-A083-4BE8-A209-7F31BC1328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56F1-1FF7-4038-89F9-D5AF37125376}" type="datetime1">
              <a:rPr lang="ru-RU" smtClean="0"/>
              <a:t>24.10.2023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3EF6E-A083-4BE8-A209-7F31BC1328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F9E4F-EC52-4C6C-A74A-CB58FD910955}" type="datetime1">
              <a:rPr lang="ru-RU" smtClean="0"/>
              <a:t>24.10.2023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3EF6E-A083-4BE8-A209-7F31BC1328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23880-E4B2-463B-9D97-72677A5586F4}" type="datetime1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A3EF6E-A083-4BE8-A209-7F31BC1328E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525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525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75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975">
                <a:solidFill>
                  <a:schemeClr val="dk2"/>
                </a:solidFill>
              </a:defRPr>
            </a:lvl1pPr>
            <a:lvl2pPr lvl="1" algn="r">
              <a:buNone/>
              <a:defRPr sz="975">
                <a:solidFill>
                  <a:schemeClr val="dk2"/>
                </a:solidFill>
              </a:defRPr>
            </a:lvl2pPr>
            <a:lvl3pPr lvl="2" algn="r">
              <a:buNone/>
              <a:defRPr sz="975">
                <a:solidFill>
                  <a:schemeClr val="dk2"/>
                </a:solidFill>
              </a:defRPr>
            </a:lvl3pPr>
            <a:lvl4pPr lvl="3" algn="r">
              <a:buNone/>
              <a:defRPr sz="975">
                <a:solidFill>
                  <a:schemeClr val="dk2"/>
                </a:solidFill>
              </a:defRPr>
            </a:lvl4pPr>
            <a:lvl5pPr lvl="4" algn="r">
              <a:buNone/>
              <a:defRPr sz="975">
                <a:solidFill>
                  <a:schemeClr val="dk2"/>
                </a:solidFill>
              </a:defRPr>
            </a:lvl5pPr>
            <a:lvl6pPr lvl="5" algn="r">
              <a:buNone/>
              <a:defRPr sz="975">
                <a:solidFill>
                  <a:schemeClr val="dk2"/>
                </a:solidFill>
              </a:defRPr>
            </a:lvl6pPr>
            <a:lvl7pPr lvl="6" algn="r">
              <a:buNone/>
              <a:defRPr sz="975">
                <a:solidFill>
                  <a:schemeClr val="dk2"/>
                </a:solidFill>
              </a:defRPr>
            </a:lvl7pPr>
            <a:lvl8pPr lvl="7" algn="r">
              <a:buNone/>
              <a:defRPr sz="975">
                <a:solidFill>
                  <a:schemeClr val="dk2"/>
                </a:solidFill>
              </a:defRPr>
            </a:lvl8pPr>
            <a:lvl9pPr lvl="8" algn="r">
              <a:buNone/>
              <a:defRPr sz="975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9250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1925" y="13208"/>
            <a:ext cx="761238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2E549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3684" y="2581783"/>
            <a:ext cx="8096631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6120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edsoo.ru/rabochie-programmy/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3.png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3.png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1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5.png"/><Relationship Id="rId7" Type="http://schemas.openxmlformats.org/officeDocument/2006/relationships/hyperlink" Target="https://cdn.catalog.prosv.ru/attachment/28ffca25c9b248c7e9d656ce17f8b104ae19febf.pdf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Relationship Id="rId6" Type="http://schemas.openxmlformats.org/officeDocument/2006/relationships/hyperlink" Target="https://cdn.catalog.prosv.ru/attachment/fe0c86ddc71816b4c7b826be062e3c42c329b5e2.pdf" TargetMode="Externa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5.png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5.png"/><Relationship Id="rId7" Type="http://schemas.openxmlformats.org/officeDocument/2006/relationships/image" Target="../media/image49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10" Type="http://schemas.openxmlformats.org/officeDocument/2006/relationships/image" Target="../media/image13.png"/><Relationship Id="rId4" Type="http://schemas.openxmlformats.org/officeDocument/2006/relationships/image" Target="../media/image46.png"/><Relationship Id="rId9" Type="http://schemas.openxmlformats.org/officeDocument/2006/relationships/image" Target="../media/image51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5.png"/><Relationship Id="rId7" Type="http://schemas.openxmlformats.org/officeDocument/2006/relationships/image" Target="../media/image53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2.png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3.pn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docs.cntd.ru/document/902350579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cs.cntd.ru/document/607175848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5.png"/><Relationship Id="rId7" Type="http://schemas.openxmlformats.org/officeDocument/2006/relationships/image" Target="../media/image5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7.png"/><Relationship Id="rId5" Type="http://schemas.openxmlformats.org/officeDocument/2006/relationships/image" Target="../media/image47.jpg"/><Relationship Id="rId4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4.png"/><Relationship Id="rId4" Type="http://schemas.openxmlformats.org/officeDocument/2006/relationships/hyperlink" Target="https://uchitel.club/fgos/fgos-matematika" TargetMode="Externa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4.wdp"/><Relationship Id="rId3" Type="http://schemas.openxmlformats.org/officeDocument/2006/relationships/hyperlink" Target="https://edsoo.ru/" TargetMode="External"/><Relationship Id="rId7" Type="http://schemas.microsoft.com/office/2007/relationships/hdphoto" Target="../media/hdphoto1.wdp"/><Relationship Id="rId12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png"/><Relationship Id="rId11" Type="http://schemas.microsoft.com/office/2007/relationships/hdphoto" Target="../media/hdphoto3.wdp"/><Relationship Id="rId5" Type="http://schemas.openxmlformats.org/officeDocument/2006/relationships/hyperlink" Target="https://prosv.ru/selection/pervii-raz-v-pervii-klass/?subject=algebra85,veroyatnost-i-statistika,geometriya56,matematika39&amp;class=6-kl,10-kl,11-kl,5-kl,7-kl,8-kl,9-kl&amp;author=butsko-elena-vladimirovna" TargetMode="External"/><Relationship Id="rId15" Type="http://schemas.microsoft.com/office/2007/relationships/hdphoto" Target="../media/hdphoto5.wdp"/><Relationship Id="rId10" Type="http://schemas.openxmlformats.org/officeDocument/2006/relationships/image" Target="../media/image19.png"/><Relationship Id="rId4" Type="http://schemas.openxmlformats.org/officeDocument/2006/relationships/hyperlink" Target="https://myschool.edu.ru/?ysclid=lo1e3ek6k0693426465" TargetMode="External"/><Relationship Id="rId9" Type="http://schemas.microsoft.com/office/2007/relationships/hdphoto" Target="../media/hdphoto2.wdp"/><Relationship Id="rId14" Type="http://schemas.openxmlformats.org/officeDocument/2006/relationships/image" Target="../media/image2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edsoo.ru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hyperlink" Target="https://edsoo.ru/konstruktor-rabochih-programm/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3.png"/><Relationship Id="rId7" Type="http://schemas.openxmlformats.org/officeDocument/2006/relationships/hyperlink" Target="https://edsoo.ru/mr-matematika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67.png"/><Relationship Id="rId4" Type="http://schemas.openxmlformats.org/officeDocument/2006/relationships/image" Target="../media/image62.png"/><Relationship Id="rId9" Type="http://schemas.openxmlformats.org/officeDocument/2006/relationships/image" Target="../media/image6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hyperlink" Target="https://edsoo.ru/2023/08/07/matematika-uglublennyj-uroven-real/" TargetMode="External"/><Relationship Id="rId3" Type="http://schemas.openxmlformats.org/officeDocument/2006/relationships/image" Target="../media/image70.png"/><Relationship Id="rId7" Type="http://schemas.openxmlformats.org/officeDocument/2006/relationships/hyperlink" Target="https://edsoo.ru/2023/08/07/na-portale-edinoe-soderzhanie-obshhego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dsoo.ru/2023/10/10/metodicheskoe-posobie-matematika-10-11-klassy-uglublyonnyj-uroven-2023-g/" TargetMode="External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6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hyperlink" Target="https://prosv.ru/product/merzlyak-polyakov-algebra-i-nachala-matematicheskogo-analiza-10-klass-uglublennii-uroven-metodicheskoe-posobie02/" TargetMode="External"/><Relationship Id="rId13" Type="http://schemas.openxmlformats.org/officeDocument/2006/relationships/hyperlink" Target="https://prosv.ru/product/metodicheskie-rekomendatsii-7-9-klassi-k-uchebniku-atanasyana-l-s-butuzova-v-f-kadomtseva-s-b-i-dr02/" TargetMode="External"/><Relationship Id="rId3" Type="http://schemas.openxmlformats.org/officeDocument/2006/relationships/image" Target="../media/image76.png"/><Relationship Id="rId7" Type="http://schemas.openxmlformats.org/officeDocument/2006/relationships/image" Target="../media/image78.png"/><Relationship Id="rId12" Type="http://schemas.openxmlformats.org/officeDocument/2006/relationships/image" Target="../media/image81.png"/><Relationship Id="rId17" Type="http://schemas.openxmlformats.org/officeDocument/2006/relationships/hyperlink" Target="https://prosv.ru/product/algebra-i-nachala-matematicheskogo-analiza-metodicheskie-rekomendatsii-10-11-klassi02/" TargetMode="External"/><Relationship Id="rId2" Type="http://schemas.openxmlformats.org/officeDocument/2006/relationships/image" Target="../media/image13.pn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rosv.ru/product/metodicheskie-rekomendatsii-7-9-klassi-k-uchebniku-makaricheva-yu-n-idr02/" TargetMode="External"/><Relationship Id="rId11" Type="http://schemas.openxmlformats.org/officeDocument/2006/relationships/hyperlink" Target="https://prosv.ru/product/veroyatnost-i-statistika-metodicheskie-rekomendatsii-7-9-klassi02/" TargetMode="External"/><Relationship Id="rId5" Type="http://schemas.openxmlformats.org/officeDocument/2006/relationships/image" Target="../media/image77.png"/><Relationship Id="rId15" Type="http://schemas.openxmlformats.org/officeDocument/2006/relationships/hyperlink" Target="https://prosv.ru/product/merzlyak-polyakov-geometriya-10-klass-uglublennii-uroven-metodicheskoe-posobie02/" TargetMode="External"/><Relationship Id="rId10" Type="http://schemas.openxmlformats.org/officeDocument/2006/relationships/image" Target="../media/image80.png"/><Relationship Id="rId4" Type="http://schemas.openxmlformats.org/officeDocument/2006/relationships/hyperlink" Target="https://prosv.ru/product/metodicheskie-rekomendatsii-5-6-klassi02/" TargetMode="External"/><Relationship Id="rId9" Type="http://schemas.openxmlformats.org/officeDocument/2006/relationships/image" Target="../media/image79.png"/><Relationship Id="rId14" Type="http://schemas.openxmlformats.org/officeDocument/2006/relationships/image" Target="../media/image82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hyperlink" Target="https://shop.prosv.ru/geometriya--samostoyatelnye-i-kontrolnye-raboty--7-klass22623" TargetMode="External"/><Relationship Id="rId18" Type="http://schemas.openxmlformats.org/officeDocument/2006/relationships/image" Target="../media/image91.png"/><Relationship Id="rId3" Type="http://schemas.openxmlformats.org/officeDocument/2006/relationships/image" Target="../media/image84.png"/><Relationship Id="rId7" Type="http://schemas.openxmlformats.org/officeDocument/2006/relationships/hyperlink" Target="https://shop.prosv.ru/matematika--5-klass--bazovyj-uroven--rabochaya-tetrad--chast-222625" TargetMode="External"/><Relationship Id="rId12" Type="http://schemas.openxmlformats.org/officeDocument/2006/relationships/image" Target="../media/image89.png"/><Relationship Id="rId17" Type="http://schemas.openxmlformats.org/officeDocument/2006/relationships/hyperlink" Target="https://prosv.ru/product/matematika-geometriya-7-9-klassi-bazovii-uroven-zadachnik-uchebnoe-posobie01/" TargetMode="External"/><Relationship Id="rId2" Type="http://schemas.openxmlformats.org/officeDocument/2006/relationships/image" Target="../media/image13.png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88.png"/><Relationship Id="rId5" Type="http://schemas.openxmlformats.org/officeDocument/2006/relationships/hyperlink" Target="https://shop.prosv.ru/matematika--5-klass--bazovyj-uroven--rabochaya-tetrad--chast-122624" TargetMode="External"/><Relationship Id="rId15" Type="http://schemas.openxmlformats.org/officeDocument/2006/relationships/hyperlink" Target="https://shop.prosv.ru/matematika--7-klass--bazovyj-uroven--rabochaya-tetrad--chast-123024" TargetMode="External"/><Relationship Id="rId10" Type="http://schemas.openxmlformats.org/officeDocument/2006/relationships/image" Target="../media/image87.png"/><Relationship Id="rId19" Type="http://schemas.openxmlformats.org/officeDocument/2006/relationships/hyperlink" Target="https://prosv.ru/product/matematika-6-klass-bazovii-uroven-rabochaya-tetrad01/" TargetMode="External"/><Relationship Id="rId4" Type="http://schemas.openxmlformats.org/officeDocument/2006/relationships/image" Target="../media/image76.png"/><Relationship Id="rId9" Type="http://schemas.openxmlformats.org/officeDocument/2006/relationships/hyperlink" Target="https://shop.prosv.ru/matematika--5-klass--bazovyj-uroven--kontrolnye-raboty22626" TargetMode="External"/><Relationship Id="rId14" Type="http://schemas.openxmlformats.org/officeDocument/2006/relationships/hyperlink" Target="https://shop.prosv.ru/matematika--7-klass--bazovyj-uroven--rabochaya-tetrad--chast-223025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13.png"/><Relationship Id="rId7" Type="http://schemas.openxmlformats.org/officeDocument/2006/relationships/image" Target="../media/image9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hyperlink" Target="https://media.prosv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hyperlink" Target="https://media.prosv.ru/" TargetMode="External"/><Relationship Id="rId7" Type="http://schemas.openxmlformats.org/officeDocument/2006/relationships/image" Target="../media/image106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13.png"/><Relationship Id="rId4" Type="http://schemas.openxmlformats.org/officeDocument/2006/relationships/image" Target="../media/image105.png"/><Relationship Id="rId9" Type="http://schemas.openxmlformats.org/officeDocument/2006/relationships/image" Target="../media/image10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hyperlink" Target="https://cloud.prosv.ru/s/CwTk85JdbHCP8dt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7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3.png"/><Relationship Id="rId2" Type="http://schemas.openxmlformats.org/officeDocument/2006/relationships/hyperlink" Target="https://iro22.ru/dejatelnost/redakcionno-izdatelskaja-i-bibliotechno-informacionnaja-dejatelnost/izdanija-airo/izdanija-airo-2022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16.png"/><Relationship Id="rId7" Type="http://schemas.openxmlformats.org/officeDocument/2006/relationships/image" Target="../media/image13.png"/><Relationship Id="rId2" Type="http://schemas.openxmlformats.org/officeDocument/2006/relationships/hyperlink" Target="https://iro22.ru/kumo/mathematics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ro22.ru/kumo/" TargetMode="Externa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4.png"/><Relationship Id="rId7" Type="http://schemas.openxmlformats.org/officeDocument/2006/relationships/hyperlink" Target="https://iro22.ru/home/fgos-funkcionalnaja-gramotnost/matematicheskaja-gramotnost-informacionnye-resursy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Relationship Id="rId9" Type="http://schemas.openxmlformats.org/officeDocument/2006/relationships/hyperlink" Target="https://iro22.ru/home/fgos-funkcionalnaja-gramotnost/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ptlab.mccme.ru/vertical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png"/><Relationship Id="rId4" Type="http://schemas.openxmlformats.org/officeDocument/2006/relationships/image" Target="../media/image1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edsoo.ru/Federalnaya_obrazovatelnaya_programma_osnovnogo_obschego_obrazovaniya.htm" TargetMode="External"/><Relationship Id="rId3" Type="http://schemas.openxmlformats.org/officeDocument/2006/relationships/hyperlink" Target="https://docs.cntd.ru/document/902350579" TargetMode="External"/><Relationship Id="rId7" Type="http://schemas.openxmlformats.org/officeDocument/2006/relationships/hyperlink" Target="https://edsoo.ru/Federalnaya_obrazovatelnaya_programma_srednego_obschego_obrazovaniya.ht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https://docs.cntd.ru/document/607175848" TargetMode="External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72" y="857250"/>
            <a:ext cx="79736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424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980584A-73A3-4563-8AD0-18737A81B5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7740352" y="-27384"/>
            <a:ext cx="1512168" cy="5006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E6371CB-7F2B-4C8E-816C-916C8236FB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827584" y="6337925"/>
            <a:ext cx="1512168" cy="50069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38592" y="6520259"/>
            <a:ext cx="405408" cy="365125"/>
          </a:xfrm>
        </p:spPr>
        <p:txBody>
          <a:bodyPr/>
          <a:lstStyle/>
          <a:p>
            <a:fld id="{01897EC1-504A-4430-94C4-D2A336914718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6363936"/>
              </p:ext>
            </p:extLst>
          </p:nvPr>
        </p:nvGraphicFramePr>
        <p:xfrm>
          <a:off x="218514" y="563042"/>
          <a:ext cx="8706972" cy="590644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059476">
                  <a:extLst>
                    <a:ext uri="{9D8B030D-6E8A-4147-A177-3AD203B41FA5}">
                      <a16:colId xmlns:a16="http://schemas.microsoft.com/office/drawing/2014/main" val="3689203560"/>
                    </a:ext>
                  </a:extLst>
                </a:gridCol>
                <a:gridCol w="3059476">
                  <a:extLst>
                    <a:ext uri="{9D8B030D-6E8A-4147-A177-3AD203B41FA5}">
                      <a16:colId xmlns:a16="http://schemas.microsoft.com/office/drawing/2014/main" val="3086443376"/>
                    </a:ext>
                  </a:extLst>
                </a:gridCol>
                <a:gridCol w="1294010">
                  <a:extLst>
                    <a:ext uri="{9D8B030D-6E8A-4147-A177-3AD203B41FA5}">
                      <a16:colId xmlns:a16="http://schemas.microsoft.com/office/drawing/2014/main" val="25648856"/>
                    </a:ext>
                  </a:extLst>
                </a:gridCol>
                <a:gridCol w="1294010">
                  <a:extLst>
                    <a:ext uri="{9D8B030D-6E8A-4147-A177-3AD203B41FA5}">
                      <a16:colId xmlns:a16="http://schemas.microsoft.com/office/drawing/2014/main" val="4141876050"/>
                    </a:ext>
                  </a:extLst>
                </a:gridCol>
              </a:tblGrid>
              <a:tr h="430438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Предметные области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Учебные предметы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федеральных рабочих программ (уровень изучения)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938803"/>
                  </a:ext>
                </a:extLst>
              </a:tr>
              <a:tr h="2152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ФОП ООО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ФОП СОО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2831005"/>
                  </a:ext>
                </a:extLst>
              </a:tr>
              <a:tr h="270215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 и литература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!!!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Русский язык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(Б)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(Б)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/>
                </a:tc>
                <a:extLst>
                  <a:ext uri="{0D108BD9-81ED-4DB2-BD59-A6C34878D82A}">
                    <a16:rowId xmlns:a16="http://schemas.microsoft.com/office/drawing/2014/main" val="3799279850"/>
                  </a:ext>
                </a:extLst>
              </a:tr>
              <a:tr h="1956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!!!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Литература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(Б)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(Б, У)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238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Родной язык и родная литература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Родной язык и (или) государственный язык</a:t>
                      </a:r>
                      <a:b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республики Российской Федерации</a:t>
                      </a:r>
                    </a:p>
                  </a:txBody>
                  <a:tcPr marL="27036" marR="2703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(Б) 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(Б)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/>
                </a:tc>
                <a:extLst>
                  <a:ext uri="{0D108BD9-81ED-4DB2-BD59-A6C34878D82A}">
                    <a16:rowId xmlns:a16="http://schemas.microsoft.com/office/drawing/2014/main" val="4129467208"/>
                  </a:ext>
                </a:extLst>
              </a:tr>
              <a:tr h="1956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Родная литература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(Б)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(Б)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/>
                </a:tc>
                <a:extLst>
                  <a:ext uri="{0D108BD9-81ED-4DB2-BD59-A6C34878D82A}">
                    <a16:rowId xmlns:a16="http://schemas.microsoft.com/office/drawing/2014/main" val="3607811020"/>
                  </a:ext>
                </a:extLst>
              </a:tr>
              <a:tr h="245678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Иностранные языки 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Иностранный язык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(Б)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(Б, У)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/>
                </a:tc>
                <a:extLst>
                  <a:ext uri="{0D108BD9-81ED-4DB2-BD59-A6C34878D82A}">
                    <a16:rowId xmlns:a16="http://schemas.microsoft.com/office/drawing/2014/main" val="3506326762"/>
                  </a:ext>
                </a:extLst>
              </a:tr>
              <a:tr h="1956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Второй иностранный язык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(Б)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(Б)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/>
                </a:tc>
                <a:extLst>
                  <a:ext uri="{0D108BD9-81ED-4DB2-BD59-A6C34878D82A}">
                    <a16:rowId xmlns:a16="http://schemas.microsoft.com/office/drawing/2014/main" val="3010475258"/>
                  </a:ext>
                </a:extLst>
              </a:tr>
              <a:tr h="236356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 и информатика </a:t>
                      </a: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</a:p>
                  </a:txBody>
                  <a:tcPr marL="27036" marR="27036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(Б, У)</a:t>
                      </a: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(Б, У)</a:t>
                      </a: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771157"/>
                  </a:ext>
                </a:extLst>
              </a:tr>
              <a:tr h="1956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Информатика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(Б, У)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(Б, У)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/>
                </a:tc>
                <a:extLst>
                  <a:ext uri="{0D108BD9-81ED-4DB2-BD59-A6C34878D82A}">
                    <a16:rowId xmlns:a16="http://schemas.microsoft.com/office/drawing/2014/main" val="3419246493"/>
                  </a:ext>
                </a:extLst>
              </a:tr>
              <a:tr h="227034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Общественно-научные предметы 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!!!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История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(Б)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(Б, У)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/>
                </a:tc>
                <a:extLst>
                  <a:ext uri="{0D108BD9-81ED-4DB2-BD59-A6C34878D82A}">
                    <a16:rowId xmlns:a16="http://schemas.microsoft.com/office/drawing/2014/main" val="198501434"/>
                  </a:ext>
                </a:extLst>
              </a:tr>
              <a:tr h="1956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!!!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Обществознание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(Б)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(Б, У)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/>
                </a:tc>
                <a:extLst>
                  <a:ext uri="{0D108BD9-81ED-4DB2-BD59-A6C34878D82A}">
                    <a16:rowId xmlns:a16="http://schemas.microsoft.com/office/drawing/2014/main" val="1360854825"/>
                  </a:ext>
                </a:extLst>
              </a:tr>
              <a:tr h="1956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!!!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География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(Б)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(Б, У)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/>
                </a:tc>
                <a:extLst>
                  <a:ext uri="{0D108BD9-81ED-4DB2-BD59-A6C34878D82A}">
                    <a16:rowId xmlns:a16="http://schemas.microsoft.com/office/drawing/2014/main" val="1739686003"/>
                  </a:ext>
                </a:extLst>
              </a:tr>
              <a:tr h="256688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Естественно-научные предметы 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Физика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(Б, У)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(Б, У)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/>
                </a:tc>
                <a:extLst>
                  <a:ext uri="{0D108BD9-81ED-4DB2-BD59-A6C34878D82A}">
                    <a16:rowId xmlns:a16="http://schemas.microsoft.com/office/drawing/2014/main" val="2495344393"/>
                  </a:ext>
                </a:extLst>
              </a:tr>
              <a:tr h="1956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Химия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(Б, У)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(Б, У)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/>
                </a:tc>
                <a:extLst>
                  <a:ext uri="{0D108BD9-81ED-4DB2-BD59-A6C34878D82A}">
                    <a16:rowId xmlns:a16="http://schemas.microsoft.com/office/drawing/2014/main" val="2964361787"/>
                  </a:ext>
                </a:extLst>
              </a:tr>
              <a:tr h="1956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Биология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(Б, У)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(Б, У)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/>
                </a:tc>
                <a:extLst>
                  <a:ext uri="{0D108BD9-81ED-4DB2-BD59-A6C34878D82A}">
                    <a16:rowId xmlns:a16="http://schemas.microsoft.com/office/drawing/2014/main" val="1023523015"/>
                  </a:ext>
                </a:extLst>
              </a:tr>
              <a:tr h="5870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Основы духовно-нравственной культуры народов России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Основы духовно-нравственной</a:t>
                      </a:r>
                      <a:b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культуры народов России-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(Б)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/>
                </a:tc>
                <a:extLst>
                  <a:ext uri="{0D108BD9-81ED-4DB2-BD59-A6C34878D82A}">
                    <a16:rowId xmlns:a16="http://schemas.microsoft.com/office/drawing/2014/main" val="126641162"/>
                  </a:ext>
                </a:extLst>
              </a:tr>
              <a:tr h="245678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Искусство 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Изобразительное искусство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(Б)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/>
                </a:tc>
                <a:extLst>
                  <a:ext uri="{0D108BD9-81ED-4DB2-BD59-A6C34878D82A}">
                    <a16:rowId xmlns:a16="http://schemas.microsoft.com/office/drawing/2014/main" val="2532010536"/>
                  </a:ext>
                </a:extLst>
              </a:tr>
              <a:tr h="1956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Музыка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(Б)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772809"/>
                  </a:ext>
                </a:extLst>
              </a:tr>
              <a:tr h="1956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Технология 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Технология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(Б)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0119685"/>
                  </a:ext>
                </a:extLst>
              </a:tr>
              <a:tr h="195692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основы безопасности</a:t>
                      </a:r>
                      <a:b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жизнедеятельности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(Б)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(Б)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/>
                </a:tc>
                <a:extLst>
                  <a:ext uri="{0D108BD9-81ED-4DB2-BD59-A6C34878D82A}">
                    <a16:rowId xmlns:a16="http://schemas.microsoft.com/office/drawing/2014/main" val="3016766167"/>
                  </a:ext>
                </a:extLst>
              </a:tr>
              <a:tr h="3913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!!!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Основы безопасности жизнедеятельности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(Б)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(Б)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/>
                </a:tc>
                <a:extLst>
                  <a:ext uri="{0D108BD9-81ED-4DB2-BD59-A6C34878D82A}">
                    <a16:rowId xmlns:a16="http://schemas.microsoft.com/office/drawing/2014/main" val="1498541159"/>
                  </a:ext>
                </a:extLst>
              </a:tr>
              <a:tr h="195692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 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36" marR="2703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2461093"/>
                  </a:ext>
                </a:extLst>
              </a:tr>
            </a:tbl>
          </a:graphicData>
        </a:graphic>
      </p:graphicFrame>
      <p:sp>
        <p:nvSpPr>
          <p:cNvPr id="12" name="Google Shape;1786;p228"/>
          <p:cNvSpPr/>
          <p:nvPr/>
        </p:nvSpPr>
        <p:spPr>
          <a:xfrm>
            <a:off x="-35984" y="-27384"/>
            <a:ext cx="8108182" cy="454716"/>
          </a:xfrm>
          <a:prstGeom prst="rect">
            <a:avLst/>
          </a:prstGeom>
          <a:solidFill>
            <a:srgbClr val="EBF0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   </a:t>
            </a:r>
            <a:endParaRPr sz="1900" b="1">
              <a:solidFill>
                <a:srgbClr val="18488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78985" y="-27384"/>
            <a:ext cx="74782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Федеральные рабочие программы по учебным предметам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39752" y="6514636"/>
            <a:ext cx="5066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программы непосредственного применения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1541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6C242D1-2258-4428-B3D2-FF2573FD7C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7740352" y="-27384"/>
            <a:ext cx="1512168" cy="50069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9C701E5-905A-4BB8-8E3C-A406753324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1547664" y="6356639"/>
            <a:ext cx="1512168" cy="500693"/>
          </a:xfrm>
          <a:prstGeom prst="rect">
            <a:avLst/>
          </a:prstGeom>
        </p:spPr>
      </p:pic>
      <p:grpSp>
        <p:nvGrpSpPr>
          <p:cNvPr id="3" name="Google Shape;1784;p228"/>
          <p:cNvGrpSpPr/>
          <p:nvPr/>
        </p:nvGrpSpPr>
        <p:grpSpPr>
          <a:xfrm>
            <a:off x="0" y="-27384"/>
            <a:ext cx="8268916" cy="992951"/>
            <a:chOff x="0" y="-134841"/>
            <a:chExt cx="8269122" cy="744731"/>
          </a:xfrm>
        </p:grpSpPr>
        <p:sp>
          <p:nvSpPr>
            <p:cNvPr id="1786" name="Google Shape;1786;p228"/>
            <p:cNvSpPr/>
            <p:nvPr/>
          </p:nvSpPr>
          <p:spPr>
            <a:xfrm>
              <a:off x="0" y="-134841"/>
              <a:ext cx="8108384" cy="576264"/>
            </a:xfrm>
            <a:prstGeom prst="rect">
              <a:avLst/>
            </a:prstGeom>
            <a:solidFill>
              <a:srgbClr val="EBF0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endParaRPr sz="2000" b="1">
                <a:solidFill>
                  <a:srgbClr val="18488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endParaRPr>
            </a:p>
          </p:txBody>
        </p:sp>
        <p:sp>
          <p:nvSpPr>
            <p:cNvPr id="1790" name="Google Shape;1790;p228"/>
            <p:cNvSpPr txBox="1"/>
            <p:nvPr/>
          </p:nvSpPr>
          <p:spPr>
            <a:xfrm>
              <a:off x="583210" y="165557"/>
              <a:ext cx="7685912" cy="4443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endParaRPr lang="ru-RU" sz="2500" b="1" dirty="0">
                <a:solidFill>
                  <a:srgbClr val="002060"/>
                </a:solidFill>
                <a:latin typeface="Arial Narrow" pitchFamily="34" charset="0"/>
                <a:ea typeface="Roboto Medium"/>
                <a:cs typeface="Roboto Medium"/>
                <a:sym typeface="Roboto Medium"/>
              </a:endParaRPr>
            </a:p>
          </p:txBody>
        </p:sp>
      </p:grpSp>
      <p:sp>
        <p:nvSpPr>
          <p:cNvPr id="21508" name="AutoShape 4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0" name="AutoShape 6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2" name="AutoShape 8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5" name="AutoShape 11" descr="https://www.hiq.su/image/catalog/category/icons/z2qn5h.pn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7" name="AutoShape 13" descr="https://www.hiq.su/image/catalog/category/icons/z2qn5h.pn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91680" y="-99392"/>
            <a:ext cx="52382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федеральных основных общеобразовательных программ</a:t>
            </a:r>
          </a:p>
        </p:txBody>
      </p:sp>
      <p:graphicFrame>
        <p:nvGraphicFramePr>
          <p:cNvPr id="22" name="Схема 21"/>
          <p:cNvGraphicFramePr/>
          <p:nvPr>
            <p:extLst>
              <p:ext uri="{D42A27DB-BD31-4B8C-83A1-F6EECF244321}">
                <p14:modId xmlns:p14="http://schemas.microsoft.com/office/powerpoint/2010/main" val="4282884665"/>
              </p:ext>
            </p:extLst>
          </p:nvPr>
        </p:nvGraphicFramePr>
        <p:xfrm>
          <a:off x="180947" y="1021512"/>
          <a:ext cx="8861040" cy="5386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859329" y="6537494"/>
            <a:ext cx="2133600" cy="365125"/>
          </a:xfrm>
        </p:spPr>
        <p:txBody>
          <a:bodyPr/>
          <a:lstStyle/>
          <a:p>
            <a:fld id="{5AA3EF6E-A083-4BE8-A209-7F31BC1328EB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092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01479A8-6397-450C-B16A-C07E0CBB15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7740352" y="-27384"/>
            <a:ext cx="1512168" cy="50069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E124310-CB32-4FFE-BA78-016C687564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3580123" y="6343466"/>
            <a:ext cx="1512168" cy="500693"/>
          </a:xfrm>
          <a:prstGeom prst="rect">
            <a:avLst/>
          </a:prstGeom>
        </p:spPr>
      </p:pic>
      <p:grpSp>
        <p:nvGrpSpPr>
          <p:cNvPr id="3" name="Google Shape;1784;p228"/>
          <p:cNvGrpSpPr/>
          <p:nvPr/>
        </p:nvGrpSpPr>
        <p:grpSpPr>
          <a:xfrm>
            <a:off x="0" y="-7828"/>
            <a:ext cx="8248821" cy="680373"/>
            <a:chOff x="0" y="139835"/>
            <a:chExt cx="8249026" cy="510292"/>
          </a:xfrm>
        </p:grpSpPr>
        <p:sp>
          <p:nvSpPr>
            <p:cNvPr id="1786" name="Google Shape;1786;p228"/>
            <p:cNvSpPr/>
            <p:nvPr/>
          </p:nvSpPr>
          <p:spPr>
            <a:xfrm>
              <a:off x="0" y="153578"/>
              <a:ext cx="8108384" cy="428639"/>
            </a:xfrm>
            <a:prstGeom prst="rect">
              <a:avLst/>
            </a:prstGeom>
            <a:solidFill>
              <a:srgbClr val="EBF0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/>
                <a:t>   </a:t>
              </a:r>
              <a:endParaRPr sz="1900" b="1">
                <a:solidFill>
                  <a:srgbClr val="18488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90" name="Google Shape;1790;p228"/>
            <p:cNvSpPr txBox="1"/>
            <p:nvPr/>
          </p:nvSpPr>
          <p:spPr>
            <a:xfrm>
              <a:off x="423604" y="139835"/>
              <a:ext cx="7825422" cy="5102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endParaRPr lang="ru-RU" sz="2500" b="1" dirty="0">
                <a:solidFill>
                  <a:srgbClr val="002060"/>
                </a:solidFill>
                <a:latin typeface="Arial Narrow" pitchFamily="34" charset="0"/>
                <a:ea typeface="Roboto Medium"/>
                <a:cs typeface="Roboto Medium"/>
                <a:sym typeface="Roboto Medium"/>
              </a:endParaRPr>
            </a:p>
          </p:txBody>
        </p:sp>
      </p:grpSp>
      <p:sp>
        <p:nvSpPr>
          <p:cNvPr id="21508" name="AutoShape 4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0" name="AutoShape 6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2" name="AutoShape 8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5" name="AutoShape 11" descr="https://www.hiq.su/image/catalog/category/icons/z2qn5h.pn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7" name="AutoShape 13" descr="https://www.hiq.su/image/catalog/category/icons/z2qn5h.pn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83034" y="-99392"/>
            <a:ext cx="75142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Федеральные рабочие программы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учебному предмету «Математика» ФОП ООО </a:t>
            </a:r>
          </a:p>
        </p:txBody>
      </p:sp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2171978248"/>
              </p:ext>
            </p:extLst>
          </p:nvPr>
        </p:nvGraphicFramePr>
        <p:xfrm>
          <a:off x="230981" y="798362"/>
          <a:ext cx="8558909" cy="5687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88359" y="6455956"/>
            <a:ext cx="2133600" cy="365125"/>
          </a:xfrm>
        </p:spPr>
        <p:txBody>
          <a:bodyPr/>
          <a:lstStyle/>
          <a:p>
            <a:fld id="{5AA3EF6E-A083-4BE8-A209-7F31BC1328EB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8425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AD8AD53-33A1-4399-B1FE-DEE9F847CB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7668344" y="-27384"/>
            <a:ext cx="1512168" cy="50069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AFCA7A6-AECF-47C4-B2C2-B2CB4702E8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3563888" y="6356350"/>
            <a:ext cx="1512168" cy="500693"/>
          </a:xfrm>
          <a:prstGeom prst="rect">
            <a:avLst/>
          </a:prstGeom>
        </p:spPr>
      </p:pic>
      <p:grpSp>
        <p:nvGrpSpPr>
          <p:cNvPr id="3" name="Google Shape;1784;p228"/>
          <p:cNvGrpSpPr/>
          <p:nvPr/>
        </p:nvGrpSpPr>
        <p:grpSpPr>
          <a:xfrm>
            <a:off x="-14703" y="-16524"/>
            <a:ext cx="8325628" cy="592429"/>
            <a:chOff x="93823" y="137885"/>
            <a:chExt cx="8325836" cy="444333"/>
          </a:xfrm>
        </p:grpSpPr>
        <p:sp>
          <p:nvSpPr>
            <p:cNvPr id="1786" name="Google Shape;1786;p228"/>
            <p:cNvSpPr/>
            <p:nvPr/>
          </p:nvSpPr>
          <p:spPr>
            <a:xfrm>
              <a:off x="93823" y="145732"/>
              <a:ext cx="8108383" cy="428639"/>
            </a:xfrm>
            <a:prstGeom prst="rect">
              <a:avLst/>
            </a:prstGeom>
            <a:solidFill>
              <a:srgbClr val="EBF0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/>
                <a:t>   </a:t>
              </a:r>
              <a:endParaRPr sz="1900" b="1">
                <a:solidFill>
                  <a:srgbClr val="18488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90" name="Google Shape;1790;p228"/>
            <p:cNvSpPr txBox="1"/>
            <p:nvPr/>
          </p:nvSpPr>
          <p:spPr>
            <a:xfrm>
              <a:off x="733747" y="137885"/>
              <a:ext cx="7685912" cy="4443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endParaRPr lang="ru-RU" sz="2500" b="1" dirty="0">
                <a:solidFill>
                  <a:srgbClr val="002060"/>
                </a:solidFill>
                <a:latin typeface="Arial Narrow" pitchFamily="34" charset="0"/>
                <a:ea typeface="Roboto Medium"/>
                <a:cs typeface="Roboto Medium"/>
                <a:sym typeface="Roboto Medium"/>
              </a:endParaRPr>
            </a:p>
          </p:txBody>
        </p:sp>
      </p:grpSp>
      <p:sp>
        <p:nvSpPr>
          <p:cNvPr id="21508" name="AutoShape 4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0" name="AutoShape 6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2" name="AutoShape 8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5" name="AutoShape 11" descr="https://www.hiq.su/image/catalog/category/icons/z2qn5h.pn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7" name="AutoShape 13" descr="https://www.hiq.su/image/catalog/category/icons/z2qn5h.pn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96285" y="-118884"/>
            <a:ext cx="75009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Федеральные рабочие программы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учебному предмету «Математика» ФОП СОО </a:t>
            </a:r>
          </a:p>
        </p:txBody>
      </p:sp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76694619"/>
              </p:ext>
            </p:extLst>
          </p:nvPr>
        </p:nvGraphicFramePr>
        <p:xfrm>
          <a:off x="345281" y="750188"/>
          <a:ext cx="8187160" cy="57754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462147"/>
            <a:ext cx="2133600" cy="365125"/>
          </a:xfrm>
        </p:spPr>
        <p:txBody>
          <a:bodyPr/>
          <a:lstStyle/>
          <a:p>
            <a:fld id="{5AA3EF6E-A083-4BE8-A209-7F31BC1328EB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5008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ECD6677-0832-4DE1-9B33-0B49D332AF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7740352" y="-27384"/>
            <a:ext cx="1512168" cy="50069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99A2579-BE22-4B9D-B6A1-FA0520CD05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3840419" y="6357331"/>
            <a:ext cx="1512168" cy="500693"/>
          </a:xfrm>
          <a:prstGeom prst="rect">
            <a:avLst/>
          </a:prstGeom>
        </p:spPr>
      </p:pic>
      <p:sp>
        <p:nvSpPr>
          <p:cNvPr id="1786" name="Google Shape;1786;p228"/>
          <p:cNvSpPr/>
          <p:nvPr/>
        </p:nvSpPr>
        <p:spPr>
          <a:xfrm>
            <a:off x="4132" y="-29869"/>
            <a:ext cx="8108183" cy="571505"/>
          </a:xfrm>
          <a:prstGeom prst="rect">
            <a:avLst/>
          </a:prstGeom>
          <a:solidFill>
            <a:srgbClr val="EBF0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   </a:t>
            </a:r>
            <a:endParaRPr sz="1900" b="1">
              <a:solidFill>
                <a:srgbClr val="18488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508" name="AutoShape 4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0" name="AutoShape 6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2" name="AutoShape 8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5" name="AutoShape 11" descr="https://www.hiq.su/image/catalog/category/icons/z2qn5h.pn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7" name="AutoShape 13" descr="https://www.hiq.su/image/catalog/category/icons/z2qn5h.pn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07708" y="-99392"/>
            <a:ext cx="75009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Федеральные рабочие программы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учебному предмету «Математика»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482414"/>
            <a:ext cx="2133600" cy="365125"/>
          </a:xfrm>
        </p:spPr>
        <p:txBody>
          <a:bodyPr/>
          <a:lstStyle/>
          <a:p>
            <a:fld id="{5AA3EF6E-A083-4BE8-A209-7F31BC1328EB}" type="slidenum">
              <a:rPr lang="ru-RU" smtClean="0"/>
              <a:pPr/>
              <a:t>14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0749" y="1026380"/>
            <a:ext cx="2358443" cy="359086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8208" y="2954022"/>
            <a:ext cx="2459182" cy="352839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200" y="1026380"/>
            <a:ext cx="2573034" cy="38427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2551" y="3068603"/>
            <a:ext cx="2269837" cy="33357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27" name="Прямая соединительная линия 26"/>
          <p:cNvCxnSpPr/>
          <p:nvPr/>
        </p:nvCxnSpPr>
        <p:spPr>
          <a:xfrm>
            <a:off x="230981" y="2492896"/>
            <a:ext cx="2294324" cy="0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2451349" y="4365104"/>
            <a:ext cx="2079400" cy="0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4707184" y="2420888"/>
            <a:ext cx="2025056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6889192" y="4593781"/>
            <a:ext cx="1952672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DAFD11A-859E-4EB6-B451-8F5741932640}"/>
              </a:ext>
            </a:extLst>
          </p:cNvPr>
          <p:cNvSpPr/>
          <p:nvPr/>
        </p:nvSpPr>
        <p:spPr>
          <a:xfrm>
            <a:off x="383582" y="6488668"/>
            <a:ext cx="3937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8"/>
              </a:rPr>
              <a:t>https://edsoo.ru/rabochie-programmy/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1592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D3FD241-2A82-4E8C-932B-FC86ED344D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4139952" y="6384691"/>
            <a:ext cx="1512168" cy="50069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253ACAD-D8D4-4EF1-8053-33D45A1A1A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7884368" y="-27384"/>
            <a:ext cx="1512168" cy="500693"/>
          </a:xfrm>
          <a:prstGeom prst="rect">
            <a:avLst/>
          </a:prstGeom>
        </p:spPr>
      </p:pic>
      <p:grpSp>
        <p:nvGrpSpPr>
          <p:cNvPr id="3" name="Google Shape;1784;p228"/>
          <p:cNvGrpSpPr/>
          <p:nvPr/>
        </p:nvGrpSpPr>
        <p:grpSpPr>
          <a:xfrm>
            <a:off x="-24257" y="-1958"/>
            <a:ext cx="8323765" cy="853445"/>
            <a:chOff x="80369" y="-36254"/>
            <a:chExt cx="8168472" cy="578128"/>
          </a:xfrm>
        </p:grpSpPr>
        <p:sp>
          <p:nvSpPr>
            <p:cNvPr id="1786" name="Google Shape;1786;p228"/>
            <p:cNvSpPr/>
            <p:nvPr/>
          </p:nvSpPr>
          <p:spPr>
            <a:xfrm>
              <a:off x="80369" y="-36254"/>
              <a:ext cx="8108384" cy="578128"/>
            </a:xfrm>
            <a:prstGeom prst="rect">
              <a:avLst/>
            </a:prstGeom>
            <a:solidFill>
              <a:srgbClr val="EBF0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 dirty="0"/>
                <a:t>   </a:t>
              </a:r>
              <a:endParaRPr sz="1900" b="1" dirty="0">
                <a:solidFill>
                  <a:srgbClr val="18488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90" name="Google Shape;1790;p228"/>
            <p:cNvSpPr txBox="1"/>
            <p:nvPr/>
          </p:nvSpPr>
          <p:spPr>
            <a:xfrm>
              <a:off x="562929" y="11238"/>
              <a:ext cx="7685912" cy="4443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endParaRPr lang="ru-RU" sz="2500" b="1" dirty="0">
                <a:solidFill>
                  <a:srgbClr val="002060"/>
                </a:solidFill>
                <a:latin typeface="Arial Narrow" pitchFamily="34" charset="0"/>
                <a:ea typeface="Roboto Medium"/>
                <a:cs typeface="Roboto Medium"/>
                <a:sym typeface="Roboto Medium"/>
              </a:endParaRPr>
            </a:p>
          </p:txBody>
        </p:sp>
      </p:grpSp>
      <p:sp>
        <p:nvSpPr>
          <p:cNvPr id="21508" name="AutoShape 4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0" name="AutoShape 6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2" name="AutoShape 8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5" name="AutoShape 11" descr="https://www.hiq.su/image/catalog/category/icons/z2qn5h.pn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7" name="AutoShape 13" descr="https://www.hiq.su/image/catalog/category/icons/z2qn5h.pn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-230984" y="-68820"/>
            <a:ext cx="83237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Федеральные рабочие программы по учебному предмету «Математика» ООО  Базовый уровень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31603" y="6482414"/>
            <a:ext cx="2133600" cy="365125"/>
          </a:xfrm>
        </p:spPr>
        <p:txBody>
          <a:bodyPr/>
          <a:lstStyle/>
          <a:p>
            <a:fld id="{5AA3EF6E-A083-4BE8-A209-7F31BC1328EB}" type="slidenum">
              <a:rPr lang="ru-RU" smtClean="0"/>
              <a:pPr/>
              <a:t>15</a:t>
            </a:fld>
            <a:endParaRPr lang="ru-RU" dirty="0"/>
          </a:p>
        </p:txBody>
      </p:sp>
      <p:grpSp>
        <p:nvGrpSpPr>
          <p:cNvPr id="36" name="Группа 35"/>
          <p:cNvGrpSpPr/>
          <p:nvPr/>
        </p:nvGrpSpPr>
        <p:grpSpPr>
          <a:xfrm>
            <a:off x="4662907" y="1335496"/>
            <a:ext cx="4255565" cy="4677891"/>
            <a:chOff x="4598510" y="1059251"/>
            <a:chExt cx="4255565" cy="4677891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4"/>
            <a:srcRect l="2224" r="2224" b="1269"/>
            <a:stretch/>
          </p:blipFill>
          <p:spPr>
            <a:xfrm>
              <a:off x="4610721" y="1059251"/>
              <a:ext cx="4243354" cy="4677891"/>
            </a:xfrm>
            <a:prstGeom prst="rect">
              <a:avLst/>
            </a:prstGeom>
          </p:spPr>
        </p:pic>
        <p:cxnSp>
          <p:nvCxnSpPr>
            <p:cNvPr id="28" name="Прямая соединительная линия 27"/>
            <p:cNvCxnSpPr/>
            <p:nvPr/>
          </p:nvCxnSpPr>
          <p:spPr>
            <a:xfrm>
              <a:off x="6444208" y="1340768"/>
              <a:ext cx="1512168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6531603" y="3644967"/>
              <a:ext cx="1496781" cy="1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>
              <a:off x="4598510" y="3789040"/>
              <a:ext cx="155766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4644008" y="1484784"/>
              <a:ext cx="81909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9" name="Прямоугольник 38"/>
          <p:cNvSpPr/>
          <p:nvPr/>
        </p:nvSpPr>
        <p:spPr>
          <a:xfrm>
            <a:off x="-55245" y="1526967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  <a:endParaRPr lang="ru-RU" dirty="0"/>
          </a:p>
        </p:txBody>
      </p:sp>
      <p:sp>
        <p:nvSpPr>
          <p:cNvPr id="55" name="Прямоугольник 54"/>
          <p:cNvSpPr/>
          <p:nvPr/>
        </p:nvSpPr>
        <p:spPr>
          <a:xfrm>
            <a:off x="86158" y="304885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  <a:endParaRPr lang="ru-RU" dirty="0"/>
          </a:p>
        </p:txBody>
      </p:sp>
      <p:sp>
        <p:nvSpPr>
          <p:cNvPr id="56" name="Прямоугольник 55"/>
          <p:cNvSpPr/>
          <p:nvPr/>
        </p:nvSpPr>
        <p:spPr>
          <a:xfrm>
            <a:off x="86158" y="3833906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  <a:endParaRPr lang="ru-RU" dirty="0"/>
          </a:p>
        </p:txBody>
      </p:sp>
      <p:grpSp>
        <p:nvGrpSpPr>
          <p:cNvPr id="38" name="Группа 37"/>
          <p:cNvGrpSpPr/>
          <p:nvPr/>
        </p:nvGrpSpPr>
        <p:grpSpPr>
          <a:xfrm>
            <a:off x="333459" y="843652"/>
            <a:ext cx="4337952" cy="5903185"/>
            <a:chOff x="116681" y="908277"/>
            <a:chExt cx="4337952" cy="5903185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/>
            <a:srcRect l="2038" r="4398" b="-74"/>
            <a:stretch/>
          </p:blipFill>
          <p:spPr>
            <a:xfrm>
              <a:off x="206161" y="908277"/>
              <a:ext cx="4248472" cy="5903185"/>
            </a:xfrm>
            <a:prstGeom prst="rect">
              <a:avLst/>
            </a:prstGeom>
          </p:spPr>
        </p:pic>
        <p:cxnSp>
          <p:nvCxnSpPr>
            <p:cNvPr id="27" name="Прямая соединительная линия 26"/>
            <p:cNvCxnSpPr/>
            <p:nvPr/>
          </p:nvCxnSpPr>
          <p:spPr>
            <a:xfrm>
              <a:off x="2051720" y="2852936"/>
              <a:ext cx="158417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>
              <a:off x="2051720" y="4869160"/>
              <a:ext cx="216024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>
              <a:off x="116681" y="2996952"/>
              <a:ext cx="99893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992FB89-8BFE-4CA4-9C55-B013470623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1396" y="4375544"/>
            <a:ext cx="1643488" cy="2454520"/>
          </a:xfrm>
          <a:prstGeom prst="rect">
            <a:avLst/>
          </a:prstGeom>
          <a:ln>
            <a:solidFill>
              <a:srgbClr val="006666"/>
            </a:solidFill>
          </a:ln>
        </p:spPr>
      </p:pic>
    </p:spTree>
    <p:extLst>
      <p:ext uri="{BB962C8B-B14F-4D97-AF65-F5344CB8AC3E}">
        <p14:creationId xmlns:p14="http://schemas.microsoft.com/office/powerpoint/2010/main" val="1915441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9FF93FA-1FC4-44D1-8173-898193D8A9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7740352" y="-27384"/>
            <a:ext cx="1512168" cy="50069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55838" y="6553733"/>
            <a:ext cx="2133600" cy="365125"/>
          </a:xfrm>
        </p:spPr>
        <p:txBody>
          <a:bodyPr/>
          <a:lstStyle/>
          <a:p>
            <a:fld id="{01897EC1-504A-4430-94C4-D2A336914718}" type="slidenum">
              <a:rPr lang="ru-RU" smtClean="0"/>
              <a:t>16</a:t>
            </a:fld>
            <a:endParaRPr lang="ru-RU"/>
          </a:p>
        </p:txBody>
      </p:sp>
      <p:grpSp>
        <p:nvGrpSpPr>
          <p:cNvPr id="7" name="Google Shape;1784;p228"/>
          <p:cNvGrpSpPr/>
          <p:nvPr/>
        </p:nvGrpSpPr>
        <p:grpSpPr>
          <a:xfrm>
            <a:off x="1892" y="-353608"/>
            <a:ext cx="8314524" cy="902288"/>
            <a:chOff x="4" y="-212665"/>
            <a:chExt cx="8314731" cy="676733"/>
          </a:xfrm>
        </p:grpSpPr>
        <p:sp>
          <p:nvSpPr>
            <p:cNvPr id="11" name="Google Shape;1786;p228"/>
            <p:cNvSpPr/>
            <p:nvPr/>
          </p:nvSpPr>
          <p:spPr>
            <a:xfrm>
              <a:off x="4" y="35429"/>
              <a:ext cx="8108384" cy="428639"/>
            </a:xfrm>
            <a:prstGeom prst="rect">
              <a:avLst/>
            </a:prstGeom>
            <a:solidFill>
              <a:srgbClr val="EBF0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/>
                <a:t>   </a:t>
              </a:r>
              <a:endParaRPr sz="1900" b="1">
                <a:solidFill>
                  <a:srgbClr val="18488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" name="Google Shape;1790;p228"/>
            <p:cNvSpPr txBox="1"/>
            <p:nvPr/>
          </p:nvSpPr>
          <p:spPr>
            <a:xfrm>
              <a:off x="628823" y="-212665"/>
              <a:ext cx="7685912" cy="4443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endParaRPr lang="ru-RU" sz="2500" b="1" dirty="0">
                <a:solidFill>
                  <a:srgbClr val="002060"/>
                </a:solidFill>
                <a:latin typeface="Arial Narrow" pitchFamily="34" charset="0"/>
                <a:ea typeface="Roboto Medium"/>
                <a:cs typeface="Roboto Medium"/>
                <a:sym typeface="Roboto Medium"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1374026" y="16563"/>
            <a:ext cx="56338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7168"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Федеральный учебный план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(ФОП ООО)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156105"/>
              </p:ext>
            </p:extLst>
          </p:nvPr>
        </p:nvGraphicFramePr>
        <p:xfrm>
          <a:off x="102488" y="929613"/>
          <a:ext cx="4606594" cy="571176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1236052">
                  <a:extLst>
                    <a:ext uri="{9D8B030D-6E8A-4147-A177-3AD203B41FA5}">
                      <a16:colId xmlns:a16="http://schemas.microsoft.com/office/drawing/2014/main" val="174047916"/>
                    </a:ext>
                  </a:extLst>
                </a:gridCol>
                <a:gridCol w="1236052">
                  <a:extLst>
                    <a:ext uri="{9D8B030D-6E8A-4147-A177-3AD203B41FA5}">
                      <a16:colId xmlns:a16="http://schemas.microsoft.com/office/drawing/2014/main" val="1049005094"/>
                    </a:ext>
                  </a:extLst>
                </a:gridCol>
                <a:gridCol w="295369">
                  <a:extLst>
                    <a:ext uri="{9D8B030D-6E8A-4147-A177-3AD203B41FA5}">
                      <a16:colId xmlns:a16="http://schemas.microsoft.com/office/drawing/2014/main" val="2074790414"/>
                    </a:ext>
                  </a:extLst>
                </a:gridCol>
                <a:gridCol w="295369">
                  <a:extLst>
                    <a:ext uri="{9D8B030D-6E8A-4147-A177-3AD203B41FA5}">
                      <a16:colId xmlns:a16="http://schemas.microsoft.com/office/drawing/2014/main" val="1487209613"/>
                    </a:ext>
                  </a:extLst>
                </a:gridCol>
                <a:gridCol w="292452">
                  <a:extLst>
                    <a:ext uri="{9D8B030D-6E8A-4147-A177-3AD203B41FA5}">
                      <a16:colId xmlns:a16="http://schemas.microsoft.com/office/drawing/2014/main" val="606022991"/>
                    </a:ext>
                  </a:extLst>
                </a:gridCol>
                <a:gridCol w="292452">
                  <a:extLst>
                    <a:ext uri="{9D8B030D-6E8A-4147-A177-3AD203B41FA5}">
                      <a16:colId xmlns:a16="http://schemas.microsoft.com/office/drawing/2014/main" val="3849659538"/>
                    </a:ext>
                  </a:extLst>
                </a:gridCol>
                <a:gridCol w="307451">
                  <a:extLst>
                    <a:ext uri="{9D8B030D-6E8A-4147-A177-3AD203B41FA5}">
                      <a16:colId xmlns:a16="http://schemas.microsoft.com/office/drawing/2014/main" val="3035325161"/>
                    </a:ext>
                  </a:extLst>
                </a:gridCol>
                <a:gridCol w="307451">
                  <a:extLst>
                    <a:ext uri="{9D8B030D-6E8A-4147-A177-3AD203B41FA5}">
                      <a16:colId xmlns:a16="http://schemas.microsoft.com/office/drawing/2014/main" val="1845255761"/>
                    </a:ext>
                  </a:extLst>
                </a:gridCol>
                <a:gridCol w="307451">
                  <a:extLst>
                    <a:ext uri="{9D8B030D-6E8A-4147-A177-3AD203B41FA5}">
                      <a16:colId xmlns:a16="http://schemas.microsoft.com/office/drawing/2014/main" val="672167373"/>
                    </a:ext>
                  </a:extLst>
                </a:gridCol>
                <a:gridCol w="36495">
                  <a:extLst>
                    <a:ext uri="{9D8B030D-6E8A-4147-A177-3AD203B41FA5}">
                      <a16:colId xmlns:a16="http://schemas.microsoft.com/office/drawing/2014/main" val="799859805"/>
                    </a:ext>
                  </a:extLst>
                </a:gridCol>
              </a:tblGrid>
              <a:tr h="244839">
                <a:tc gridSpan="10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Вариант № 1</a:t>
                      </a:r>
                    </a:p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9288693"/>
                  </a:ext>
                </a:extLst>
              </a:tr>
              <a:tr h="244839">
                <a:tc gridSpan="10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Федеральный недельный учебный план основного общего образования </a:t>
                      </a:r>
                      <a:br>
                        <a:rPr lang="ru-RU" sz="600">
                          <a:effectLst/>
                        </a:rPr>
                      </a:br>
                      <a:r>
                        <a:rPr lang="ru-RU" sz="600">
                          <a:effectLst/>
                        </a:rPr>
                        <a:t>для 5-дневной учебной недели 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65370"/>
                  </a:ext>
                </a:extLst>
              </a:tr>
              <a:tr h="140071">
                <a:tc row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Предметные области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Учебные предметы классы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Количество часов в неделю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0054601"/>
                  </a:ext>
                </a:extLst>
              </a:tr>
              <a:tr h="1400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V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VI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VII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VIII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IX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Всего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58209609"/>
                  </a:ext>
                </a:extLst>
              </a:tr>
              <a:tr h="140071">
                <a:tc grid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Обязательная часть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48846749"/>
                  </a:ext>
                </a:extLst>
              </a:tr>
              <a:tr h="140071">
                <a:tc rowSpan="3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Русский язык </a:t>
                      </a:r>
                      <a:br>
                        <a:rPr lang="ru-RU" sz="600">
                          <a:effectLst/>
                        </a:rPr>
                      </a:br>
                      <a:r>
                        <a:rPr lang="ru-RU" sz="600">
                          <a:effectLst/>
                        </a:rPr>
                        <a:t>и литература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Русский язык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5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6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06686700"/>
                  </a:ext>
                </a:extLst>
              </a:tr>
              <a:tr h="1400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Литература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28382490"/>
                  </a:ext>
                </a:extLst>
              </a:tr>
              <a:tr h="1400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Родная литература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23036904"/>
                  </a:ext>
                </a:extLst>
              </a:tr>
              <a:tr h="140071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Иностранные языки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Иностранный язык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15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00976926"/>
                  </a:ext>
                </a:extLst>
              </a:tr>
              <a:tr h="209679">
                <a:tc rowSpan="5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 и информатика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53462827"/>
                  </a:ext>
                </a:extLst>
              </a:tr>
              <a:tr h="2096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Алгебра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11799200"/>
                  </a:ext>
                </a:extLst>
              </a:tr>
              <a:tr h="2096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Геометрия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66391137"/>
                  </a:ext>
                </a:extLst>
              </a:tr>
              <a:tr h="4248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Вероятность и статистика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80267118"/>
                  </a:ext>
                </a:extLst>
              </a:tr>
              <a:tr h="1400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Информатика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1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04135109"/>
                  </a:ext>
                </a:extLst>
              </a:tr>
              <a:tr h="122419">
                <a:tc rowSpan="3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Общественно-научные предметы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История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436856"/>
                  </a:ext>
                </a:extLst>
              </a:tr>
              <a:tr h="1224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Обществознание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98728110"/>
                  </a:ext>
                </a:extLst>
              </a:tr>
              <a:tr h="1291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География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8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46446288"/>
                  </a:ext>
                </a:extLst>
              </a:tr>
              <a:tr h="132379">
                <a:tc rowSpan="3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Естественнонаучные предметы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Физика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7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02051448"/>
                  </a:ext>
                </a:extLst>
              </a:tr>
              <a:tr h="1224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Химия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89674147"/>
                  </a:ext>
                </a:extLst>
              </a:tr>
              <a:tr h="1224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Биология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7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6081729"/>
                  </a:ext>
                </a:extLst>
              </a:tr>
              <a:tr h="237787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Основы духовно-нравственной культуры народов России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Основы духовно-нравственной культуры народов России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05859847"/>
                  </a:ext>
                </a:extLst>
              </a:tr>
              <a:tr h="244839">
                <a:tc row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Искусство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Изобразительное искусство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6957455"/>
                  </a:ext>
                </a:extLst>
              </a:tr>
              <a:tr h="1224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Музыка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90033816"/>
                  </a:ext>
                </a:extLst>
              </a:tr>
              <a:tr h="122419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Технология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Технология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8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6926239"/>
                  </a:ext>
                </a:extLst>
              </a:tr>
              <a:tr h="122419">
                <a:tc row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Физическая культура и основы безопасности жизнедеятельности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Физическая культура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18860394"/>
                  </a:ext>
                </a:extLst>
              </a:tr>
              <a:tr h="2643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Основы безопасности жизнедеятельности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50421061"/>
                  </a:ext>
                </a:extLst>
              </a:tr>
              <a:tr h="122419">
                <a:tc grid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Итого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27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29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149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50747212"/>
                  </a:ext>
                </a:extLst>
              </a:tr>
              <a:tr h="244839">
                <a:tc grid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Часть, формируемая участниками образовательных отношений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8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28779224"/>
                  </a:ext>
                </a:extLst>
              </a:tr>
              <a:tr h="122419">
                <a:tc grid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Учебные недели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96347444"/>
                  </a:ext>
                </a:extLst>
              </a:tr>
              <a:tr h="122419">
                <a:tc grid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Всего часов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986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1020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1088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1122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1122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5338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99737155"/>
                  </a:ext>
                </a:extLst>
              </a:tr>
              <a:tr h="489677">
                <a:tc grid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Максимально допустимая недельная нагрузка </a:t>
                      </a:r>
                      <a:br>
                        <a:rPr lang="ru-RU" sz="600" dirty="0">
                          <a:effectLst/>
                        </a:rPr>
                      </a:br>
                      <a:r>
                        <a:rPr lang="ru-RU" sz="600" dirty="0">
                          <a:effectLst/>
                        </a:rPr>
                        <a:t>(при 5-дневной неделе) в соответствии </a:t>
                      </a:r>
                      <a:br>
                        <a:rPr lang="ru-RU" sz="600" dirty="0">
                          <a:effectLst/>
                        </a:rPr>
                      </a:br>
                      <a:r>
                        <a:rPr lang="ru-RU" sz="600" dirty="0">
                          <a:effectLst/>
                        </a:rPr>
                        <a:t>с действующими санитарными правилами и нормами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29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30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32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33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33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157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94761315"/>
                  </a:ext>
                </a:extLst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764717"/>
              </p:ext>
            </p:extLst>
          </p:nvPr>
        </p:nvGraphicFramePr>
        <p:xfrm>
          <a:off x="4823388" y="929613"/>
          <a:ext cx="4244516" cy="567307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1219810">
                  <a:extLst>
                    <a:ext uri="{9D8B030D-6E8A-4147-A177-3AD203B41FA5}">
                      <a16:colId xmlns:a16="http://schemas.microsoft.com/office/drawing/2014/main" val="3627421900"/>
                    </a:ext>
                  </a:extLst>
                </a:gridCol>
                <a:gridCol w="1219810">
                  <a:extLst>
                    <a:ext uri="{9D8B030D-6E8A-4147-A177-3AD203B41FA5}">
                      <a16:colId xmlns:a16="http://schemas.microsoft.com/office/drawing/2014/main" val="2098681655"/>
                    </a:ext>
                  </a:extLst>
                </a:gridCol>
                <a:gridCol w="300816">
                  <a:extLst>
                    <a:ext uri="{9D8B030D-6E8A-4147-A177-3AD203B41FA5}">
                      <a16:colId xmlns:a16="http://schemas.microsoft.com/office/drawing/2014/main" val="900384538"/>
                    </a:ext>
                  </a:extLst>
                </a:gridCol>
                <a:gridCol w="300816">
                  <a:extLst>
                    <a:ext uri="{9D8B030D-6E8A-4147-A177-3AD203B41FA5}">
                      <a16:colId xmlns:a16="http://schemas.microsoft.com/office/drawing/2014/main" val="1765987820"/>
                    </a:ext>
                  </a:extLst>
                </a:gridCol>
                <a:gridCol w="300816">
                  <a:extLst>
                    <a:ext uri="{9D8B030D-6E8A-4147-A177-3AD203B41FA5}">
                      <a16:colId xmlns:a16="http://schemas.microsoft.com/office/drawing/2014/main" val="966576745"/>
                    </a:ext>
                  </a:extLst>
                </a:gridCol>
                <a:gridCol w="300816">
                  <a:extLst>
                    <a:ext uri="{9D8B030D-6E8A-4147-A177-3AD203B41FA5}">
                      <a16:colId xmlns:a16="http://schemas.microsoft.com/office/drawing/2014/main" val="3501257692"/>
                    </a:ext>
                  </a:extLst>
                </a:gridCol>
                <a:gridCol w="300816">
                  <a:extLst>
                    <a:ext uri="{9D8B030D-6E8A-4147-A177-3AD203B41FA5}">
                      <a16:colId xmlns:a16="http://schemas.microsoft.com/office/drawing/2014/main" val="2825919051"/>
                    </a:ext>
                  </a:extLst>
                </a:gridCol>
                <a:gridCol w="300816">
                  <a:extLst>
                    <a:ext uri="{9D8B030D-6E8A-4147-A177-3AD203B41FA5}">
                      <a16:colId xmlns:a16="http://schemas.microsoft.com/office/drawing/2014/main" val="1081890116"/>
                    </a:ext>
                  </a:extLst>
                </a:gridCol>
              </a:tblGrid>
              <a:tr h="145449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Вариант № 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4912409"/>
                  </a:ext>
                </a:extLst>
              </a:tr>
              <a:tr h="237726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Федеральный недельный учебный план основного общего образования </a:t>
                      </a:r>
                      <a:br>
                        <a:rPr lang="ru-RU" sz="600">
                          <a:effectLst/>
                        </a:rPr>
                      </a:br>
                      <a:r>
                        <a:rPr lang="ru-RU" sz="600">
                          <a:effectLst/>
                        </a:rPr>
                        <a:t>для 6-дневной учебной недели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9993443"/>
                  </a:ext>
                </a:extLst>
              </a:tr>
              <a:tr h="11247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Предметные области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Учебные предметы классы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Количество часов в неделю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689116"/>
                  </a:ext>
                </a:extLst>
              </a:tr>
              <a:tr h="1124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V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VI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VII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VIII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IX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Всего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778610446"/>
                  </a:ext>
                </a:extLst>
              </a:tr>
              <a:tr h="123278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Обязательная часть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95819769"/>
                  </a:ext>
                </a:extLst>
              </a:tr>
              <a:tr h="123278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Русский язык </a:t>
                      </a:r>
                      <a:br>
                        <a:rPr lang="ru-RU" sz="600">
                          <a:effectLst/>
                        </a:rPr>
                      </a:br>
                      <a:r>
                        <a:rPr lang="ru-RU" sz="600">
                          <a:effectLst/>
                        </a:rPr>
                        <a:t>и литература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Русский язык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5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6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995436051"/>
                  </a:ext>
                </a:extLst>
              </a:tr>
              <a:tr h="1232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Литература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928456736"/>
                  </a:ext>
                </a:extLst>
              </a:tr>
              <a:tr h="12327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Иностранные языки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Иностранный язык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15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293046929"/>
                  </a:ext>
                </a:extLst>
              </a:tr>
              <a:tr h="227127">
                <a:tc rowSpan="5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 и информатика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8509837"/>
                  </a:ext>
                </a:extLst>
              </a:tr>
              <a:tr h="2271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Алгебра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2633404"/>
                  </a:ext>
                </a:extLst>
              </a:tr>
              <a:tr h="2271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Геометрия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8582727"/>
                  </a:ext>
                </a:extLst>
              </a:tr>
              <a:tr h="4739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Вероятность и статистика</a:t>
                      </a: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699411"/>
                  </a:ext>
                </a:extLst>
              </a:tr>
              <a:tr h="1416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Информатика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11265393"/>
                  </a:ext>
                </a:extLst>
              </a:tr>
              <a:tr h="112479">
                <a:tc row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Общественно-научные предметы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История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674793534"/>
                  </a:ext>
                </a:extLst>
              </a:tr>
              <a:tr h="1541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Обществознание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934690074"/>
                  </a:ext>
                </a:extLst>
              </a:tr>
              <a:tr h="1423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География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1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8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904284412"/>
                  </a:ext>
                </a:extLst>
              </a:tr>
              <a:tr h="112479">
                <a:tc row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Естественнонаучные предметы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Физика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7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114854057"/>
                  </a:ext>
                </a:extLst>
              </a:tr>
              <a:tr h="1124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Химия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740888616"/>
                  </a:ext>
                </a:extLst>
              </a:tr>
              <a:tr h="1124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Биология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7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267807349"/>
                  </a:ext>
                </a:extLst>
              </a:tr>
              <a:tr h="33743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Основы духовно-нравственной культуры народов России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Основы духовно-нравственной культуры народов России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68334986"/>
                  </a:ext>
                </a:extLst>
              </a:tr>
              <a:tr h="224957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Искусство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Изобразительное искусство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461527386"/>
                  </a:ext>
                </a:extLst>
              </a:tr>
              <a:tr h="1124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Музыка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111220943"/>
                  </a:ext>
                </a:extLst>
              </a:tr>
              <a:tr h="11247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Технология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Технология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8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215450756"/>
                  </a:ext>
                </a:extLst>
              </a:tr>
              <a:tr h="224957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Физическая культура и основы безопасности жизнедеятельности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Основы безопасности жизнедеятельности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107129258"/>
                  </a:ext>
                </a:extLst>
              </a:tr>
              <a:tr h="1624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Физическая культура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3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15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63640624"/>
                  </a:ext>
                </a:extLst>
              </a:tr>
              <a:tr h="137882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Итого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28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154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764124397"/>
                  </a:ext>
                </a:extLst>
              </a:tr>
              <a:tr h="341988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Часть, формируемая участниками образовательных отношений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18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0646117"/>
                  </a:ext>
                </a:extLst>
              </a:tr>
              <a:tr h="112479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Учебные недели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85732629"/>
                  </a:ext>
                </a:extLst>
              </a:tr>
              <a:tr h="112479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Всего часов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1088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1122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1190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1224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1224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5848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740065670"/>
                  </a:ext>
                </a:extLst>
              </a:tr>
              <a:tr h="449917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Максимально допустимая недельная нагрузка </a:t>
                      </a:r>
                      <a:br>
                        <a:rPr lang="ru-RU" sz="600" dirty="0">
                          <a:effectLst/>
                        </a:rPr>
                      </a:br>
                      <a:r>
                        <a:rPr lang="ru-RU" sz="600" dirty="0">
                          <a:effectLst/>
                        </a:rPr>
                        <a:t>(при 6-дневной неделе) в соответствии </a:t>
                      </a:r>
                      <a:br>
                        <a:rPr lang="ru-RU" sz="600" dirty="0">
                          <a:effectLst/>
                        </a:rPr>
                      </a:br>
                      <a:r>
                        <a:rPr lang="ru-RU" sz="600" dirty="0">
                          <a:effectLst/>
                        </a:rPr>
                        <a:t>с действующими санитарными правилами и нормами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35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36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36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172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4532510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14749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07373E8-0F12-4FAD-A2EB-63B02B6545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7668344" y="-27384"/>
            <a:ext cx="1512168" cy="50069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75783" y="6534511"/>
            <a:ext cx="2133600" cy="365125"/>
          </a:xfrm>
        </p:spPr>
        <p:txBody>
          <a:bodyPr/>
          <a:lstStyle/>
          <a:p>
            <a:fld id="{01897EC1-504A-4430-94C4-D2A336914718}" type="slidenum">
              <a:rPr lang="ru-RU" smtClean="0"/>
              <a:t>17</a:t>
            </a:fld>
            <a:endParaRPr lang="ru-RU" dirty="0"/>
          </a:p>
        </p:txBody>
      </p:sp>
      <p:grpSp>
        <p:nvGrpSpPr>
          <p:cNvPr id="7" name="Google Shape;1784;p228"/>
          <p:cNvGrpSpPr/>
          <p:nvPr/>
        </p:nvGrpSpPr>
        <p:grpSpPr>
          <a:xfrm>
            <a:off x="-20798" y="-106282"/>
            <a:ext cx="8314524" cy="650402"/>
            <a:chOff x="4" y="-212665"/>
            <a:chExt cx="8314731" cy="487814"/>
          </a:xfrm>
        </p:grpSpPr>
        <p:sp>
          <p:nvSpPr>
            <p:cNvPr id="11" name="Google Shape;1786;p228"/>
            <p:cNvSpPr/>
            <p:nvPr/>
          </p:nvSpPr>
          <p:spPr>
            <a:xfrm>
              <a:off x="4" y="-153490"/>
              <a:ext cx="8108384" cy="428639"/>
            </a:xfrm>
            <a:prstGeom prst="rect">
              <a:avLst/>
            </a:prstGeom>
            <a:solidFill>
              <a:srgbClr val="EBF0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/>
                <a:t>   </a:t>
              </a:r>
              <a:endParaRPr sz="1900" b="1">
                <a:solidFill>
                  <a:srgbClr val="18488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" name="Google Shape;1790;p228"/>
            <p:cNvSpPr txBox="1"/>
            <p:nvPr/>
          </p:nvSpPr>
          <p:spPr>
            <a:xfrm>
              <a:off x="628823" y="-212665"/>
              <a:ext cx="7685912" cy="4443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endParaRPr lang="ru-RU" sz="2500" b="1" dirty="0">
                <a:solidFill>
                  <a:srgbClr val="002060"/>
                </a:solidFill>
                <a:latin typeface="Arial Narrow" pitchFamily="34" charset="0"/>
                <a:ea typeface="Roboto Medium"/>
                <a:cs typeface="Roboto Medium"/>
                <a:sym typeface="Roboto Medium"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1746488" y="-27384"/>
            <a:ext cx="56338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7168" algn="just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Федеральный учебный план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(ФОП СОО) 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7420752"/>
              </p:ext>
            </p:extLst>
          </p:nvPr>
        </p:nvGraphicFramePr>
        <p:xfrm>
          <a:off x="185548" y="1291576"/>
          <a:ext cx="4629086" cy="554879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29751">
                  <a:extLst>
                    <a:ext uri="{9D8B030D-6E8A-4147-A177-3AD203B41FA5}">
                      <a16:colId xmlns:a16="http://schemas.microsoft.com/office/drawing/2014/main" val="3237098936"/>
                    </a:ext>
                  </a:extLst>
                </a:gridCol>
                <a:gridCol w="1455120">
                  <a:extLst>
                    <a:ext uri="{9D8B030D-6E8A-4147-A177-3AD203B41FA5}">
                      <a16:colId xmlns:a16="http://schemas.microsoft.com/office/drawing/2014/main" val="1411161063"/>
                    </a:ext>
                  </a:extLst>
                </a:gridCol>
                <a:gridCol w="294947">
                  <a:extLst>
                    <a:ext uri="{9D8B030D-6E8A-4147-A177-3AD203B41FA5}">
                      <a16:colId xmlns:a16="http://schemas.microsoft.com/office/drawing/2014/main" val="2814838250"/>
                    </a:ext>
                  </a:extLst>
                </a:gridCol>
                <a:gridCol w="412317">
                  <a:extLst>
                    <a:ext uri="{9D8B030D-6E8A-4147-A177-3AD203B41FA5}">
                      <a16:colId xmlns:a16="http://schemas.microsoft.com/office/drawing/2014/main" val="3012275816"/>
                    </a:ext>
                  </a:extLst>
                </a:gridCol>
                <a:gridCol w="412317">
                  <a:extLst>
                    <a:ext uri="{9D8B030D-6E8A-4147-A177-3AD203B41FA5}">
                      <a16:colId xmlns:a16="http://schemas.microsoft.com/office/drawing/2014/main" val="2289044950"/>
                    </a:ext>
                  </a:extLst>
                </a:gridCol>
                <a:gridCol w="412317">
                  <a:extLst>
                    <a:ext uri="{9D8B030D-6E8A-4147-A177-3AD203B41FA5}">
                      <a16:colId xmlns:a16="http://schemas.microsoft.com/office/drawing/2014/main" val="1295988405"/>
                    </a:ext>
                  </a:extLst>
                </a:gridCol>
                <a:gridCol w="412317">
                  <a:extLst>
                    <a:ext uri="{9D8B030D-6E8A-4147-A177-3AD203B41FA5}">
                      <a16:colId xmlns:a16="http://schemas.microsoft.com/office/drawing/2014/main" val="2276663373"/>
                    </a:ext>
                  </a:extLst>
                </a:gridCol>
              </a:tblGrid>
              <a:tr h="125014">
                <a:tc rowSpan="3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Предметная область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Учебный предмет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Уровень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Количество часов в неделю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464951"/>
                  </a:ext>
                </a:extLst>
              </a:tr>
              <a:tr h="2500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5-дневная неделя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6-дневная неделя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9802083"/>
                  </a:ext>
                </a:extLst>
              </a:tr>
              <a:tr h="2500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 класс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11 класс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 класс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11 класс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extLst>
                  <a:ext uri="{0D108BD9-81ED-4DB2-BD59-A6C34878D82A}">
                    <a16:rowId xmlns:a16="http://schemas.microsoft.com/office/drawing/2014/main" val="615538221"/>
                  </a:ext>
                </a:extLst>
              </a:tr>
              <a:tr h="125014">
                <a:tc grid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Обязательная часть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extLst>
                  <a:ext uri="{0D108BD9-81ED-4DB2-BD59-A6C34878D82A}">
                    <a16:rowId xmlns:a16="http://schemas.microsoft.com/office/drawing/2014/main" val="795498458"/>
                  </a:ext>
                </a:extLst>
              </a:tr>
              <a:tr h="130222">
                <a:tc row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Русский язык и литература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Русский язык 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Б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extLst>
                  <a:ext uri="{0D108BD9-81ED-4DB2-BD59-A6C34878D82A}">
                    <a16:rowId xmlns:a16="http://schemas.microsoft.com/office/drawing/2014/main" val="3201241128"/>
                  </a:ext>
                </a:extLst>
              </a:tr>
              <a:tr h="1302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Литература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Б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extLst>
                  <a:ext uri="{0D108BD9-81ED-4DB2-BD59-A6C34878D82A}">
                    <a16:rowId xmlns:a16="http://schemas.microsoft.com/office/drawing/2014/main" val="3265174261"/>
                  </a:ext>
                </a:extLst>
              </a:tr>
              <a:tr h="130222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Иностранные языки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Иностранный язык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Б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extLst>
                  <a:ext uri="{0D108BD9-81ED-4DB2-BD59-A6C34878D82A}">
                    <a16:rowId xmlns:a16="http://schemas.microsoft.com/office/drawing/2014/main" val="3386644698"/>
                  </a:ext>
                </a:extLst>
              </a:tr>
              <a:tr h="805805">
                <a:tc rowSpan="4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 </a:t>
                      </a:r>
                      <a:b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информатика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Алгебра и начала математического анализа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1845360"/>
                  </a:ext>
                </a:extLst>
              </a:tr>
              <a:tr h="2123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Геометрия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185583"/>
                  </a:ext>
                </a:extLst>
              </a:tr>
              <a:tr h="4248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Вероятность </a:t>
                      </a:r>
                      <a:b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статистика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657079"/>
                  </a:ext>
                </a:extLst>
              </a:tr>
              <a:tr h="1302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Информатика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Б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extLst>
                  <a:ext uri="{0D108BD9-81ED-4DB2-BD59-A6C34878D82A}">
                    <a16:rowId xmlns:a16="http://schemas.microsoft.com/office/drawing/2014/main" val="475685160"/>
                  </a:ext>
                </a:extLst>
              </a:tr>
              <a:tr h="125014">
                <a:tc rowSpan="3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Естественно-научные предметы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Физика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У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5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5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5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5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extLst>
                  <a:ext uri="{0D108BD9-81ED-4DB2-BD59-A6C34878D82A}">
                    <a16:rowId xmlns:a16="http://schemas.microsoft.com/office/drawing/2014/main" val="1510378955"/>
                  </a:ext>
                </a:extLst>
              </a:tr>
              <a:tr h="1302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Химия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Б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extLst>
                  <a:ext uri="{0D108BD9-81ED-4DB2-BD59-A6C34878D82A}">
                    <a16:rowId xmlns:a16="http://schemas.microsoft.com/office/drawing/2014/main" val="3910045889"/>
                  </a:ext>
                </a:extLst>
              </a:tr>
              <a:tr h="1302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Биология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Б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extLst>
                  <a:ext uri="{0D108BD9-81ED-4DB2-BD59-A6C34878D82A}">
                    <a16:rowId xmlns:a16="http://schemas.microsoft.com/office/drawing/2014/main" val="901658815"/>
                  </a:ext>
                </a:extLst>
              </a:tr>
              <a:tr h="130222">
                <a:tc rowSpan="3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Общественно-научные предметы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История 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Б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2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extLst>
                  <a:ext uri="{0D108BD9-81ED-4DB2-BD59-A6C34878D82A}">
                    <a16:rowId xmlns:a16="http://schemas.microsoft.com/office/drawing/2014/main" val="3573789212"/>
                  </a:ext>
                </a:extLst>
              </a:tr>
              <a:tr h="1302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Обществознание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Б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extLst>
                  <a:ext uri="{0D108BD9-81ED-4DB2-BD59-A6C34878D82A}">
                    <a16:rowId xmlns:a16="http://schemas.microsoft.com/office/drawing/2014/main" val="2313051370"/>
                  </a:ext>
                </a:extLst>
              </a:tr>
              <a:tr h="1302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География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Б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extLst>
                  <a:ext uri="{0D108BD9-81ED-4DB2-BD59-A6C34878D82A}">
                    <a16:rowId xmlns:a16="http://schemas.microsoft.com/office/drawing/2014/main" val="4286348778"/>
                  </a:ext>
                </a:extLst>
              </a:tr>
              <a:tr h="130222">
                <a:tc row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Физическая культура, основы безопасности жизнедеятельности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Физическая культура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Б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extLst>
                  <a:ext uri="{0D108BD9-81ED-4DB2-BD59-A6C34878D82A}">
                    <a16:rowId xmlns:a16="http://schemas.microsoft.com/office/drawing/2014/main" val="2449788270"/>
                  </a:ext>
                </a:extLst>
              </a:tr>
              <a:tr h="2604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Основы безопасности жизнедеятельности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Б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extLst>
                  <a:ext uri="{0D108BD9-81ED-4DB2-BD59-A6C34878D82A}">
                    <a16:rowId xmlns:a16="http://schemas.microsoft.com/office/drawing/2014/main" val="40400127"/>
                  </a:ext>
                </a:extLst>
              </a:tr>
              <a:tr h="136007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Индивидуальный проект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extLst>
                  <a:ext uri="{0D108BD9-81ED-4DB2-BD59-A6C34878D82A}">
                    <a16:rowId xmlns:a16="http://schemas.microsoft.com/office/drawing/2014/main" val="1396337302"/>
                  </a:ext>
                </a:extLst>
              </a:tr>
              <a:tr h="130222">
                <a:tc grid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ИТОГО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extLst>
                  <a:ext uri="{0D108BD9-81ED-4DB2-BD59-A6C34878D82A}">
                    <a16:rowId xmlns:a16="http://schemas.microsoft.com/office/drawing/2014/main" val="1763477378"/>
                  </a:ext>
                </a:extLst>
              </a:tr>
              <a:tr h="142771">
                <a:tc grid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Часть, формируемая участниками образовательных отношений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5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3228267"/>
                  </a:ext>
                </a:extLst>
              </a:tr>
              <a:tr h="125014">
                <a:tc grid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Учебные недели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extLst>
                  <a:ext uri="{0D108BD9-81ED-4DB2-BD59-A6C34878D82A}">
                    <a16:rowId xmlns:a16="http://schemas.microsoft.com/office/drawing/2014/main" val="918474061"/>
                  </a:ext>
                </a:extLst>
              </a:tr>
              <a:tr h="125014">
                <a:tc grid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Всего часов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37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37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extLst>
                  <a:ext uri="{0D108BD9-81ED-4DB2-BD59-A6C34878D82A}">
                    <a16:rowId xmlns:a16="http://schemas.microsoft.com/office/drawing/2014/main" val="1684860479"/>
                  </a:ext>
                </a:extLst>
              </a:tr>
              <a:tr h="375040">
                <a:tc grid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Максимально допустимая недельная нагрузка в соответствии с действующими санитарными правилами и нормами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37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37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extLst>
                  <a:ext uri="{0D108BD9-81ED-4DB2-BD59-A6C34878D82A}">
                    <a16:rowId xmlns:a16="http://schemas.microsoft.com/office/drawing/2014/main" val="3872721984"/>
                  </a:ext>
                </a:extLst>
              </a:tr>
              <a:tr h="625066">
                <a:tc grid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Общая допустимая нагрузка за период обучения в 10-11-х классах </a:t>
                      </a:r>
                      <a:br>
                        <a:rPr lang="ru-RU" sz="700" dirty="0">
                          <a:effectLst/>
                        </a:rPr>
                      </a:br>
                      <a:r>
                        <a:rPr lang="ru-RU" sz="700" dirty="0">
                          <a:effectLst/>
                        </a:rPr>
                        <a:t>в соответствии с действующими санитарными правилами и нормами </a:t>
                      </a:r>
                      <a:br>
                        <a:rPr lang="ru-RU" sz="700" dirty="0">
                          <a:effectLst/>
                        </a:rPr>
                      </a:br>
                      <a:r>
                        <a:rPr lang="ru-RU" sz="700" dirty="0">
                          <a:effectLst/>
                        </a:rPr>
                        <a:t>в часах, итого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2312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2516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26" marR="1032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1701252"/>
                  </a:ext>
                </a:extLst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-227140" y="694649"/>
            <a:ext cx="4572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Технологический (инженерный) профиль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 углубленным изучением математики и физики)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495390" y="744036"/>
            <a:ext cx="4572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Универсальный профиль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 базовым изучением математики)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8597371"/>
              </p:ext>
            </p:extLst>
          </p:nvPr>
        </p:nvGraphicFramePr>
        <p:xfrm>
          <a:off x="4919322" y="1282502"/>
          <a:ext cx="4148068" cy="558266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135672">
                  <a:extLst>
                    <a:ext uri="{9D8B030D-6E8A-4147-A177-3AD203B41FA5}">
                      <a16:colId xmlns:a16="http://schemas.microsoft.com/office/drawing/2014/main" val="1340835555"/>
                    </a:ext>
                  </a:extLst>
                </a:gridCol>
                <a:gridCol w="1181300">
                  <a:extLst>
                    <a:ext uri="{9D8B030D-6E8A-4147-A177-3AD203B41FA5}">
                      <a16:colId xmlns:a16="http://schemas.microsoft.com/office/drawing/2014/main" val="2254911684"/>
                    </a:ext>
                  </a:extLst>
                </a:gridCol>
                <a:gridCol w="359324">
                  <a:extLst>
                    <a:ext uri="{9D8B030D-6E8A-4147-A177-3AD203B41FA5}">
                      <a16:colId xmlns:a16="http://schemas.microsoft.com/office/drawing/2014/main" val="280958371"/>
                    </a:ext>
                  </a:extLst>
                </a:gridCol>
                <a:gridCol w="367943">
                  <a:extLst>
                    <a:ext uri="{9D8B030D-6E8A-4147-A177-3AD203B41FA5}">
                      <a16:colId xmlns:a16="http://schemas.microsoft.com/office/drawing/2014/main" val="1594306027"/>
                    </a:ext>
                  </a:extLst>
                </a:gridCol>
                <a:gridCol w="367943">
                  <a:extLst>
                    <a:ext uri="{9D8B030D-6E8A-4147-A177-3AD203B41FA5}">
                      <a16:colId xmlns:a16="http://schemas.microsoft.com/office/drawing/2014/main" val="122038893"/>
                    </a:ext>
                  </a:extLst>
                </a:gridCol>
                <a:gridCol w="367943">
                  <a:extLst>
                    <a:ext uri="{9D8B030D-6E8A-4147-A177-3AD203B41FA5}">
                      <a16:colId xmlns:a16="http://schemas.microsoft.com/office/drawing/2014/main" val="2712060150"/>
                    </a:ext>
                  </a:extLst>
                </a:gridCol>
                <a:gridCol w="367943">
                  <a:extLst>
                    <a:ext uri="{9D8B030D-6E8A-4147-A177-3AD203B41FA5}">
                      <a16:colId xmlns:a16="http://schemas.microsoft.com/office/drawing/2014/main" val="122428182"/>
                    </a:ext>
                  </a:extLst>
                </a:gridCol>
              </a:tblGrid>
              <a:tr h="125403">
                <a:tc rowSpan="3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Предметная область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Учебный предмет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Уровень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Количество часов в неделю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2580689"/>
                  </a:ext>
                </a:extLst>
              </a:tr>
              <a:tr h="2508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5-дневная неделя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6-дневная неделя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2784414"/>
                  </a:ext>
                </a:extLst>
              </a:tr>
              <a:tr h="1456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 класс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11 класс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 класс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11 класс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extLst>
                  <a:ext uri="{0D108BD9-81ED-4DB2-BD59-A6C34878D82A}">
                    <a16:rowId xmlns:a16="http://schemas.microsoft.com/office/drawing/2014/main" val="3273068874"/>
                  </a:ext>
                </a:extLst>
              </a:tr>
              <a:tr h="106100">
                <a:tc grid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Обязательная часть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extLst>
                  <a:ext uri="{0D108BD9-81ED-4DB2-BD59-A6C34878D82A}">
                    <a16:rowId xmlns:a16="http://schemas.microsoft.com/office/drawing/2014/main" val="1616675407"/>
                  </a:ext>
                </a:extLst>
              </a:tr>
              <a:tr h="130628">
                <a:tc row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Русский язык </a:t>
                      </a:r>
                      <a:br>
                        <a:rPr lang="ru-RU" sz="700">
                          <a:effectLst/>
                        </a:rPr>
                      </a:br>
                      <a:r>
                        <a:rPr lang="ru-RU" sz="700">
                          <a:effectLst/>
                        </a:rPr>
                        <a:t>и литература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Русский язык 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Б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extLst>
                  <a:ext uri="{0D108BD9-81ED-4DB2-BD59-A6C34878D82A}">
                    <a16:rowId xmlns:a16="http://schemas.microsoft.com/office/drawing/2014/main" val="1622254690"/>
                  </a:ext>
                </a:extLst>
              </a:tr>
              <a:tr h="1306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Литература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Б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extLst>
                  <a:ext uri="{0D108BD9-81ED-4DB2-BD59-A6C34878D82A}">
                    <a16:rowId xmlns:a16="http://schemas.microsoft.com/office/drawing/2014/main" val="3816442428"/>
                  </a:ext>
                </a:extLst>
              </a:tr>
              <a:tr h="130628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Иностранные языки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Иностранный язык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Б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extLst>
                  <a:ext uri="{0D108BD9-81ED-4DB2-BD59-A6C34878D82A}">
                    <a16:rowId xmlns:a16="http://schemas.microsoft.com/office/drawing/2014/main" val="4250069015"/>
                  </a:ext>
                </a:extLst>
              </a:tr>
              <a:tr h="870291">
                <a:tc rowSpan="4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 </a:t>
                      </a:r>
                      <a:b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информатика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Алгебра и начала математического анализа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945772"/>
                  </a:ext>
                </a:extLst>
              </a:tr>
              <a:tr h="2078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Геометрия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066720"/>
                  </a:ext>
                </a:extLst>
              </a:tr>
              <a:tr h="4280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Вероятность </a:t>
                      </a:r>
                      <a:b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статистика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9856240"/>
                  </a:ext>
                </a:extLst>
              </a:tr>
              <a:tr h="1306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Информатика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Б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extLst>
                  <a:ext uri="{0D108BD9-81ED-4DB2-BD59-A6C34878D82A}">
                    <a16:rowId xmlns:a16="http://schemas.microsoft.com/office/drawing/2014/main" val="3928596223"/>
                  </a:ext>
                </a:extLst>
              </a:tr>
              <a:tr h="125403">
                <a:tc rowSpan="3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Естественно-научные предметы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Физика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Б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extLst>
                  <a:ext uri="{0D108BD9-81ED-4DB2-BD59-A6C34878D82A}">
                    <a16:rowId xmlns:a16="http://schemas.microsoft.com/office/drawing/2014/main" val="884605543"/>
                  </a:ext>
                </a:extLst>
              </a:tr>
              <a:tr h="1306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Химия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Б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extLst>
                  <a:ext uri="{0D108BD9-81ED-4DB2-BD59-A6C34878D82A}">
                    <a16:rowId xmlns:a16="http://schemas.microsoft.com/office/drawing/2014/main" val="2756149761"/>
                  </a:ext>
                </a:extLst>
              </a:tr>
              <a:tr h="1306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Биология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Б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extLst>
                  <a:ext uri="{0D108BD9-81ED-4DB2-BD59-A6C34878D82A}">
                    <a16:rowId xmlns:a16="http://schemas.microsoft.com/office/drawing/2014/main" val="3963196005"/>
                  </a:ext>
                </a:extLst>
              </a:tr>
              <a:tr h="130628">
                <a:tc rowSpan="3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Общественно-научные предметы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История 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Б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extLst>
                  <a:ext uri="{0D108BD9-81ED-4DB2-BD59-A6C34878D82A}">
                    <a16:rowId xmlns:a16="http://schemas.microsoft.com/office/drawing/2014/main" val="1801785257"/>
                  </a:ext>
                </a:extLst>
              </a:tr>
              <a:tr h="1306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Обществознание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Б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extLst>
                  <a:ext uri="{0D108BD9-81ED-4DB2-BD59-A6C34878D82A}">
                    <a16:rowId xmlns:a16="http://schemas.microsoft.com/office/drawing/2014/main" val="2649284749"/>
                  </a:ext>
                </a:extLst>
              </a:tr>
              <a:tr h="1306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География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Б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extLst>
                  <a:ext uri="{0D108BD9-81ED-4DB2-BD59-A6C34878D82A}">
                    <a16:rowId xmlns:a16="http://schemas.microsoft.com/office/drawing/2014/main" val="3475425675"/>
                  </a:ext>
                </a:extLst>
              </a:tr>
              <a:tr h="130628">
                <a:tc row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Физическая культура, основы безопасности жизнедеятельности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Физическая культура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Б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extLst>
                  <a:ext uri="{0D108BD9-81ED-4DB2-BD59-A6C34878D82A}">
                    <a16:rowId xmlns:a16="http://schemas.microsoft.com/office/drawing/2014/main" val="3315078027"/>
                  </a:ext>
                </a:extLst>
              </a:tr>
              <a:tr h="2612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Основы безопасности жизнедеятельности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Б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extLst>
                  <a:ext uri="{0D108BD9-81ED-4DB2-BD59-A6C34878D82A}">
                    <a16:rowId xmlns:a16="http://schemas.microsoft.com/office/drawing/2014/main" val="3240744784"/>
                  </a:ext>
                </a:extLst>
              </a:tr>
              <a:tr h="138962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Индивидуальный проект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extLst>
                  <a:ext uri="{0D108BD9-81ED-4DB2-BD59-A6C34878D82A}">
                    <a16:rowId xmlns:a16="http://schemas.microsoft.com/office/drawing/2014/main" val="2432223975"/>
                  </a:ext>
                </a:extLst>
              </a:tr>
              <a:tr h="130628">
                <a:tc grid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ИТОГО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28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27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28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27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extLst>
                  <a:ext uri="{0D108BD9-81ED-4DB2-BD59-A6C34878D82A}">
                    <a16:rowId xmlns:a16="http://schemas.microsoft.com/office/drawing/2014/main" val="677499434"/>
                  </a:ext>
                </a:extLst>
              </a:tr>
              <a:tr h="250807">
                <a:tc grid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Часть, формируемая участниками образовательных отношений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6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7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9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10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7324562"/>
                  </a:ext>
                </a:extLst>
              </a:tr>
              <a:tr h="125403">
                <a:tc grid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Учебные недели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extLst>
                  <a:ext uri="{0D108BD9-81ED-4DB2-BD59-A6C34878D82A}">
                    <a16:rowId xmlns:a16="http://schemas.microsoft.com/office/drawing/2014/main" val="3952442964"/>
                  </a:ext>
                </a:extLst>
              </a:tr>
              <a:tr h="125403">
                <a:tc grid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Всего часов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37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37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extLst>
                  <a:ext uri="{0D108BD9-81ED-4DB2-BD59-A6C34878D82A}">
                    <a16:rowId xmlns:a16="http://schemas.microsoft.com/office/drawing/2014/main" val="3840529244"/>
                  </a:ext>
                </a:extLst>
              </a:tr>
              <a:tr h="327198">
                <a:tc grid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Максимально допустимая недельная нагрузка в соответствии с действующими санитарными правилами и нормами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37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37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extLst>
                  <a:ext uri="{0D108BD9-81ED-4DB2-BD59-A6C34878D82A}">
                    <a16:rowId xmlns:a16="http://schemas.microsoft.com/office/drawing/2014/main" val="3045340820"/>
                  </a:ext>
                </a:extLst>
              </a:tr>
              <a:tr h="632315">
                <a:tc grid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Общая допустимая нагрузка за период обучения в 10-11-х классах в соответствии с действующими санитарными правилами и нормами в часах, итого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2312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2516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202" marR="102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54396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5080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5A6D9CD-5FD5-417A-869E-446705543C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7740352" y="-27384"/>
            <a:ext cx="1512168" cy="50069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D228D41-D1A3-42D5-AFCD-B9662B5149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4067944" y="6384691"/>
            <a:ext cx="1512168" cy="500693"/>
          </a:xfrm>
          <a:prstGeom prst="rect">
            <a:avLst/>
          </a:prstGeom>
        </p:spPr>
      </p:pic>
      <p:sp>
        <p:nvSpPr>
          <p:cNvPr id="41" name="Полилиния 40"/>
          <p:cNvSpPr/>
          <p:nvPr/>
        </p:nvSpPr>
        <p:spPr>
          <a:xfrm>
            <a:off x="118399" y="881805"/>
            <a:ext cx="244835" cy="211206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>
          <a:xfrm>
            <a:off x="7036805" y="6531526"/>
            <a:ext cx="2057400" cy="2738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17202" y="764704"/>
            <a:ext cx="87523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b="1" i="1" dirty="0">
                <a:latin typeface="Times New Roman" panose="02020603050405020304" pitchFamily="18" charset="0"/>
                <a:ea typeface="Open Sans Condensed" pitchFamily="34" charset="0"/>
                <a:cs typeface="Times New Roman" panose="02020603050405020304" pitchFamily="18" charset="0"/>
              </a:rPr>
              <a:t>Приказ Министерства просвещения Российской Федерации от 02.08.2022 № 653 «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Open Sans Condensed" pitchFamily="34" charset="0"/>
                <a:cs typeface="Times New Roman" panose="02020603050405020304" pitchFamily="18" charset="0"/>
              </a:rPr>
              <a:t>Об утверждении федерального перечня электронных образовательных ресурсов</a:t>
            </a:r>
            <a:r>
              <a:rPr lang="ru-RU" b="1" i="1" dirty="0">
                <a:latin typeface="Times New Roman" panose="02020603050405020304" pitchFamily="18" charset="0"/>
                <a:ea typeface="Open Sans Condensed" pitchFamily="34" charset="0"/>
                <a:cs typeface="Times New Roman" panose="02020603050405020304" pitchFamily="18" charset="0"/>
              </a:rPr>
              <a:t>, </a:t>
            </a:r>
            <a:r>
              <a:rPr lang="ru-RU" sz="1600" i="1" dirty="0">
                <a:latin typeface="Times New Roman" panose="02020603050405020304" pitchFamily="18" charset="0"/>
                <a:ea typeface="Open Sans Condensed" pitchFamily="34" charset="0"/>
                <a:cs typeface="Times New Roman" panose="02020603050405020304" pitchFamily="18" charset="0"/>
              </a:rPr>
              <a:t>допущенных к использованию при реализации имеющих государственную аккредитацию образовательных программ начального общего, основного общего, среднего общего образования</a:t>
            </a:r>
            <a:r>
              <a:rPr lang="ru-RU" sz="1600" b="1" i="1" dirty="0">
                <a:latin typeface="Times New Roman" panose="02020603050405020304" pitchFamily="18" charset="0"/>
                <a:ea typeface="Open Sans Condensed" pitchFamily="34" charset="0"/>
                <a:cs typeface="Times New Roman" panose="02020603050405020304" pitchFamily="18" charset="0"/>
              </a:rPr>
              <a:t>» </a:t>
            </a:r>
            <a:r>
              <a:rPr lang="ru-RU" sz="1600" i="1" dirty="0">
                <a:latin typeface="Times New Roman" panose="02020603050405020304" pitchFamily="18" charset="0"/>
                <a:ea typeface="Open Sans Condensed" pitchFamily="34" charset="0"/>
                <a:cs typeface="Times New Roman" panose="02020603050405020304" pitchFamily="18" charset="0"/>
              </a:rPr>
              <a:t>(Зарегистрирован 29.08.2022 № 69822)</a:t>
            </a:r>
            <a:endParaRPr lang="ru-RU" sz="1600" i="1" dirty="0">
              <a:latin typeface="Times New Roman" panose="02020603050405020304" pitchFamily="18" charset="0"/>
              <a:ea typeface="Yu Gothic UI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118399" y="4390324"/>
            <a:ext cx="244835" cy="211206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/>
          </a:p>
        </p:txBody>
      </p:sp>
      <p:sp>
        <p:nvSpPr>
          <p:cNvPr id="8" name="Прямоугольник 7"/>
          <p:cNvSpPr/>
          <p:nvPr/>
        </p:nvSpPr>
        <p:spPr>
          <a:xfrm>
            <a:off x="464865" y="2433468"/>
            <a:ext cx="846473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300"/>
              </a:spcAft>
            </a:pPr>
            <a:r>
              <a:rPr lang="ru-RU" b="1" i="1" dirty="0">
                <a:latin typeface="Times New Roman" panose="02020603050405020304" pitchFamily="18" charset="0"/>
                <a:ea typeface="Open Sans Condensed" pitchFamily="34" charset="0"/>
                <a:cs typeface="Times New Roman" panose="02020603050405020304" pitchFamily="18" charset="0"/>
              </a:rPr>
              <a:t>Приказ Министерства просвещения Российской Федерации от 21.09.2022 № 653858 «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Open Sans Condensed" pitchFamily="34" charset="0"/>
                <a:cs typeface="Times New Roman" panose="02020603050405020304" pitchFamily="18" charset="0"/>
              </a:rPr>
              <a:t>Об утверждении федерального перечня учебников</a:t>
            </a:r>
            <a:r>
              <a:rPr lang="ru-RU" b="1" i="1" dirty="0">
                <a:latin typeface="Times New Roman" panose="02020603050405020304" pitchFamily="18" charset="0"/>
                <a:ea typeface="Open Sans Condensed" pitchFamily="34" charset="0"/>
                <a:cs typeface="Times New Roman" panose="02020603050405020304" pitchFamily="18" charset="0"/>
              </a:rPr>
              <a:t>, </a:t>
            </a:r>
            <a:r>
              <a:rPr lang="ru-RU" sz="1600" i="1" dirty="0">
                <a:latin typeface="Times New Roman" panose="02020603050405020304" pitchFamily="18" charset="0"/>
                <a:ea typeface="Open Sans Condensed" pitchFamily="34" charset="0"/>
                <a:cs typeface="Times New Roman" panose="02020603050405020304" pitchFamily="18" charset="0"/>
              </a:rPr>
              <a:t>допущенных к использованию при реализации имеющих государственную аккредитацию образовательных программ начального общего, основного общего, среднего общего образования организациями, осуществляющими образовательную деятельность и установления предельного срока использования исключенных учебников» (Зарегистрирован 01.11.2022 № 70799)</a:t>
            </a:r>
            <a:endParaRPr lang="ru-RU" sz="1600" i="1" dirty="0">
              <a:latin typeface="Times New Roman" panose="02020603050405020304" pitchFamily="18" charset="0"/>
              <a:ea typeface="Yu Gothic UI Light" panose="020B0300000000000000" pitchFamily="34" charset="-128"/>
              <a:cs typeface="Times New Roman" panose="02020603050405020304" pitchFamily="18" charset="0"/>
            </a:endParaRPr>
          </a:p>
        </p:txBody>
      </p:sp>
      <p:grpSp>
        <p:nvGrpSpPr>
          <p:cNvPr id="15" name="Google Shape;1784;p228"/>
          <p:cNvGrpSpPr/>
          <p:nvPr/>
        </p:nvGrpSpPr>
        <p:grpSpPr>
          <a:xfrm>
            <a:off x="0" y="-27384"/>
            <a:ext cx="8268916" cy="824425"/>
            <a:chOff x="0" y="-8443"/>
            <a:chExt cx="8269122" cy="618333"/>
          </a:xfrm>
        </p:grpSpPr>
        <p:sp>
          <p:nvSpPr>
            <p:cNvPr id="18" name="Google Shape;1786;p228"/>
            <p:cNvSpPr/>
            <p:nvPr/>
          </p:nvSpPr>
          <p:spPr>
            <a:xfrm>
              <a:off x="0" y="-8443"/>
              <a:ext cx="8108384" cy="428639"/>
            </a:xfrm>
            <a:prstGeom prst="rect">
              <a:avLst/>
            </a:prstGeom>
            <a:solidFill>
              <a:srgbClr val="EBF0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/>
                <a:t>   </a:t>
              </a:r>
              <a:endParaRPr sz="1900" b="1">
                <a:solidFill>
                  <a:srgbClr val="18488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" name="Google Shape;1790;p228"/>
            <p:cNvSpPr txBox="1"/>
            <p:nvPr/>
          </p:nvSpPr>
          <p:spPr>
            <a:xfrm>
              <a:off x="583210" y="165557"/>
              <a:ext cx="7685912" cy="4443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endParaRPr lang="ru-RU" sz="2500" b="1" dirty="0">
                <a:solidFill>
                  <a:srgbClr val="002060"/>
                </a:solidFill>
                <a:latin typeface="Arial Narrow" pitchFamily="34" charset="0"/>
                <a:ea typeface="Roboto Medium"/>
                <a:cs typeface="Roboto Medium"/>
                <a:sym typeface="Roboto Medium"/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1619672" y="44624"/>
            <a:ext cx="63003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7168" algn="just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Учебно-методическое обеспечение</a:t>
            </a:r>
            <a:endParaRPr lang="ru-RU" sz="2000" b="1" dirty="0">
              <a:latin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3195" y="4248204"/>
            <a:ext cx="8586367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просвещения Российской Федерации от 21.07.2023 № 556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внесении изменений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приложения № 1 и № 2 к приказу Министерства просвещения Российской Федерации от 21 сентября 2022 г. № 858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утверждении федерального перечня учебников, допущенных к использованию при реализации имеющих государственную аккредитацию образовательных программ начального общего, основного общего, среднего общего образования организациями, осуществляющими образовательную деятельность, и установления предельного срока использования исключенных учебников"</a:t>
            </a:r>
          </a:p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(Зарегистрирован 28.07.2023 № 74502)</a:t>
            </a:r>
          </a:p>
        </p:txBody>
      </p:sp>
      <p:sp>
        <p:nvSpPr>
          <p:cNvPr id="23" name="Полилиния 22"/>
          <p:cNvSpPr/>
          <p:nvPr/>
        </p:nvSpPr>
        <p:spPr>
          <a:xfrm>
            <a:off x="61315" y="2571738"/>
            <a:ext cx="244835" cy="211206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/>
          </a:p>
        </p:txBody>
      </p:sp>
    </p:spTree>
    <p:extLst>
      <p:ext uri="{BB962C8B-B14F-4D97-AF65-F5344CB8AC3E}">
        <p14:creationId xmlns:p14="http://schemas.microsoft.com/office/powerpoint/2010/main" val="1460983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8D31339-609B-4C43-81CE-F5E7DB8871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3401164" y="6348136"/>
            <a:ext cx="1512168" cy="50069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5FF3DB2-7E11-4A61-9AAA-F7C464C01D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7812360" y="-27384"/>
            <a:ext cx="1512168" cy="50069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/>
          <a:srcRect l="325" t="6689" r="56853" b="48365"/>
          <a:stretch/>
        </p:blipFill>
        <p:spPr>
          <a:xfrm>
            <a:off x="1" y="2996122"/>
            <a:ext cx="3413802" cy="19695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-1" t="12202" r="61349" b="45486"/>
          <a:stretch/>
        </p:blipFill>
        <p:spPr>
          <a:xfrm>
            <a:off x="98328" y="746436"/>
            <a:ext cx="3302836" cy="1987462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>
          <a:xfrm>
            <a:off x="8595225" y="6460966"/>
            <a:ext cx="548775" cy="393525"/>
          </a:xfrm>
          <a:solidFill>
            <a:schemeClr val="bg1"/>
          </a:solidFill>
        </p:spPr>
        <p:txBody>
          <a:bodyPr/>
          <a:lstStyle/>
          <a:p>
            <a:fld id="{00000000-1234-1234-1234-123412341234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17500" y="891316"/>
            <a:ext cx="1651001" cy="3215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grpSp>
        <p:nvGrpSpPr>
          <p:cNvPr id="10" name="Google Shape;1784;p228"/>
          <p:cNvGrpSpPr/>
          <p:nvPr/>
        </p:nvGrpSpPr>
        <p:grpSpPr>
          <a:xfrm>
            <a:off x="-34409" y="-27383"/>
            <a:ext cx="8384839" cy="595188"/>
            <a:chOff x="-68034" y="-20742"/>
            <a:chExt cx="8337156" cy="446403"/>
          </a:xfrm>
        </p:grpSpPr>
        <p:sp>
          <p:nvSpPr>
            <p:cNvPr id="13" name="Google Shape;1786;p228"/>
            <p:cNvSpPr/>
            <p:nvPr/>
          </p:nvSpPr>
          <p:spPr>
            <a:xfrm>
              <a:off x="-68034" y="-20742"/>
              <a:ext cx="8108384" cy="428639"/>
            </a:xfrm>
            <a:prstGeom prst="rect">
              <a:avLst/>
            </a:prstGeom>
            <a:solidFill>
              <a:srgbClr val="EBF0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/>
                <a:t>   </a:t>
              </a:r>
              <a:endParaRPr sz="2000" b="1">
                <a:solidFill>
                  <a:srgbClr val="18488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" name="Google Shape;1790;p228"/>
            <p:cNvSpPr txBox="1"/>
            <p:nvPr/>
          </p:nvSpPr>
          <p:spPr>
            <a:xfrm>
              <a:off x="583210" y="33265"/>
              <a:ext cx="7685912" cy="3923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endParaRPr lang="ru-RU" sz="2000" b="1" dirty="0">
                <a:solidFill>
                  <a:srgbClr val="002060"/>
                </a:solidFill>
                <a:latin typeface="Arial Narrow" pitchFamily="34" charset="0"/>
                <a:ea typeface="Roboto Medium"/>
                <a:cs typeface="Roboto Medium"/>
                <a:sym typeface="Roboto Medium"/>
              </a:endParaRPr>
            </a:p>
          </p:txBody>
        </p:sp>
      </p:grp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/>
          <a:srcRect l="325" t="6689" r="56853" b="48365"/>
          <a:stretch/>
        </p:blipFill>
        <p:spPr>
          <a:xfrm>
            <a:off x="-12638" y="2730678"/>
            <a:ext cx="3413802" cy="196950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/>
          <a:srcRect l="8843" t="4595" r="73686" b="43592"/>
          <a:stretch/>
        </p:blipFill>
        <p:spPr>
          <a:xfrm>
            <a:off x="3961449" y="2724454"/>
            <a:ext cx="1428035" cy="197572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/>
          <a:srcRect l="3282" t="10469" r="62880" b="36447"/>
          <a:stretch/>
        </p:blipFill>
        <p:spPr>
          <a:xfrm>
            <a:off x="6235233" y="2630945"/>
            <a:ext cx="2757696" cy="2097081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176415" y="127128"/>
            <a:ext cx="3888432" cy="32153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ФПУ – 2022.  Приложение 1.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87294" y="654664"/>
            <a:ext cx="2688635" cy="3215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ООО. Базовый уровень.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20881" y="4527775"/>
            <a:ext cx="2203446" cy="400502"/>
          </a:xfrm>
          <a:prstGeom prst="roundRect">
            <a:avLst/>
          </a:prstGeom>
          <a:solidFill>
            <a:schemeClr val="bg1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Ю.Н. Макарычев и др.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45047" y="2624296"/>
            <a:ext cx="2108831" cy="321534"/>
          </a:xfrm>
          <a:prstGeom prst="roundRect">
            <a:avLst/>
          </a:prstGeom>
          <a:solidFill>
            <a:schemeClr val="bg1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Н.Я.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Виленкин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др.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611337" y="4558369"/>
            <a:ext cx="2025705" cy="405387"/>
          </a:xfrm>
          <a:prstGeom prst="roundRect">
            <a:avLst/>
          </a:prstGeom>
          <a:solidFill>
            <a:schemeClr val="bg1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Л.С.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Атанасян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др.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092501" y="4558369"/>
            <a:ext cx="3029930" cy="385156"/>
          </a:xfrm>
          <a:prstGeom prst="roundRect">
            <a:avLst/>
          </a:prstGeom>
          <a:solidFill>
            <a:schemeClr val="bg1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И.Р. Высоцкий, И.В. Ященко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362113" y="5252430"/>
            <a:ext cx="3190191" cy="3215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ООО. Углублённый уровень.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237252" y="657135"/>
            <a:ext cx="494252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Учебники, </a:t>
            </a: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допущенные к использованию </a:t>
            </a:r>
            <a:r>
              <a:rPr lang="ru-RU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реализации имеющих государственную аккредитацию образовательных программ НОО, ООО, СОО организациями, осуществляющими образовательную деятельность</a:t>
            </a:r>
          </a:p>
        </p:txBody>
      </p:sp>
      <p:sp>
        <p:nvSpPr>
          <p:cNvPr id="32" name="Полилиния 31"/>
          <p:cNvSpPr/>
          <p:nvPr/>
        </p:nvSpPr>
        <p:spPr>
          <a:xfrm>
            <a:off x="934416" y="2026824"/>
            <a:ext cx="335705" cy="284501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solidFill>
                <a:srgbClr val="FF0000"/>
              </a:solidFill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26408" y="3944929"/>
            <a:ext cx="335705" cy="284501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solidFill>
                <a:srgbClr val="FF0000"/>
              </a:solidFill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4339761" y="4097092"/>
            <a:ext cx="335705" cy="284501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solidFill>
                <a:srgbClr val="FF0000"/>
              </a:solidFill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6804248" y="4323813"/>
            <a:ext cx="335705" cy="284501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solidFill>
                <a:srgbClr val="FF0000"/>
              </a:solidFill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-12177" y="2031248"/>
            <a:ext cx="335705" cy="284501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7664" y="5581689"/>
            <a:ext cx="89152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b="1" dirty="0">
                <a:latin typeface="Times New Roman" panose="02020603050405020304" pitchFamily="18" charset="0"/>
                <a:ea typeface="Calibri" panose="020F0502020204030204" pitchFamily="34" charset="0"/>
              </a:rPr>
              <a:t>Учебники</a:t>
            </a:r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500" b="1" dirty="0">
                <a:latin typeface="Times New Roman" panose="02020603050405020304" pitchFamily="18" charset="0"/>
                <a:ea typeface="Calibri" panose="020F0502020204030204" pitchFamily="34" charset="0"/>
              </a:rPr>
              <a:t>не включены в ФПУ</a:t>
            </a:r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</a:rPr>
              <a:t>. В настоящий момент учебники 7 – 9 для углубленного уровня находятся на государственной экспертизе. В ближайшее время будут созданы методические письма о преподавании учебных курсов предмета «Математика» на углубленном уровне с имеющимися учебниками, учебными пособиями.</a:t>
            </a:r>
            <a:endParaRPr lang="ru-RU" sz="1500" dirty="0"/>
          </a:p>
        </p:txBody>
      </p:sp>
      <p:sp>
        <p:nvSpPr>
          <p:cNvPr id="38" name="Полилиния 37"/>
          <p:cNvSpPr/>
          <p:nvPr/>
        </p:nvSpPr>
        <p:spPr>
          <a:xfrm>
            <a:off x="8295240" y="4312816"/>
            <a:ext cx="335705" cy="284501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403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7325820" cy="6863678"/>
          </a:xfrm>
          <a:prstGeom prst="rect">
            <a:avLst/>
          </a:prstGeom>
        </p:spPr>
      </p:pic>
      <p:sp>
        <p:nvSpPr>
          <p:cNvPr id="6" name="Фигура">
            <a:extLst>
              <a:ext uri="{FF2B5EF4-FFF2-40B4-BE49-F238E27FC236}">
                <a16:creationId xmlns:a16="http://schemas.microsoft.com/office/drawing/2014/main" id="{971E2C65-6CE1-4E9E-B33A-AEE1577A6C67}"/>
              </a:ext>
            </a:extLst>
          </p:cNvPr>
          <p:cNvSpPr/>
          <p:nvPr/>
        </p:nvSpPr>
        <p:spPr>
          <a:xfrm>
            <a:off x="5107506" y="3891487"/>
            <a:ext cx="3591341" cy="3005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7" h="21600" extrusionOk="0">
                <a:moveTo>
                  <a:pt x="21557" y="0"/>
                </a:moveTo>
                <a:lnTo>
                  <a:pt x="2475" y="4916"/>
                </a:lnTo>
                <a:cubicBezTo>
                  <a:pt x="1623" y="5136"/>
                  <a:pt x="1111" y="5267"/>
                  <a:pt x="806" y="5501"/>
                </a:cubicBezTo>
                <a:cubicBezTo>
                  <a:pt x="360" y="5811"/>
                  <a:pt x="70" y="6309"/>
                  <a:pt x="14" y="6860"/>
                </a:cubicBezTo>
                <a:cubicBezTo>
                  <a:pt x="-43" y="7247"/>
                  <a:pt x="85" y="7773"/>
                  <a:pt x="299" y="8648"/>
                </a:cubicBezTo>
                <a:lnTo>
                  <a:pt x="3457" y="21600"/>
                </a:lnTo>
                <a:lnTo>
                  <a:pt x="21557" y="21600"/>
                </a:lnTo>
                <a:lnTo>
                  <a:pt x="21557" y="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1" kern="0" dirty="0">
              <a:solidFill>
                <a:srgbClr val="FFFFFF"/>
              </a:solidFill>
              <a:latin typeface="Gilroy ExtraBold" pitchFamily="2" charset="0"/>
              <a:sym typeface="Helvetica Neue Medium"/>
            </a:endParaRPr>
          </a:p>
        </p:txBody>
      </p:sp>
      <p:sp>
        <p:nvSpPr>
          <p:cNvPr id="9" name="On-trade драйвер продаж"/>
          <p:cNvSpPr txBox="1"/>
          <p:nvPr/>
        </p:nvSpPr>
        <p:spPr>
          <a:xfrm>
            <a:off x="242022" y="-2418"/>
            <a:ext cx="6624736" cy="2033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1219169" hangingPunct="0">
              <a:lnSpc>
                <a:spcPct val="70000"/>
              </a:lnSpc>
              <a:spcBef>
                <a:spcPts val="2250"/>
              </a:spcBef>
              <a:defRPr sz="13500">
                <a:latin typeface="Muller Bold"/>
                <a:ea typeface="Muller Bold"/>
                <a:cs typeface="Muller Bold"/>
                <a:sym typeface="Muller Bold"/>
              </a:defRPr>
            </a:pPr>
            <a:endParaRPr lang="ru-RU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Muller Bold"/>
            </a:endParaRPr>
          </a:p>
          <a:p>
            <a:pPr algn="ctr" defTabSz="1219169" hangingPunct="0">
              <a:lnSpc>
                <a:spcPct val="70000"/>
              </a:lnSpc>
              <a:spcBef>
                <a:spcPts val="2250"/>
              </a:spcBef>
              <a:defRPr sz="13500">
                <a:latin typeface="Muller Bold"/>
                <a:ea typeface="Muller Bold"/>
                <a:cs typeface="Muller Bold"/>
                <a:sym typeface="Muller Bold"/>
              </a:defRPr>
            </a:pPr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Muller Bold"/>
              </a:rPr>
              <a:t>Изменения в профессиональной деятельности учителя математики в условиях ФГОС и ФООП</a:t>
            </a:r>
            <a:endParaRPr lang="ru-RU" sz="32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Muller Bold"/>
            </a:endParaRPr>
          </a:p>
        </p:txBody>
      </p:sp>
      <p:sp>
        <p:nvSpPr>
          <p:cNvPr id="10" name="Динамика продаж по каналам"/>
          <p:cNvSpPr txBox="1"/>
          <p:nvPr/>
        </p:nvSpPr>
        <p:spPr>
          <a:xfrm>
            <a:off x="548611" y="3897305"/>
            <a:ext cx="3591341" cy="1430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1219169" hangingPunct="0">
              <a:lnSpc>
                <a:spcPct val="80000"/>
              </a:lnSpc>
              <a:spcBef>
                <a:spcPts val="2250"/>
              </a:spcBef>
              <a:defRPr sz="7000" spc="140">
                <a:solidFill>
                  <a:srgbClr val="FFFFFF"/>
                </a:solidFill>
                <a:latin typeface="Muller Light"/>
                <a:ea typeface="Muller Light"/>
                <a:cs typeface="Muller Light"/>
                <a:sym typeface="Muller Light"/>
              </a:defRPr>
            </a:pPr>
            <a:r>
              <a:rPr lang="ru-RU" sz="1600" kern="0" spc="7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Muller Light"/>
              </a:rPr>
              <a:t>Даниленко Елена Николаевна, МБОУ «</a:t>
            </a:r>
            <a:r>
              <a:rPr lang="ru-RU" sz="1600" kern="0" spc="7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Muller Light"/>
              </a:rPr>
              <a:t>Хабарская</a:t>
            </a:r>
            <a:r>
              <a:rPr lang="ru-RU" sz="1600" kern="0" spc="7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Muller Light"/>
              </a:rPr>
              <a:t> СОШ №2», учитель математики;                лаборатория по сопровождению </a:t>
            </a:r>
            <a:r>
              <a:rPr lang="ru-RU" sz="1600" kern="0" spc="7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Muller Light"/>
              </a:rPr>
              <a:t>деятельностных</a:t>
            </a:r>
            <a:r>
              <a:rPr lang="ru-RU" sz="1600" kern="0" spc="7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Muller Light"/>
              </a:rPr>
              <a:t> практик КАУ ДПО «АИРО имени А.М. </a:t>
            </a:r>
            <a:r>
              <a:rPr lang="ru-RU" sz="1600" kern="0" spc="7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Muller Light"/>
              </a:rPr>
              <a:t>Топорова</a:t>
            </a:r>
            <a:r>
              <a:rPr lang="ru-RU" sz="1600" kern="0" spc="7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Muller Light"/>
              </a:rPr>
              <a:t>», доцент</a:t>
            </a:r>
            <a:endParaRPr sz="1600" kern="0" spc="7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Muller Light"/>
            </a:endParaRPr>
          </a:p>
        </p:txBody>
      </p:sp>
      <p:sp>
        <p:nvSpPr>
          <p:cNvPr id="12" name="2020"/>
          <p:cNvSpPr txBox="1"/>
          <p:nvPr/>
        </p:nvSpPr>
        <p:spPr>
          <a:xfrm>
            <a:off x="626837" y="5942323"/>
            <a:ext cx="2822568" cy="27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000" spc="59">
                <a:solidFill>
                  <a:srgbClr val="204C13"/>
                </a:solidFill>
                <a:latin typeface="Muller Bold"/>
                <a:ea typeface="Muller Bold"/>
                <a:cs typeface="Muller Bold"/>
                <a:sym typeface="Muller Bold"/>
              </a:defRPr>
            </a:lvl1pPr>
          </a:lstStyle>
          <a:p>
            <a:pPr defTabSz="1219169" hangingPunct="0">
              <a:lnSpc>
                <a:spcPct val="90000"/>
              </a:lnSpc>
              <a:spcBef>
                <a:spcPts val="2250"/>
              </a:spcBef>
            </a:pPr>
            <a:r>
              <a:rPr lang="ru-RU" sz="1600" kern="0" spc="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Барнаул, 31 октября 2023 г.</a:t>
            </a:r>
            <a:endParaRPr sz="1600" kern="0" spc="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http://prigskol.ucoz.com/fz/bezopas/tzOKUCWP9kpa2k9Zpygo5aLvwM8Sd2FDfHPV9Juj.jpeg"/>
          <p:cNvPicPr>
            <a:picLocks noChangeAspect="1" noChangeArrowheads="1"/>
          </p:cNvPicPr>
          <p:nvPr/>
        </p:nvPicPr>
        <p:blipFill>
          <a:blip r:embed="rId4"/>
          <a:srcRect t="22745" b="23016"/>
          <a:stretch>
            <a:fillRect/>
          </a:stretch>
        </p:blipFill>
        <p:spPr bwMode="auto">
          <a:xfrm>
            <a:off x="7236297" y="109598"/>
            <a:ext cx="1586018" cy="871130"/>
          </a:xfrm>
          <a:prstGeom prst="rect">
            <a:avLst/>
          </a:prstGeom>
          <a:noFill/>
        </p:spPr>
      </p:pic>
      <p:pic>
        <p:nvPicPr>
          <p:cNvPr id="14" name="Рисунок 3" descr="Логотип УМО-20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460" y="1158217"/>
            <a:ext cx="1813044" cy="1128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435" y="2338979"/>
            <a:ext cx="2814707" cy="155250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1" t="53326" r="67589" b="27143"/>
          <a:stretch/>
        </p:blipFill>
        <p:spPr bwMode="auto">
          <a:xfrm>
            <a:off x="7294998" y="2605553"/>
            <a:ext cx="1799003" cy="10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3EF6E-A083-4BE8-A209-7F31BC1328EB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308B7BE-BECA-4AF8-8B29-EC3ADB24E1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215" y="4625594"/>
            <a:ext cx="3462725" cy="223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28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9A7948F-A440-4500-9DA1-EE9CC2792E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3444241" y="6357307"/>
            <a:ext cx="1512168" cy="50069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AB7AF04-74E1-4EF9-89F2-91D9BAA2EC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7740352" y="-27384"/>
            <a:ext cx="1512168" cy="50069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>
          <a:xfrm>
            <a:off x="8567476" y="6475518"/>
            <a:ext cx="548775" cy="393525"/>
          </a:xfrm>
          <a:solidFill>
            <a:schemeClr val="bg1"/>
          </a:solidFill>
        </p:spPr>
        <p:txBody>
          <a:bodyPr/>
          <a:lstStyle/>
          <a:p>
            <a:fld id="{00000000-1234-1234-1234-123412341234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10" name="Google Shape;1784;p228"/>
          <p:cNvGrpSpPr/>
          <p:nvPr/>
        </p:nvGrpSpPr>
        <p:grpSpPr>
          <a:xfrm>
            <a:off x="-36512" y="-27384"/>
            <a:ext cx="8237278" cy="647492"/>
            <a:chOff x="132317" y="-26251"/>
            <a:chExt cx="8190434" cy="485631"/>
          </a:xfrm>
        </p:grpSpPr>
        <p:sp>
          <p:nvSpPr>
            <p:cNvPr id="13" name="Google Shape;1786;p228"/>
            <p:cNvSpPr/>
            <p:nvPr/>
          </p:nvSpPr>
          <p:spPr>
            <a:xfrm>
              <a:off x="132317" y="-26251"/>
              <a:ext cx="8108384" cy="428640"/>
            </a:xfrm>
            <a:prstGeom prst="rect">
              <a:avLst/>
            </a:prstGeom>
            <a:solidFill>
              <a:srgbClr val="EBF0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/>
                <a:t>   </a:t>
              </a:r>
              <a:endParaRPr sz="1900" b="1">
                <a:solidFill>
                  <a:srgbClr val="18488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" name="Google Shape;1790;p228"/>
            <p:cNvSpPr txBox="1"/>
            <p:nvPr/>
          </p:nvSpPr>
          <p:spPr>
            <a:xfrm>
              <a:off x="636839" y="15047"/>
              <a:ext cx="7685912" cy="4443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endParaRPr lang="ru-RU" sz="2500" b="1" dirty="0">
                <a:solidFill>
                  <a:srgbClr val="002060"/>
                </a:solidFill>
                <a:latin typeface="Arial Narrow" pitchFamily="34" charset="0"/>
                <a:ea typeface="Roboto Medium"/>
                <a:cs typeface="Roboto Medium"/>
                <a:sym typeface="Roboto Medium"/>
              </a:endParaRPr>
            </a:p>
          </p:txBody>
        </p:sp>
      </p:grpSp>
      <p:sp>
        <p:nvSpPr>
          <p:cNvPr id="5" name="Скругленный прямоугольник 4"/>
          <p:cNvSpPr/>
          <p:nvPr/>
        </p:nvSpPr>
        <p:spPr>
          <a:xfrm>
            <a:off x="2332412" y="94583"/>
            <a:ext cx="3895771" cy="32153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ФПУ – 2022.  Приложение 1.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07536" y="1494743"/>
            <a:ext cx="2688635" cy="3215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СОО. Базовый уровень.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81545" y="3711388"/>
            <a:ext cx="3190191" cy="3215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СОО. Углублённый уровень.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200325" y="689102"/>
            <a:ext cx="494252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Учебники, </a:t>
            </a: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допущенные к использованию </a:t>
            </a:r>
            <a:r>
              <a:rPr lang="ru-RU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реализации имеющих государственную аккредитацию образовательных программ НОО, ООО, СОО организациями, осуществляющими образовательную деятельность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12718" y="1865176"/>
            <a:ext cx="8785397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Математика: алгебра и начала математического анализа, геометрия. Алгебра и начала математического анализа. 10-11 / Алимов Ш.А., Колягин Ю.М., Ткачева М.В. и др.;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Математика: алгебра и начала математического анализа, геометрия. Геометрия. 10-11 /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Атанасян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Л.С., Бутузов В.Ф., Кадомцев С.Б. и др.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3075" y="4152242"/>
            <a:ext cx="8859854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Математика. Алгебра и начала математического анализа. 10 / Мерзляк А.Г.,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Номировский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Д.А., Поляков В.М.; под ред. Подольского В.Е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Математика. Алгебра и начала математического анализа. 11 / Мерзляк А.Г.,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Номировский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Д.А., Поляков В.М.; под ред. Подольского В.Е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Математика. Геометрия. 10 /Мерзляк А.Г.,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Номировский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Д.А., Поляков В.М.; под ред. Подольского В.Е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Математика. Геометрия. 11 / Мерзляк А.Г.,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Номировский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Д.А., Поляков В.М.; под ред. Подольского В.Е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387957" y="3337500"/>
            <a:ext cx="2453907" cy="738664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В настоящий момент нет возможности посмотреть и приобрести учебники</a:t>
            </a:r>
            <a:endParaRPr lang="ru-RU" sz="1400" b="1" i="1" dirty="0"/>
          </a:p>
        </p:txBody>
      </p:sp>
    </p:spTree>
    <p:extLst>
      <p:ext uri="{BB962C8B-B14F-4D97-AF65-F5344CB8AC3E}">
        <p14:creationId xmlns:p14="http://schemas.microsoft.com/office/powerpoint/2010/main" val="33044562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786;p228">
            <a:extLst>
              <a:ext uri="{FF2B5EF4-FFF2-40B4-BE49-F238E27FC236}">
                <a16:creationId xmlns:a16="http://schemas.microsoft.com/office/drawing/2014/main" id="{CFB27E61-37E2-4BCF-980F-FFD397DB9507}"/>
              </a:ext>
            </a:extLst>
          </p:cNvPr>
          <p:cNvSpPr/>
          <p:nvPr/>
        </p:nvSpPr>
        <p:spPr>
          <a:xfrm>
            <a:off x="0" y="-25951"/>
            <a:ext cx="7522288" cy="671618"/>
          </a:xfrm>
          <a:prstGeom prst="rect">
            <a:avLst/>
          </a:prstGeom>
          <a:solidFill>
            <a:srgbClr val="EBF0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Учебники, по которым работали в предыдущие годы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446" y="5606"/>
            <a:ext cx="1187624" cy="46530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7724" y="5715838"/>
            <a:ext cx="1745301" cy="8171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7532" y="875335"/>
            <a:ext cx="7024688" cy="5636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11" dirty="0"/>
              <a:t>УЧЕБНО-МЕТОДИЧЕСКОЕ</a:t>
            </a:r>
            <a:r>
              <a:rPr spc="-8" dirty="0"/>
              <a:t> ОБЕСПЕЧЕНИЕ</a:t>
            </a:r>
            <a:r>
              <a:rPr spc="-15" dirty="0"/>
              <a:t> </a:t>
            </a:r>
            <a:r>
              <a:rPr spc="-8" dirty="0"/>
              <a:t>РЕАЛИЗАЦИИ</a:t>
            </a:r>
            <a:r>
              <a:rPr spc="-4" dirty="0"/>
              <a:t> </a:t>
            </a:r>
            <a:r>
              <a:rPr spc="-8" dirty="0"/>
              <a:t>ТРЕБОВАНИЙ</a:t>
            </a:r>
          </a:p>
          <a:p>
            <a:pPr marL="9525"/>
            <a:r>
              <a:rPr spc="-15" dirty="0"/>
              <a:t>ФГОС</a:t>
            </a:r>
            <a:r>
              <a:rPr dirty="0"/>
              <a:t> </a:t>
            </a:r>
            <a:r>
              <a:rPr spc="-4" dirty="0"/>
              <a:t>СОО</a:t>
            </a:r>
            <a:r>
              <a:rPr spc="4" dirty="0"/>
              <a:t> </a:t>
            </a:r>
            <a:r>
              <a:rPr lang="ru-RU" spc="-8" dirty="0"/>
              <a:t>«Математика:</a:t>
            </a:r>
            <a:r>
              <a:rPr lang="ru-RU" spc="4" dirty="0"/>
              <a:t> </a:t>
            </a:r>
            <a:r>
              <a:rPr lang="ru-RU" spc="-8" dirty="0"/>
              <a:t>алгебра</a:t>
            </a:r>
            <a:r>
              <a:rPr lang="ru-RU" spc="4" dirty="0"/>
              <a:t> </a:t>
            </a:r>
            <a:r>
              <a:rPr lang="ru-RU" dirty="0"/>
              <a:t>и</a:t>
            </a:r>
            <a:r>
              <a:rPr lang="ru-RU" spc="-4" dirty="0"/>
              <a:t> </a:t>
            </a:r>
            <a:r>
              <a:rPr lang="ru-RU" dirty="0"/>
              <a:t>начала</a:t>
            </a:r>
            <a:r>
              <a:rPr lang="ru-RU" spc="15" dirty="0"/>
              <a:t> </a:t>
            </a:r>
            <a:r>
              <a:rPr lang="ru-RU" spc="-8" dirty="0"/>
              <a:t>математического</a:t>
            </a:r>
            <a:r>
              <a:rPr lang="ru-RU" spc="-53" dirty="0"/>
              <a:t> </a:t>
            </a:r>
            <a:r>
              <a:rPr lang="ru-RU" dirty="0"/>
              <a:t>анализа»</a:t>
            </a:r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747598" y="1562576"/>
            <a:ext cx="1967865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8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БАЗОВЫЙ</a:t>
            </a:r>
            <a:r>
              <a:rPr kumimoji="0" sz="1800" b="1" i="0" u="none" strike="noStrike" kern="1200" cap="none" spc="-53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4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УРОВЕНЬ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89164" y="2334768"/>
            <a:ext cx="4416743" cy="228344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112871" lvl="0" indent="0" algn="l" defTabSz="6858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Учебник.</a:t>
            </a:r>
            <a:r>
              <a:rPr kumimoji="0" sz="135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Алгебра</a:t>
            </a:r>
            <a:r>
              <a:rPr kumimoji="0" sz="135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</a:t>
            </a:r>
            <a:r>
              <a:rPr kumimoji="0" sz="1350" b="0" i="0" u="none" strike="noStrike" kern="1200" cap="none" spc="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начала</a:t>
            </a:r>
            <a:r>
              <a:rPr kumimoji="0" sz="13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математического</a:t>
            </a:r>
            <a:r>
              <a:rPr kumimoji="0" sz="135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анализа. </a:t>
            </a:r>
            <a:r>
              <a: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10—11</a:t>
            </a:r>
            <a:r>
              <a: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классы. </a:t>
            </a:r>
            <a:r>
              <a: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Ш.</a:t>
            </a:r>
            <a:r>
              <a:rPr kumimoji="0" sz="13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А.</a:t>
            </a:r>
            <a:r>
              <a:rPr kumimoji="0" sz="135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Алимов, </a:t>
            </a:r>
            <a:r>
              <a:rPr kumimoji="0" sz="13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Ю.</a:t>
            </a:r>
            <a:r>
              <a:rPr kumimoji="0" sz="13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М.</a:t>
            </a:r>
            <a:r>
              <a:rPr kumimoji="0" sz="13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Колягин,</a:t>
            </a:r>
            <a:r>
              <a:rPr kumimoji="0" sz="13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М.</a:t>
            </a:r>
            <a:r>
              <a:rPr kumimoji="0" sz="13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В.</a:t>
            </a:r>
            <a:r>
              <a:rPr kumimoji="0" sz="1350" b="0" i="0" u="none" strike="noStrike" kern="1200" cap="none" spc="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0" i="0" u="none" strike="noStrike" kern="1200" cap="none" spc="-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Ткачёва</a:t>
            </a: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+</a:t>
            </a:r>
            <a:r>
              <a:rPr kumimoji="0" sz="135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Электронная</a:t>
            </a:r>
            <a:r>
              <a:rPr kumimoji="0" sz="13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форма</a:t>
            </a:r>
            <a:r>
              <a:rPr kumimoji="0" sz="135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учебника</a:t>
            </a: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9525" marR="381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Алгебра</a:t>
            </a:r>
            <a:r>
              <a: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и</a:t>
            </a:r>
            <a:r>
              <a:rPr kumimoji="0" sz="1350" b="0" i="0" u="none" strike="noStrike" kern="1200" cap="none" spc="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начала</a:t>
            </a:r>
            <a:r>
              <a:rPr kumimoji="0" sz="1350" b="0" i="0" u="none" strike="noStrike" kern="1200" cap="none" spc="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математического</a:t>
            </a:r>
            <a:r>
              <a:rPr kumimoji="0" sz="1350" b="0" i="0" u="none" strike="noStrike" kern="1200" cap="none" spc="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анализа.</a:t>
            </a:r>
            <a:r>
              <a:rPr kumimoji="0" sz="135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Дидактические </a:t>
            </a:r>
            <a:r>
              <a:rPr kumimoji="0" sz="1350" b="0" i="0" u="none" strike="noStrike" kern="1200" cap="none" spc="-2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материалы. </a:t>
            </a:r>
            <a:r>
              <a: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10 </a:t>
            </a:r>
            <a:r>
              <a:rPr kumimoji="0" sz="13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класс. </a:t>
            </a:r>
            <a:r>
              <a: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Базовый </a:t>
            </a:r>
            <a:r>
              <a:rPr kumimoji="0" sz="13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уровень. Шабунин </a:t>
            </a:r>
            <a:r>
              <a: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М. И., </a:t>
            </a:r>
            <a:r>
              <a:rPr kumimoji="0" sz="135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0" i="0" u="none" strike="noStrike" kern="1200" cap="none" spc="-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Ткачева</a:t>
            </a:r>
            <a:r>
              <a:rPr kumimoji="0" sz="1350" b="0" i="0" u="none" strike="noStrike" kern="1200" cap="none" spc="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М.</a:t>
            </a:r>
            <a:r>
              <a:rPr kumimoji="0" sz="13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В.,</a:t>
            </a:r>
            <a:r>
              <a:rPr kumimoji="0" sz="13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Федорова </a:t>
            </a:r>
            <a:r>
              <a:rPr kumimoji="0" sz="13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Н. Е.</a:t>
            </a: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9525" marR="3810" lvl="0" indent="0" algn="l" defTabSz="685800" rtl="0" eaLnBrk="1" fontAlgn="auto" latinLnBrk="0" hangingPunct="1">
              <a:lnSpc>
                <a:spcPct val="100000"/>
              </a:lnSpc>
              <a:spcBef>
                <a:spcPts val="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Алгебра</a:t>
            </a:r>
            <a:r>
              <a: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и</a:t>
            </a:r>
            <a:r>
              <a:rPr kumimoji="0" sz="1350" b="0" i="0" u="none" strike="noStrike" kern="1200" cap="none" spc="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начала</a:t>
            </a:r>
            <a:r>
              <a:rPr kumimoji="0" sz="1350" b="0" i="0" u="none" strike="noStrike" kern="1200" cap="none" spc="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математического</a:t>
            </a:r>
            <a:r>
              <a:rPr kumimoji="0" sz="1350" b="0" i="0" u="none" strike="noStrike" kern="1200" cap="none" spc="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анализа.</a:t>
            </a:r>
            <a:r>
              <a:rPr kumimoji="0" sz="135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Дидактические </a:t>
            </a:r>
            <a:r>
              <a:rPr kumimoji="0" sz="1350" b="0" i="0" u="none" strike="noStrike" kern="1200" cap="none" spc="-2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материалы.</a:t>
            </a:r>
            <a:r>
              <a:rPr kumimoji="0" sz="135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11 </a:t>
            </a:r>
            <a:r>
              <a:rPr kumimoji="0" sz="13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класс.</a:t>
            </a:r>
            <a:r>
              <a: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Базовый уровень.</a:t>
            </a:r>
            <a:r>
              <a:rPr kumimoji="0" sz="1350" b="0" i="0" u="none" strike="noStrike" kern="1200" cap="none" spc="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Шабунин </a:t>
            </a:r>
            <a:r>
              <a: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М.</a:t>
            </a:r>
            <a:r>
              <a:rPr kumimoji="0" sz="135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И., </a:t>
            </a:r>
            <a:r>
              <a:rPr kumimoji="0" sz="13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0" i="0" u="none" strike="noStrike" kern="1200" cap="none" spc="-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Ткачева</a:t>
            </a:r>
            <a:r>
              <a:rPr kumimoji="0" sz="1350" b="0" i="0" u="none" strike="noStrike" kern="1200" cap="none" spc="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М.</a:t>
            </a:r>
            <a:r>
              <a:rPr kumimoji="0" sz="13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В.,</a:t>
            </a:r>
            <a:r>
              <a:rPr kumimoji="0" sz="13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Федорова </a:t>
            </a:r>
            <a:r>
              <a:rPr kumimoji="0" sz="13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Н. </a:t>
            </a:r>
            <a:r>
              <a:rPr kumimoji="0" sz="135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Е.</a:t>
            </a: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09219" y="1826476"/>
            <a:ext cx="2970847" cy="4057650"/>
            <a:chOff x="812291" y="1292301"/>
            <a:chExt cx="3961129" cy="541020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2291" y="1292301"/>
              <a:ext cx="3960876" cy="54102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07363" y="1487423"/>
              <a:ext cx="3390900" cy="4840224"/>
            </a:xfrm>
            <a:prstGeom prst="rect">
              <a:avLst/>
            </a:prstGeom>
          </p:spPr>
        </p:pic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5639F8F-9FC0-42E2-A0D1-44606D0FD92F}"/>
              </a:ext>
            </a:extLst>
          </p:cNvPr>
          <p:cNvSpPr/>
          <p:nvPr/>
        </p:nvSpPr>
        <p:spPr>
          <a:xfrm>
            <a:off x="4986" y="5942124"/>
            <a:ext cx="5842497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*Материалы из презентации Зубковой Е.Д., ведущего специалиста ГК «Просвещение»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0DBF4FF-7F13-40D5-BCB1-F2D706A4073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7631806" y="-10522"/>
            <a:ext cx="1512168" cy="50069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7F491D5-2DF3-4F88-B7E1-C81347D5D2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3059832" y="6363694"/>
            <a:ext cx="1512168" cy="50069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60232" y="5761176"/>
            <a:ext cx="718947" cy="37833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10823" y="6099351"/>
            <a:ext cx="811530" cy="37833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48443" y="5818765"/>
            <a:ext cx="1056132" cy="37833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7724" y="5715838"/>
            <a:ext cx="1745301" cy="8171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11560" y="260648"/>
            <a:ext cx="7612380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11" dirty="0"/>
              <a:t>СООТВЕТСТВИЕ</a:t>
            </a:r>
            <a:r>
              <a:rPr spc="15" dirty="0"/>
              <a:t> </a:t>
            </a:r>
            <a:r>
              <a:rPr spc="-11" dirty="0"/>
              <a:t>СОДЕРЖАНИЯ</a:t>
            </a:r>
            <a:r>
              <a:rPr spc="4" dirty="0"/>
              <a:t> </a:t>
            </a:r>
            <a:r>
              <a:rPr spc="-8" dirty="0"/>
              <a:t>УЧЕБНИКА</a:t>
            </a:r>
            <a:r>
              <a:rPr dirty="0"/>
              <a:t> </a:t>
            </a:r>
            <a:r>
              <a:rPr spc="-19" dirty="0"/>
              <a:t>РАЗДЕЛАМ</a:t>
            </a:r>
            <a:r>
              <a:rPr spc="-8" dirty="0"/>
              <a:t> </a:t>
            </a:r>
            <a:r>
              <a:rPr spc="-15" dirty="0"/>
              <a:t>РАБОЧЕЙ</a:t>
            </a:r>
            <a:r>
              <a:rPr spc="-4" dirty="0"/>
              <a:t> </a:t>
            </a:r>
            <a:r>
              <a:rPr spc="-15" dirty="0"/>
              <a:t>ПРОГРАММЫ</a:t>
            </a:r>
          </a:p>
        </p:txBody>
      </p:sp>
      <p:sp>
        <p:nvSpPr>
          <p:cNvPr id="8" name="object 8"/>
          <p:cNvSpPr/>
          <p:nvPr/>
        </p:nvSpPr>
        <p:spPr>
          <a:xfrm>
            <a:off x="3030665" y="4317396"/>
            <a:ext cx="5891688" cy="1234440"/>
          </a:xfrm>
          <a:custGeom>
            <a:avLst/>
            <a:gdLst/>
            <a:ahLst/>
            <a:cxnLst/>
            <a:rect l="l" t="t" r="r" b="b"/>
            <a:pathLst>
              <a:path w="7855584" h="1645920">
                <a:moveTo>
                  <a:pt x="7855458" y="0"/>
                </a:moveTo>
                <a:lnTo>
                  <a:pt x="4480179" y="0"/>
                </a:lnTo>
                <a:lnTo>
                  <a:pt x="4480052" y="0"/>
                </a:lnTo>
                <a:lnTo>
                  <a:pt x="0" y="0"/>
                </a:lnTo>
                <a:lnTo>
                  <a:pt x="0" y="1645920"/>
                </a:lnTo>
                <a:lnTo>
                  <a:pt x="4480052" y="1645920"/>
                </a:lnTo>
                <a:lnTo>
                  <a:pt x="4480179" y="1645920"/>
                </a:lnTo>
                <a:lnTo>
                  <a:pt x="7855458" y="1645920"/>
                </a:lnTo>
                <a:lnTo>
                  <a:pt x="78554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>
            <p:extLst/>
          </p:nvPr>
        </p:nvGraphicFramePr>
        <p:xfrm>
          <a:off x="152876" y="1013110"/>
          <a:ext cx="8838248" cy="44666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460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60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17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5860"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Содержание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учебника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Рабочая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программа</a:t>
                      </a:r>
                      <a:r>
                        <a:rPr sz="1100" spc="2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по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предмету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Комментарий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1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64769" algn="just">
                        <a:lnSpc>
                          <a:spcPct val="100000"/>
                        </a:lnSpc>
                      </a:pPr>
                      <a:r>
                        <a:rPr sz="1100" b="1" spc="-25" dirty="0">
                          <a:latin typeface="Calibri"/>
                          <a:cs typeface="Calibri"/>
                        </a:rPr>
                        <a:t>Глава</a:t>
                      </a:r>
                      <a:r>
                        <a:rPr sz="11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I.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Действительные</a:t>
                      </a:r>
                      <a:r>
                        <a:rPr sz="11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числа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248920" algn="just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Целые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рациональные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числа.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Действительные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числа. Бесконечно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убывающая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геометрическая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прогрессия.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Арифметический</a:t>
                      </a:r>
                      <a:r>
                        <a:rPr sz="11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корень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100330" algn="just">
                        <a:lnSpc>
                          <a:spcPct val="10000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натуральной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степени. Степень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с рациональным и </a:t>
                      </a:r>
                      <a:r>
                        <a:rPr sz="1100" spc="-3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действительным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показателями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 algn="just">
                        <a:lnSpc>
                          <a:spcPts val="1370"/>
                        </a:lnSpc>
                      </a:pPr>
                      <a:r>
                        <a:rPr sz="900" b="1" spc="-5" dirty="0">
                          <a:latin typeface="Calibri"/>
                          <a:cs typeface="Calibri"/>
                        </a:rPr>
                        <a:t>Числа</a:t>
                      </a:r>
                      <a:r>
                        <a:rPr sz="9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вычисления.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  <a:p>
                      <a:pPr marL="64769" algn="just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Рациональные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числа.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Обыкновенные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десятичные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дроби,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  <a:p>
                      <a:pPr marL="64769" marR="172085" algn="just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проценты, бесконечные периодические дроби. Арифметические </a:t>
                      </a:r>
                      <a:r>
                        <a:rPr sz="9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операции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рациональными числами, преобразования числовых </a:t>
                      </a:r>
                      <a:r>
                        <a:rPr sz="9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выражений.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Применение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дробей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процентов для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решения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  <a:p>
                      <a:pPr marL="64769" marR="39116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прикладных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задач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из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различных отраслей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знаний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реальной </a:t>
                      </a:r>
                      <a:r>
                        <a:rPr sz="9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жизни.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Действительные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числа.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Рациональные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иррациональные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числа.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Арифметические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операции с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действительными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числами.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  <a:p>
                      <a:pPr marL="64769" marR="3784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Приближённые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вычисления,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правила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округления,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прикидка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оценка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результата</a:t>
                      </a:r>
                      <a:r>
                        <a:rPr sz="9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вычислений.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  <a:p>
                      <a:pPr marL="64769" marR="48577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Степень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с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целым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показателем.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Стандартная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форма записи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действительного числа.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Использование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подходящей</a:t>
                      </a:r>
                      <a:r>
                        <a:rPr sz="9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формы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  <a:p>
                      <a:pPr marL="64769" marR="14922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записи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действительных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чисел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для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решения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практических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задач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представления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данных.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Арифметический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корень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натуральной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степени.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Действия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</a:t>
                      </a:r>
                    </a:p>
                    <a:p>
                      <a:pPr marL="64769">
                        <a:lnSpc>
                          <a:spcPts val="1405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арифметическими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корнями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натуральной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степени.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Полностью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соответствует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элементам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содержания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РП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4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104139">
                        <a:lnSpc>
                          <a:spcPct val="100000"/>
                        </a:lnSpc>
                      </a:pPr>
                      <a:r>
                        <a:rPr sz="1100" b="1" spc="-25" dirty="0">
                          <a:latin typeface="Calibri"/>
                          <a:cs typeface="Calibri"/>
                        </a:rPr>
                        <a:t>Глава</a:t>
                      </a:r>
                      <a:r>
                        <a:rPr sz="11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II. Степенная</a:t>
                      </a:r>
                      <a:r>
                        <a:rPr sz="11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функция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509270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Степенная функция,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её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свойства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график.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Взаимно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обратные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функции.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Равносильные </a:t>
                      </a:r>
                      <a:r>
                        <a:rPr sz="11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уравнения и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неравенства.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Иррациональные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уравнения.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Иррациональные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неравенства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953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 algn="just">
                        <a:lnSpc>
                          <a:spcPts val="1375"/>
                        </a:lnSpc>
                      </a:pPr>
                      <a:r>
                        <a:rPr sz="900" b="1" spc="-5" dirty="0">
                          <a:latin typeface="Calibri"/>
                          <a:cs typeface="Calibri"/>
                        </a:rPr>
                        <a:t>Функции</a:t>
                      </a:r>
                      <a:r>
                        <a:rPr sz="9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графики.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 marR="282575" algn="just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Функция, способы задания функции. 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График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функции. Взаимно </a:t>
                      </a:r>
                      <a:r>
                        <a:rPr sz="9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обратные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функции.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 marR="437515" algn="just">
                        <a:lnSpc>
                          <a:spcPct val="100000"/>
                        </a:lnSpc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Область определения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множество значений функции. 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Нули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функции. Промежутки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знакопостоянства.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Чётные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нечётные </a:t>
                      </a:r>
                      <a:r>
                        <a:rPr sz="9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функции.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 algn="just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Степенная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функция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натуральным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целым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показателем.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Её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 algn="just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свойства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график. Свойства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график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корня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n-ой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степени.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 marL="65405" marR="479425" indent="393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Полностью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соответствует элементам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содержания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РП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683568" y="683534"/>
            <a:ext cx="428434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1" i="0" u="none" strike="noStrike" kern="1200" cap="none" spc="-8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Математика:</a:t>
            </a:r>
            <a:r>
              <a:rPr kumimoji="0" sz="1350" b="1" i="0" u="none" strike="noStrike" kern="1200" cap="none" spc="-23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1" i="0" u="none" strike="noStrike" kern="1200" cap="none" spc="-4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алгебра </a:t>
            </a:r>
            <a:r>
              <a:rPr kumimoji="0" sz="1350" b="1" i="0" u="none" strike="noStrike" kern="1200" cap="none" spc="0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</a:t>
            </a:r>
            <a:r>
              <a:rPr kumimoji="0" sz="1350" b="1" i="0" u="none" strike="noStrike" kern="1200" cap="none" spc="-4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начала</a:t>
            </a:r>
            <a:r>
              <a:rPr kumimoji="0" sz="1350" b="1" i="0" u="none" strike="noStrike" kern="1200" cap="none" spc="-8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математического</a:t>
            </a:r>
            <a:r>
              <a:rPr kumimoji="0" sz="1350" b="1" i="0" u="none" strike="noStrike" kern="1200" cap="none" spc="-11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1" i="0" u="none" strike="noStrike" kern="1200" cap="none" spc="0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анализа</a:t>
            </a: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95462BC-8FA8-4F14-AF08-A5FD91390561}"/>
              </a:ext>
            </a:extLst>
          </p:cNvPr>
          <p:cNvSpPr/>
          <p:nvPr/>
        </p:nvSpPr>
        <p:spPr>
          <a:xfrm>
            <a:off x="0" y="6576124"/>
            <a:ext cx="5842497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*Материалы из презентации Зубковой Е.Д., ведущего специалиста ГК «Просвещение»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35139" y="5320665"/>
            <a:ext cx="718947" cy="37833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26705" y="5320665"/>
            <a:ext cx="811530" cy="378333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3030664" y="4454557"/>
            <a:ext cx="5891688" cy="1371600"/>
            <a:chOff x="4040885" y="4796409"/>
            <a:chExt cx="7855584" cy="182880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14615" y="5951220"/>
              <a:ext cx="1408176" cy="50444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040886" y="4796421"/>
              <a:ext cx="7855584" cy="1828800"/>
            </a:xfrm>
            <a:custGeom>
              <a:avLst/>
              <a:gdLst/>
              <a:ahLst/>
              <a:cxnLst/>
              <a:rect l="l" t="t" r="r" b="b"/>
              <a:pathLst>
                <a:path w="7855584" h="1828800">
                  <a:moveTo>
                    <a:pt x="7855458" y="0"/>
                  </a:moveTo>
                  <a:lnTo>
                    <a:pt x="4480179" y="0"/>
                  </a:lnTo>
                  <a:lnTo>
                    <a:pt x="4480052" y="0"/>
                  </a:lnTo>
                  <a:lnTo>
                    <a:pt x="0" y="0"/>
                  </a:lnTo>
                  <a:lnTo>
                    <a:pt x="0" y="1828787"/>
                  </a:lnTo>
                  <a:lnTo>
                    <a:pt x="4480052" y="1828787"/>
                  </a:lnTo>
                  <a:lnTo>
                    <a:pt x="4480179" y="1828787"/>
                  </a:lnTo>
                  <a:lnTo>
                    <a:pt x="7855458" y="1828787"/>
                  </a:lnTo>
                  <a:lnTo>
                    <a:pt x="78554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47598" y="1013651"/>
            <a:ext cx="7612380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11" dirty="0"/>
              <a:t>СООТВЕТСТВИЕ</a:t>
            </a:r>
            <a:r>
              <a:rPr spc="15" dirty="0"/>
              <a:t> </a:t>
            </a:r>
            <a:r>
              <a:rPr spc="-11" dirty="0"/>
              <a:t>СОДЕРЖАНИЯ</a:t>
            </a:r>
            <a:r>
              <a:rPr spc="4" dirty="0"/>
              <a:t> </a:t>
            </a:r>
            <a:r>
              <a:rPr spc="-8" dirty="0"/>
              <a:t>УЧЕБНИКА</a:t>
            </a:r>
            <a:r>
              <a:rPr dirty="0"/>
              <a:t> </a:t>
            </a:r>
            <a:r>
              <a:rPr spc="-19" dirty="0"/>
              <a:t>РАЗДЕЛАМ</a:t>
            </a:r>
            <a:r>
              <a:rPr spc="-8" dirty="0"/>
              <a:t> </a:t>
            </a:r>
            <a:r>
              <a:rPr spc="-15" dirty="0"/>
              <a:t>РАБОЧЕЙ</a:t>
            </a:r>
            <a:r>
              <a:rPr spc="-4" dirty="0"/>
              <a:t> </a:t>
            </a:r>
            <a:r>
              <a:rPr spc="-15" dirty="0"/>
              <a:t>ПРОГРАММЫ</a:t>
            </a: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80033" y="1575054"/>
          <a:ext cx="8838248" cy="49394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460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60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17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5860"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Содержание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учебника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Рабочая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программа</a:t>
                      </a:r>
                      <a:r>
                        <a:rPr sz="1100" spc="2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по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предмету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Комментарий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0119"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100" b="1" spc="-130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лава</a:t>
                      </a:r>
                      <a:r>
                        <a:rPr sz="11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.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п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енн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я</a:t>
                      </a:r>
                      <a:r>
                        <a:rPr sz="11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15" dirty="0">
                          <a:latin typeface="Calibri"/>
                          <a:cs typeface="Calibri"/>
                        </a:rPr>
                        <a:t>ф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нкция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509270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Степенная функция,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её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свойства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график.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Взаимно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обратные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функции.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Равносильные </a:t>
                      </a:r>
                      <a:r>
                        <a:rPr sz="11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уравнения и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неравенства.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Иррациональные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уравнения.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Иррациональные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неравенства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7143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ts val="1370"/>
                        </a:lnSpc>
                      </a:pPr>
                      <a:r>
                        <a:rPr sz="900" b="1" spc="-10" dirty="0">
                          <a:latin typeface="Calibri"/>
                          <a:cs typeface="Calibri"/>
                        </a:rPr>
                        <a:t>Уравнения</a:t>
                      </a:r>
                      <a:r>
                        <a:rPr sz="9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неравенства.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 marR="89535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Уравнение, корень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уравнения. Неравенство,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решение </a:t>
                      </a:r>
                      <a:r>
                        <a:rPr sz="9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неравенства.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Метод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интервалов.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 marR="9271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Решение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целых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дробно-рациональных уравнений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и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неравенств. </a:t>
                      </a:r>
                      <a:r>
                        <a:rPr sz="9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Решение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иррациональных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уравнений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неравенств.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 marR="10350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Применение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уравнений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и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неравенств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решению математических </a:t>
                      </a:r>
                      <a:r>
                        <a:rPr sz="9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задач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задач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из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различных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областей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науки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реальной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жизни.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5405" marR="519430">
                        <a:lnSpc>
                          <a:spcPct val="100000"/>
                        </a:lnSpc>
                        <a:spcBef>
                          <a:spcPts val="819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Полностью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соответствует элементам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содержания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РП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87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b="1" spc="-130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лава</a:t>
                      </a:r>
                      <a:r>
                        <a:rPr sz="11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I. По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аза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100" b="1" spc="-35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1100" b="1" spc="-15" dirty="0">
                          <a:latin typeface="Calibri"/>
                          <a:cs typeface="Calibri"/>
                        </a:rPr>
                        <a:t>ьн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ая</a:t>
                      </a:r>
                      <a:r>
                        <a:rPr sz="11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15" dirty="0">
                          <a:latin typeface="Calibri"/>
                          <a:cs typeface="Calibri"/>
                        </a:rPr>
                        <a:t>ф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нк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ц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ия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Показательная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функция,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её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свойства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график.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Показательные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уравнения.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Показательные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135255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неравенства.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Системы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показательных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уравнений </a:t>
                      </a:r>
                      <a:r>
                        <a:rPr sz="11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неравенств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ts val="1370"/>
                        </a:lnSpc>
                      </a:pPr>
                      <a:r>
                        <a:rPr sz="900" b="1" spc="-5" dirty="0">
                          <a:latin typeface="Calibri"/>
                          <a:cs typeface="Calibri"/>
                        </a:rPr>
                        <a:t>Функции</a:t>
                      </a:r>
                      <a:r>
                        <a:rPr sz="9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графики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Показательная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логарифмическая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функции,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их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свойства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графики.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 marR="43370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Использование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графиков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функций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для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решения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уравнений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линейных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систем.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900" b="1" spc="-10" dirty="0">
                          <a:latin typeface="Calibri"/>
                          <a:cs typeface="Calibri"/>
                        </a:rPr>
                        <a:t>Уравнения</a:t>
                      </a:r>
                      <a:r>
                        <a:rPr sz="9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неравенства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Показательные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уравнения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неравенства.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 marR="15748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Системы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совокупности</a:t>
                      </a:r>
                      <a:r>
                        <a:rPr sz="9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рациональных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уравнений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неравенств. </a:t>
                      </a:r>
                      <a:r>
                        <a:rPr sz="9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Применение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уравнений,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систем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неравенств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решению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математических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задач и задач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из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различных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областей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науки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ts val="1405"/>
                        </a:lnSpc>
                        <a:spcBef>
                          <a:spcPts val="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реальной</a:t>
                      </a:r>
                      <a:r>
                        <a:rPr sz="9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жизни.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5405" marR="519430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Полностью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соответствует элементам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содержания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РП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(11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класс)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b="1" spc="-25" dirty="0">
                          <a:latin typeface="Calibri"/>
                          <a:cs typeface="Calibri"/>
                        </a:rPr>
                        <a:t>Глава</a:t>
                      </a:r>
                      <a:r>
                        <a:rPr sz="1100" b="1" spc="-50" dirty="0">
                          <a:latin typeface="Calibri"/>
                          <a:cs typeface="Calibri"/>
                        </a:rPr>
                        <a:t> IV.</a:t>
                      </a:r>
                      <a:r>
                        <a:rPr sz="11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Логарифмическая</a:t>
                      </a:r>
                      <a:r>
                        <a:rPr sz="11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функция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92075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Логарифмы.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Свойства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логарифмов.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Десятичные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и </a:t>
                      </a:r>
                      <a:r>
                        <a:rPr sz="11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натуральные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логарифмы. Логарифмическая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функция,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её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свойства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и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график.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Логарифмические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уравнения.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Логарифмические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неравенства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ts val="1375"/>
                        </a:lnSpc>
                      </a:pPr>
                      <a:r>
                        <a:rPr sz="900" b="1" spc="-5" dirty="0">
                          <a:latin typeface="Calibri"/>
                          <a:cs typeface="Calibri"/>
                        </a:rPr>
                        <a:t>Функции</a:t>
                      </a:r>
                      <a:r>
                        <a:rPr sz="9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графики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 marR="594995">
                        <a:lnSpc>
                          <a:spcPct val="100000"/>
                        </a:lnSpc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Показательная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логарифмическая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функции,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их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свойства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графики. Использование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графиков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функций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для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решения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уравнений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линейных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систем.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900" b="1" spc="-10" dirty="0">
                          <a:latin typeface="Calibri"/>
                          <a:cs typeface="Calibri"/>
                        </a:rPr>
                        <a:t>Уравнения</a:t>
                      </a:r>
                      <a:r>
                        <a:rPr sz="9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неравенства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Логарифмические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уравнения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неравенства.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 marR="155575">
                        <a:lnSpc>
                          <a:spcPct val="100000"/>
                        </a:lnSpc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Системы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совокупности</a:t>
                      </a:r>
                      <a:r>
                        <a:rPr sz="9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рациональных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уравнений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и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неравенств. </a:t>
                      </a:r>
                      <a:r>
                        <a:rPr sz="9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Применение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уравнений,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систем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неравенств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решению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математических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задач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задач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из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различных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областей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науки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ts val="14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реальной</a:t>
                      </a:r>
                      <a:r>
                        <a:rPr sz="9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жизни.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65405" marR="5194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Полностью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соответствует элементам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содержания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РП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(11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класс)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747598" y="1363409"/>
            <a:ext cx="428434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1" i="0" u="none" strike="noStrike" kern="1200" cap="none" spc="-8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Математика:</a:t>
            </a:r>
            <a:r>
              <a:rPr kumimoji="0" sz="1350" b="1" i="0" u="none" strike="noStrike" kern="1200" cap="none" spc="-23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1" i="0" u="none" strike="noStrike" kern="1200" cap="none" spc="-4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алгебра </a:t>
            </a:r>
            <a:r>
              <a:rPr kumimoji="0" sz="1350" b="1" i="0" u="none" strike="noStrike" kern="1200" cap="none" spc="0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</a:t>
            </a:r>
            <a:r>
              <a:rPr kumimoji="0" sz="1350" b="1" i="0" u="none" strike="noStrike" kern="1200" cap="none" spc="-4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начала</a:t>
            </a:r>
            <a:r>
              <a:rPr kumimoji="0" sz="1350" b="1" i="0" u="none" strike="noStrike" kern="1200" cap="none" spc="-8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математического</a:t>
            </a:r>
            <a:r>
              <a:rPr kumimoji="0" sz="1350" b="1" i="0" u="none" strike="noStrike" kern="1200" cap="none" spc="-11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1" i="0" u="none" strike="noStrike" kern="1200" cap="none" spc="0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анализа</a:t>
            </a: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14C058F-4914-46D3-BF70-821B74A8A878}"/>
              </a:ext>
            </a:extLst>
          </p:cNvPr>
          <p:cNvSpPr/>
          <p:nvPr/>
        </p:nvSpPr>
        <p:spPr>
          <a:xfrm>
            <a:off x="0" y="6576124"/>
            <a:ext cx="5842497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*Материалы из презентации Зубковой Е.Д., ведущего специалиста ГК «Просвещение»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04248" y="6093296"/>
            <a:ext cx="718947" cy="37833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54213" y="6088818"/>
            <a:ext cx="811530" cy="37833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08104" y="6093296"/>
            <a:ext cx="1056132" cy="37833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8257" y="6525344"/>
            <a:ext cx="1745301" cy="8171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47598" y="1013651"/>
            <a:ext cx="7612380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11" dirty="0"/>
              <a:t>СООТВЕТСТВИЕ</a:t>
            </a:r>
            <a:r>
              <a:rPr spc="15" dirty="0"/>
              <a:t> </a:t>
            </a:r>
            <a:r>
              <a:rPr spc="-11" dirty="0"/>
              <a:t>СОДЕРЖАНИЯ</a:t>
            </a:r>
            <a:r>
              <a:rPr spc="4" dirty="0"/>
              <a:t> </a:t>
            </a:r>
            <a:r>
              <a:rPr spc="-8" dirty="0"/>
              <a:t>УЧЕБНИКА</a:t>
            </a:r>
            <a:r>
              <a:rPr dirty="0"/>
              <a:t> </a:t>
            </a:r>
            <a:r>
              <a:rPr spc="-19" dirty="0"/>
              <a:t>РАЗДЕЛАМ</a:t>
            </a:r>
            <a:r>
              <a:rPr spc="-8" dirty="0"/>
              <a:t> </a:t>
            </a:r>
            <a:r>
              <a:rPr spc="-15" dirty="0"/>
              <a:t>РАБОЧЕЙ</a:t>
            </a:r>
            <a:r>
              <a:rPr spc="-4" dirty="0"/>
              <a:t> </a:t>
            </a:r>
            <a:r>
              <a:rPr spc="-15" dirty="0"/>
              <a:t>ПРОГРАММЫ</a:t>
            </a:r>
          </a:p>
        </p:txBody>
      </p:sp>
      <p:graphicFrame>
        <p:nvGraphicFramePr>
          <p:cNvPr id="8" name="object 8"/>
          <p:cNvGraphicFramePr>
            <a:graphicFrameLocks noGrp="1"/>
          </p:cNvGraphicFramePr>
          <p:nvPr>
            <p:extLst/>
          </p:nvPr>
        </p:nvGraphicFramePr>
        <p:xfrm>
          <a:off x="152876" y="1769682"/>
          <a:ext cx="8838248" cy="40057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460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60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17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5860"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Содержание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учебника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Рабочая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программа</a:t>
                      </a:r>
                      <a:r>
                        <a:rPr sz="1100" spc="2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по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предмету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Комментарий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0239">
                <a:tc>
                  <a:txBody>
                    <a:bodyPr/>
                    <a:lstStyle/>
                    <a:p>
                      <a:pPr marL="64769">
                        <a:lnSpc>
                          <a:spcPts val="1590"/>
                        </a:lnSpc>
                      </a:pPr>
                      <a:r>
                        <a:rPr sz="1100" b="1" spc="-130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лава</a:t>
                      </a:r>
                      <a:r>
                        <a:rPr sz="11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140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75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ри</a:t>
                      </a:r>
                      <a:r>
                        <a:rPr sz="1100" b="1" spc="-25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оно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м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ет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ч</a:t>
                      </a:r>
                      <a:r>
                        <a:rPr sz="1100" b="1" spc="-15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ск</a:t>
                      </a:r>
                      <a:r>
                        <a:rPr sz="1100" b="1" spc="-2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1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фор</a:t>
                      </a:r>
                      <a:r>
                        <a:rPr sz="1100" b="1" spc="-25" dirty="0">
                          <a:latin typeface="Calibri"/>
                          <a:cs typeface="Calibri"/>
                        </a:rPr>
                        <a:t>м</a:t>
                      </a:r>
                      <a:r>
                        <a:rPr sz="1100" b="1" spc="-55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лы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62230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Радианная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мера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угла.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Поворот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точки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вокруг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начала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координат.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Определение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синуса, косинуса </a:t>
                      </a:r>
                      <a:r>
                        <a:rPr sz="11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тангенса 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угла.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Знаки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синуса,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косинуса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384175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тангенса.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Зависимость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между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синусом,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косинусом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тангенсом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одного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того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же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угла.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64769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Тригонометрические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тождества.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Синус,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косинус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тангенс 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углов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α и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−α.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Формулы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сложения. Синус,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косинус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тангенс двойного 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угла.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Синус,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косинус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тангенс половинного 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угла.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Формулы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приведения.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Сумма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разность синусов. Сумма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разность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косинусов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Calibri"/>
                          <a:cs typeface="Calibri"/>
                        </a:rPr>
                        <a:t>Числа</a:t>
                      </a:r>
                      <a:r>
                        <a:rPr sz="9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вычисления.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 marR="70294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Синус,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косинус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тангенс числового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аргумента.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Арксинус, </a:t>
                      </a:r>
                      <a:r>
                        <a:rPr sz="9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арккосинус,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арктангенс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числового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аргумента.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900" b="1" spc="-10" dirty="0">
                          <a:latin typeface="Calibri"/>
                          <a:cs typeface="Calibri"/>
                        </a:rPr>
                        <a:t>Уравнения</a:t>
                      </a:r>
                      <a:r>
                        <a:rPr sz="9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неравенства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900" spc="-15" dirty="0">
                          <a:latin typeface="Calibri"/>
                          <a:cs typeface="Calibri"/>
                        </a:rPr>
                        <a:t>Тождества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тождественные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преобразования.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Преобразование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тригонометрических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выражений.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Основные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тригонометрические</a:t>
                      </a:r>
                      <a:r>
                        <a:rPr sz="9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формулы.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b="1" spc="-5" dirty="0">
                          <a:latin typeface="Calibri"/>
                          <a:cs typeface="Calibri"/>
                        </a:rPr>
                        <a:t>Функции</a:t>
                      </a:r>
                      <a:r>
                        <a:rPr sz="9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графики.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Тригонометрическая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окружность,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определение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тригонометрических функций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числового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аргумента.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5405" marR="519430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Полностью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соответствует элементам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содержания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РП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0120">
                <a:tc>
                  <a:txBody>
                    <a:bodyPr/>
                    <a:lstStyle/>
                    <a:p>
                      <a:pPr marL="64769" algn="just">
                        <a:lnSpc>
                          <a:spcPts val="1595"/>
                        </a:lnSpc>
                      </a:pPr>
                      <a:r>
                        <a:rPr sz="1100" b="1" spc="-130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лава</a:t>
                      </a:r>
                      <a:r>
                        <a:rPr sz="11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VI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75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ри</a:t>
                      </a:r>
                      <a:r>
                        <a:rPr sz="1100" b="1" spc="-20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ономет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ичес</a:t>
                      </a:r>
                      <a:r>
                        <a:rPr sz="1100" b="1" spc="-1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ие</a:t>
                      </a:r>
                      <a:r>
                        <a:rPr sz="11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равне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1100" b="1" spc="-15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я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algn="just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100" spc="-45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авнение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c</a:t>
                      </a:r>
                      <a:r>
                        <a:rPr sz="1100" spc="-15" dirty="0">
                          <a:latin typeface="Cambria Math"/>
                          <a:cs typeface="Cambria Math"/>
                        </a:rPr>
                        <a:t>o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s</a:t>
                      </a:r>
                      <a:r>
                        <a:rPr sz="1100" spc="-85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𝑥 </a:t>
                      </a:r>
                      <a:r>
                        <a:rPr sz="1100" spc="120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= </a:t>
                      </a:r>
                      <a:r>
                        <a:rPr sz="1100" spc="85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spc="30" dirty="0">
                          <a:latin typeface="Cambria Math"/>
                          <a:cs typeface="Cambria Math"/>
                        </a:rPr>
                        <a:t>𝑎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авнение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sin</a:t>
                      </a:r>
                      <a:r>
                        <a:rPr sz="1100" spc="-75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𝑥 </a:t>
                      </a:r>
                      <a:r>
                        <a:rPr sz="1100" spc="120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= </a:t>
                      </a:r>
                      <a:r>
                        <a:rPr sz="1100" spc="85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spc="20" dirty="0">
                          <a:latin typeface="Cambria Math"/>
                          <a:cs typeface="Cambria Math"/>
                        </a:rPr>
                        <a:t>𝑎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algn="just">
                        <a:lnSpc>
                          <a:spcPts val="1675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Уравнение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𝑡𝑔</a:t>
                      </a:r>
                      <a:r>
                        <a:rPr sz="1100" spc="10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𝑥</a:t>
                      </a:r>
                      <a:r>
                        <a:rPr sz="1100" spc="120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=</a:t>
                      </a:r>
                      <a:r>
                        <a:rPr sz="1100" spc="370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spc="15" dirty="0">
                          <a:latin typeface="Cambria Math"/>
                          <a:cs typeface="Cambria Math"/>
                        </a:rPr>
                        <a:t>𝑎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Решение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615950" algn="just">
                        <a:lnSpc>
                          <a:spcPts val="168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тригонометрических уравнений. Примеры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решения простейших тригонометрических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неравенств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ts val="1375"/>
                        </a:lnSpc>
                      </a:pPr>
                      <a:r>
                        <a:rPr sz="900" b="1" spc="-10" dirty="0">
                          <a:latin typeface="Calibri"/>
                          <a:cs typeface="Calibri"/>
                        </a:rPr>
                        <a:t>Уравнения</a:t>
                      </a:r>
                      <a:r>
                        <a:rPr sz="9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неравенства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900" spc="-15" dirty="0">
                          <a:latin typeface="Calibri"/>
                          <a:cs typeface="Calibri"/>
                        </a:rPr>
                        <a:t>Тождества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тождественные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преобразования.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Преобразование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тригонометрических выражений.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Основные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тригонометрические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формулы.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  <a:p>
                      <a:pPr marL="64769" marR="159766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Решение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тригонометрических уравнений.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Примеры</a:t>
                      </a:r>
                      <a:r>
                        <a:rPr sz="9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тригонометрических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неравенств.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65405" marR="519430"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Полностью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соответствует элементам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содержания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РП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747598" y="1363409"/>
            <a:ext cx="428434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1" i="0" u="none" strike="noStrike" kern="1200" cap="none" spc="-8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Математика:</a:t>
            </a:r>
            <a:r>
              <a:rPr kumimoji="0" sz="1350" b="1" i="0" u="none" strike="noStrike" kern="1200" cap="none" spc="-23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1" i="0" u="none" strike="noStrike" kern="1200" cap="none" spc="-4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алгебра </a:t>
            </a:r>
            <a:r>
              <a:rPr kumimoji="0" sz="1350" b="1" i="0" u="none" strike="noStrike" kern="1200" cap="none" spc="0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</a:t>
            </a:r>
            <a:r>
              <a:rPr kumimoji="0" sz="1350" b="1" i="0" u="none" strike="noStrike" kern="1200" cap="none" spc="-4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начала</a:t>
            </a:r>
            <a:r>
              <a:rPr kumimoji="0" sz="1350" b="1" i="0" u="none" strike="noStrike" kern="1200" cap="none" spc="-8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математического</a:t>
            </a:r>
            <a:r>
              <a:rPr kumimoji="0" sz="1350" b="1" i="0" u="none" strike="noStrike" kern="1200" cap="none" spc="-11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1" i="0" u="none" strike="noStrike" kern="1200" cap="none" spc="0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анализа</a:t>
            </a: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B9DA151-4C40-472D-9CF2-7EE97B013E9C}"/>
              </a:ext>
            </a:extLst>
          </p:cNvPr>
          <p:cNvSpPr/>
          <p:nvPr/>
        </p:nvSpPr>
        <p:spPr>
          <a:xfrm>
            <a:off x="0" y="6576124"/>
            <a:ext cx="5842497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*Материалы из презентации Зубковой Е.Д., ведущего специалиста ГК «Просвещение»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35139" y="5320665"/>
            <a:ext cx="718947" cy="37833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26705" y="5320665"/>
            <a:ext cx="811530" cy="37833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10962" y="5320665"/>
            <a:ext cx="1056132" cy="37833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7724" y="5715838"/>
            <a:ext cx="1745301" cy="8171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47598" y="1013651"/>
            <a:ext cx="7612380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11" dirty="0"/>
              <a:t>СООТВЕТСТВИЕ</a:t>
            </a:r>
            <a:r>
              <a:rPr spc="15" dirty="0"/>
              <a:t> </a:t>
            </a:r>
            <a:r>
              <a:rPr spc="-11" dirty="0"/>
              <a:t>СОДЕРЖАНИЯ</a:t>
            </a:r>
            <a:r>
              <a:rPr spc="4" dirty="0"/>
              <a:t> </a:t>
            </a:r>
            <a:r>
              <a:rPr spc="-8" dirty="0"/>
              <a:t>УЧЕБНИКА</a:t>
            </a:r>
            <a:r>
              <a:rPr dirty="0"/>
              <a:t> </a:t>
            </a:r>
            <a:r>
              <a:rPr spc="-19" dirty="0"/>
              <a:t>РАЗДЕЛАМ</a:t>
            </a:r>
            <a:r>
              <a:rPr spc="-8" dirty="0"/>
              <a:t> </a:t>
            </a:r>
            <a:r>
              <a:rPr spc="-15" dirty="0"/>
              <a:t>РАБОЧЕЙ</a:t>
            </a:r>
            <a:r>
              <a:rPr spc="-4" dirty="0"/>
              <a:t> </a:t>
            </a:r>
            <a:r>
              <a:rPr spc="-15" dirty="0"/>
              <a:t>ПРОГРАММЫ</a:t>
            </a: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80033" y="1575054"/>
          <a:ext cx="8838248" cy="38355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460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60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17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5860"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Содержание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учебника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Рабочая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программа</a:t>
                      </a:r>
                      <a:r>
                        <a:rPr sz="1100" spc="2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по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предмету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Комментарий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0159">
                <a:tc>
                  <a:txBody>
                    <a:bodyPr/>
                    <a:lstStyle/>
                    <a:p>
                      <a:pPr marL="64769">
                        <a:lnSpc>
                          <a:spcPts val="1590"/>
                        </a:lnSpc>
                      </a:pPr>
                      <a:r>
                        <a:rPr sz="1100" b="1" spc="-25" dirty="0">
                          <a:latin typeface="Calibri"/>
                          <a:cs typeface="Calibri"/>
                        </a:rPr>
                        <a:t>Глава</a:t>
                      </a:r>
                      <a:r>
                        <a:rPr sz="11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VII. 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Тригонометрические</a:t>
                      </a:r>
                      <a:r>
                        <a:rPr sz="11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функции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426720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Область определения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множество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значений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тригонометрических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функций.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Чётность,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нечётность,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периодичность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тригонометрических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7556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100" spc="-15" dirty="0">
                          <a:latin typeface="Calibri"/>
                          <a:cs typeface="Calibri"/>
                        </a:rPr>
                        <a:t>ф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унк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ц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й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вой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тв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а 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ф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унк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ц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ии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𝑦 </a:t>
                      </a:r>
                      <a:r>
                        <a:rPr sz="1100" spc="105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= </a:t>
                      </a:r>
                      <a:r>
                        <a:rPr sz="1100" spc="85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c</a:t>
                      </a:r>
                      <a:r>
                        <a:rPr sz="1100" spc="-15" dirty="0">
                          <a:latin typeface="Cambria Math"/>
                          <a:cs typeface="Cambria Math"/>
                        </a:rPr>
                        <a:t>o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s</a:t>
                      </a:r>
                      <a:r>
                        <a:rPr sz="1100" spc="-85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𝑥</a:t>
                      </a:r>
                      <a:r>
                        <a:rPr sz="1100" spc="45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её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график.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Свойства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функции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𝑦</a:t>
                      </a:r>
                      <a:r>
                        <a:rPr sz="1100" spc="110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=</a:t>
                      </a:r>
                      <a:r>
                        <a:rPr sz="1100" spc="90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sin</a:t>
                      </a:r>
                      <a:r>
                        <a:rPr sz="1100" spc="-85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𝑥</a:t>
                      </a:r>
                      <a:r>
                        <a:rPr sz="1100" spc="60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её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график.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Свойства функции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𝑦</a:t>
                      </a:r>
                      <a:r>
                        <a:rPr sz="1100" spc="110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=</a:t>
                      </a:r>
                      <a:r>
                        <a:rPr sz="1100" spc="85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spc="-5" dirty="0">
                          <a:latin typeface="Cambria Math"/>
                          <a:cs typeface="Cambria Math"/>
                        </a:rPr>
                        <a:t>𝑡𝑔</a:t>
                      </a:r>
                      <a:r>
                        <a:rPr sz="1100" spc="30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𝑥</a:t>
                      </a:r>
                      <a:r>
                        <a:rPr sz="1100" spc="45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её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график.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ts val="1655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Обратные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тригонометрические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функции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  <a:spcBef>
                          <a:spcPts val="1010"/>
                        </a:spcBef>
                      </a:pPr>
                      <a:r>
                        <a:rPr sz="900" b="1" spc="-5" dirty="0">
                          <a:latin typeface="Calibri"/>
                          <a:cs typeface="Calibri"/>
                        </a:rPr>
                        <a:t>Функции</a:t>
                      </a:r>
                      <a:r>
                        <a:rPr sz="9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графики.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Тригонометрическая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окружность,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определение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 marR="893444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тригонометрических функций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числового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аргумента.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Тригонометрические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функции,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их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свойства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графики.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5405" marR="519430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Полностью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соответствует элементам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содержания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РП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87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4769" marR="372745">
                        <a:lnSpc>
                          <a:spcPct val="100000"/>
                        </a:lnSpc>
                        <a:spcBef>
                          <a:spcPts val="1185"/>
                        </a:spcBef>
                      </a:pPr>
                      <a:r>
                        <a:rPr sz="1100" b="1" spc="-25" dirty="0">
                          <a:latin typeface="Calibri"/>
                          <a:cs typeface="Calibri"/>
                        </a:rPr>
                        <a:t>Глава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VIII. Производная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её геометрический </a:t>
                      </a:r>
                      <a:r>
                        <a:rPr sz="1100" b="1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смысл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Производная.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Производная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степенной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функции.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Правила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дифференцирования.</a:t>
                      </a:r>
                      <a:r>
                        <a:rPr sz="11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Производные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некоторых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элементарных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функций.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spc="-15" dirty="0">
                          <a:latin typeface="Calibri"/>
                          <a:cs typeface="Calibri"/>
                        </a:rPr>
                        <a:t>Геометрический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смысл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производной.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ts val="1375"/>
                        </a:lnSpc>
                      </a:pPr>
                      <a:r>
                        <a:rPr sz="900" b="1" spc="-5" dirty="0">
                          <a:latin typeface="Calibri"/>
                          <a:cs typeface="Calibri"/>
                        </a:rPr>
                        <a:t>Начала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математического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анализа.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 marR="717550">
                        <a:lnSpc>
                          <a:spcPct val="1000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Непрерывные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функции.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Метод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интервалов для решения </a:t>
                      </a:r>
                      <a:r>
                        <a:rPr sz="9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неравенств.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 marR="442595">
                        <a:lnSpc>
                          <a:spcPct val="100000"/>
                        </a:lnSpc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Производная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функции.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Геометрический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физический</a:t>
                      </a:r>
                      <a:r>
                        <a:rPr sz="9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смысл </a:t>
                      </a:r>
                      <a:r>
                        <a:rPr sz="9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производной.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 marR="424815">
                        <a:lnSpc>
                          <a:spcPct val="100000"/>
                        </a:lnSpc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Производные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элементарных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функций.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Формулы нахождения </a:t>
                      </a:r>
                      <a:r>
                        <a:rPr sz="9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производной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суммы,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произведения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частного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функций.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 marR="63881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Применение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производной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исследованию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функций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на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монотонность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экстремумы.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Нахождение</a:t>
                      </a:r>
                      <a:r>
                        <a:rPr sz="9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наибольшего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наименьшего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значения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функции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на отрезке.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5405" marR="519430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Полностью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соответствует элементам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содержания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РП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747598" y="1363409"/>
            <a:ext cx="428434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1" i="0" u="none" strike="noStrike" kern="1200" cap="none" spc="-8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Математика:</a:t>
            </a:r>
            <a:r>
              <a:rPr kumimoji="0" sz="1350" b="1" i="0" u="none" strike="noStrike" kern="1200" cap="none" spc="-23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1" i="0" u="none" strike="noStrike" kern="1200" cap="none" spc="-4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алгебра </a:t>
            </a:r>
            <a:r>
              <a:rPr kumimoji="0" sz="1350" b="1" i="0" u="none" strike="noStrike" kern="1200" cap="none" spc="0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</a:t>
            </a:r>
            <a:r>
              <a:rPr kumimoji="0" sz="1350" b="1" i="0" u="none" strike="noStrike" kern="1200" cap="none" spc="-4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начала</a:t>
            </a:r>
            <a:r>
              <a:rPr kumimoji="0" sz="1350" b="1" i="0" u="none" strike="noStrike" kern="1200" cap="none" spc="-8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математического</a:t>
            </a:r>
            <a:r>
              <a:rPr kumimoji="0" sz="1350" b="1" i="0" u="none" strike="noStrike" kern="1200" cap="none" spc="-11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1" i="0" u="none" strike="noStrike" kern="1200" cap="none" spc="0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анализа</a:t>
            </a: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96C225A-FA27-48AF-9D61-59FDE3F1CB20}"/>
              </a:ext>
            </a:extLst>
          </p:cNvPr>
          <p:cNvSpPr/>
          <p:nvPr/>
        </p:nvSpPr>
        <p:spPr>
          <a:xfrm>
            <a:off x="0" y="6576124"/>
            <a:ext cx="5842497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*Материалы из презентации Зубковой Е.Д., ведущего специалиста ГК «Просвещение»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35139" y="5320665"/>
            <a:ext cx="718947" cy="37833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26705" y="5320665"/>
            <a:ext cx="811530" cy="37833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10962" y="5320665"/>
            <a:ext cx="1056132" cy="37833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7724" y="5715838"/>
            <a:ext cx="1745301" cy="8171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47598" y="1013651"/>
            <a:ext cx="7612380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11" dirty="0"/>
              <a:t>СООТВЕТСТВИЕ</a:t>
            </a:r>
            <a:r>
              <a:rPr spc="15" dirty="0"/>
              <a:t> </a:t>
            </a:r>
            <a:r>
              <a:rPr spc="-11" dirty="0"/>
              <a:t>СОДЕРЖАНИЯ</a:t>
            </a:r>
            <a:r>
              <a:rPr spc="4" dirty="0"/>
              <a:t> </a:t>
            </a:r>
            <a:r>
              <a:rPr spc="-8" dirty="0"/>
              <a:t>УЧЕБНИКА</a:t>
            </a:r>
            <a:r>
              <a:rPr dirty="0"/>
              <a:t> </a:t>
            </a:r>
            <a:r>
              <a:rPr spc="-19" dirty="0"/>
              <a:t>РАЗДЕЛАМ</a:t>
            </a:r>
            <a:r>
              <a:rPr spc="-8" dirty="0"/>
              <a:t> </a:t>
            </a:r>
            <a:r>
              <a:rPr spc="-15" dirty="0"/>
              <a:t>РАБОЧЕЙ</a:t>
            </a:r>
            <a:r>
              <a:rPr spc="-4" dirty="0"/>
              <a:t> </a:t>
            </a:r>
            <a:r>
              <a:rPr spc="-15" dirty="0"/>
              <a:t>ПРОГРАММЫ</a:t>
            </a: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80033" y="1575054"/>
          <a:ext cx="8838248" cy="381422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460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60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17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5860"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Содержание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учебника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Рабочая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программа</a:t>
                      </a:r>
                      <a:r>
                        <a:rPr sz="1100" spc="2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по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предмету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Комментарий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87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4769" marR="10985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b="1" spc="-130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лава</a:t>
                      </a:r>
                      <a:r>
                        <a:rPr sz="11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. 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П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ри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м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ние</a:t>
                      </a:r>
                      <a:r>
                        <a:rPr sz="11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произв</a:t>
                      </a:r>
                      <a:r>
                        <a:rPr sz="1100" b="1" spc="-3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дн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й  к</a:t>
                      </a:r>
                      <a:r>
                        <a:rPr sz="11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исследованию</a:t>
                      </a:r>
                      <a:r>
                        <a:rPr sz="11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функций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255904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Возрастание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убывание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функции.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Экстремумы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функции.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Применение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производной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к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302895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построению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графиков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функций.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Наибольшее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и </a:t>
                      </a:r>
                      <a:r>
                        <a:rPr sz="11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наименьшее значения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функции.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Выпуклость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графика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функции,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точки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перегиба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4763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ts val="1370"/>
                        </a:lnSpc>
                      </a:pPr>
                      <a:r>
                        <a:rPr sz="900" b="1" spc="-5" dirty="0">
                          <a:latin typeface="Calibri"/>
                          <a:cs typeface="Calibri"/>
                        </a:rPr>
                        <a:t>Начала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математического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анализа.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 marR="442595">
                        <a:lnSpc>
                          <a:spcPct val="100000"/>
                        </a:lnSpc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Производная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функции.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Геометрический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физический</a:t>
                      </a:r>
                      <a:r>
                        <a:rPr sz="9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смысл </a:t>
                      </a:r>
                      <a:r>
                        <a:rPr sz="9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производной.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 marR="424815">
                        <a:lnSpc>
                          <a:spcPct val="100000"/>
                        </a:lnSpc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Производные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элементарных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функций.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Формулы нахождения </a:t>
                      </a:r>
                      <a:r>
                        <a:rPr sz="9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производной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суммы,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произведения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частного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функций.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 marR="63881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Применение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производной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исследованию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функций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на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монотонность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экстремумы.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Нахождение</a:t>
                      </a:r>
                      <a:r>
                        <a:rPr sz="9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наибольшего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наименьшего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значения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функции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на отрезке.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 marR="14414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Применение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производной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для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нахождения</a:t>
                      </a:r>
                      <a:r>
                        <a:rPr sz="9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наилучшего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решения </a:t>
                      </a:r>
                      <a:r>
                        <a:rPr sz="9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прикладных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задачах,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для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определения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скорости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процесса,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заданного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формулой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или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графиком.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5405" marR="519430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Полностью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соответствует элементам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содержания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РП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0140">
                <a:tc>
                  <a:txBody>
                    <a:bodyPr/>
                    <a:lstStyle/>
                    <a:p>
                      <a:pPr marL="64769">
                        <a:lnSpc>
                          <a:spcPts val="1595"/>
                        </a:lnSpc>
                      </a:pPr>
                      <a:r>
                        <a:rPr sz="1100" b="1" spc="-130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лава</a:t>
                      </a:r>
                      <a:r>
                        <a:rPr sz="11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. Ин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тег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рал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Первообразная.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Правила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нахождения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261620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первообразных.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Площадь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криволинейной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трапеции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интеграл.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Вычисление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интегралов.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Вычисление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площадей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помощью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интегралов.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764540">
                        <a:lnSpc>
                          <a:spcPct val="10000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Применение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производной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интеграла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к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решению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практических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задач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.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900" b="1" spc="-5" dirty="0">
                          <a:latin typeface="Calibri"/>
                          <a:cs typeface="Calibri"/>
                        </a:rPr>
                        <a:t>Начала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математического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анализа.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Первообразная. 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Таблица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первообразных.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 marR="19748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Интеграл,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его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геометрический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и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физический</a:t>
                      </a:r>
                      <a:r>
                        <a:rPr sz="900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смысл.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Вычисление </a:t>
                      </a:r>
                      <a:r>
                        <a:rPr sz="9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интеграла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по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формуле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Ньютона–Лейбница.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5405" marR="519430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Полностью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соответствует элементам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содержания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РП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747598" y="1363409"/>
            <a:ext cx="428434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1" i="0" u="none" strike="noStrike" kern="1200" cap="none" spc="-8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Математика:</a:t>
            </a:r>
            <a:r>
              <a:rPr kumimoji="0" sz="1350" b="1" i="0" u="none" strike="noStrike" kern="1200" cap="none" spc="-23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1" i="0" u="none" strike="noStrike" kern="1200" cap="none" spc="-4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алгебра </a:t>
            </a:r>
            <a:r>
              <a:rPr kumimoji="0" sz="1350" b="1" i="0" u="none" strike="noStrike" kern="1200" cap="none" spc="0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</a:t>
            </a:r>
            <a:r>
              <a:rPr kumimoji="0" sz="1350" b="1" i="0" u="none" strike="noStrike" kern="1200" cap="none" spc="-4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начала</a:t>
            </a:r>
            <a:r>
              <a:rPr kumimoji="0" sz="1350" b="1" i="0" u="none" strike="noStrike" kern="1200" cap="none" spc="-8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математического</a:t>
            </a:r>
            <a:r>
              <a:rPr kumimoji="0" sz="1350" b="1" i="0" u="none" strike="noStrike" kern="1200" cap="none" spc="-11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1" i="0" u="none" strike="noStrike" kern="1200" cap="none" spc="0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анализа</a:t>
            </a: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7233504-34BA-4050-A0E5-E554EC1129B6}"/>
              </a:ext>
            </a:extLst>
          </p:cNvPr>
          <p:cNvSpPr/>
          <p:nvPr/>
        </p:nvSpPr>
        <p:spPr>
          <a:xfrm>
            <a:off x="0" y="6576124"/>
            <a:ext cx="5842497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*Материалы из презентации Зубковой Е.Д., ведущего специалиста ГК «Просвещение»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35139" y="5320665"/>
            <a:ext cx="718947" cy="37833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26705" y="5320665"/>
            <a:ext cx="811530" cy="37833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10962" y="5320665"/>
            <a:ext cx="1056132" cy="37833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7724" y="5715838"/>
            <a:ext cx="1745301" cy="8171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47598" y="1013651"/>
            <a:ext cx="7612380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11" dirty="0"/>
              <a:t>СООТВЕТСТВИЕ</a:t>
            </a:r>
            <a:r>
              <a:rPr spc="15" dirty="0"/>
              <a:t> </a:t>
            </a:r>
            <a:r>
              <a:rPr spc="-11" dirty="0"/>
              <a:t>СОДЕРЖАНИЯ</a:t>
            </a:r>
            <a:r>
              <a:rPr spc="4" dirty="0"/>
              <a:t> </a:t>
            </a:r>
            <a:r>
              <a:rPr spc="-8" dirty="0"/>
              <a:t>УЧЕБНИКА</a:t>
            </a:r>
            <a:r>
              <a:rPr dirty="0"/>
              <a:t> </a:t>
            </a:r>
            <a:r>
              <a:rPr spc="-19" dirty="0"/>
              <a:t>РАЗДЕЛАМ</a:t>
            </a:r>
            <a:r>
              <a:rPr spc="-8" dirty="0"/>
              <a:t> </a:t>
            </a:r>
            <a:r>
              <a:rPr spc="-15" dirty="0"/>
              <a:t>РАБОЧЕЙ</a:t>
            </a:r>
            <a:r>
              <a:rPr spc="-4" dirty="0"/>
              <a:t> </a:t>
            </a:r>
            <a:r>
              <a:rPr spc="-15" dirty="0"/>
              <a:t>ПРОГРАММЫ</a:t>
            </a: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80033" y="1575054"/>
          <a:ext cx="8838248" cy="271192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460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60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17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5860"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Содержание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учебника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Рабочая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программа</a:t>
                      </a:r>
                      <a:r>
                        <a:rPr sz="1100" spc="2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по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предмету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Комментарий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7279"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Приложение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Множества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1242060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Элементы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математической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логики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Предел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последовательности.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153035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Дробно-линейная функция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её график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Уравнения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неравенства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двумя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неизвестными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6000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ts val="1370"/>
                        </a:lnSpc>
                      </a:pPr>
                      <a:r>
                        <a:rPr sz="900" b="1" spc="-5" dirty="0">
                          <a:latin typeface="Calibri"/>
                          <a:cs typeface="Calibri"/>
                        </a:rPr>
                        <a:t>Начала</a:t>
                      </a:r>
                      <a:r>
                        <a:rPr sz="9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математического</a:t>
                      </a:r>
                      <a:r>
                        <a:rPr sz="9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анализа.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 marR="375920">
                        <a:lnSpc>
                          <a:spcPct val="100000"/>
                        </a:lnSpc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Последовательности,</a:t>
                      </a:r>
                      <a:r>
                        <a:rPr sz="9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способы</a:t>
                      </a:r>
                      <a:r>
                        <a:rPr sz="90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задания</a:t>
                      </a:r>
                      <a:r>
                        <a:rPr sz="900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последовательностей. </a:t>
                      </a:r>
                      <a:r>
                        <a:rPr sz="9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Монотонные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последовательности.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900" b="1" spc="-10" dirty="0">
                          <a:latin typeface="Calibri"/>
                          <a:cs typeface="Calibri"/>
                        </a:rPr>
                        <a:t>Множества</a:t>
                      </a:r>
                      <a:r>
                        <a:rPr sz="9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логика.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 marR="8953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Множество,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операции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над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множествами.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Применение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теоретико- </a:t>
                      </a:r>
                      <a:r>
                        <a:rPr sz="9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множественного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аппарата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для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описания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реальных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процессов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явлений,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при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решении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задач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из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других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учебных предметов.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5405" marR="519430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Полностью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соответствует элементам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содержания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РП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79">
                <a:tc>
                  <a:txBody>
                    <a:bodyPr/>
                    <a:lstStyle/>
                    <a:p>
                      <a:pPr marL="64769">
                        <a:lnSpc>
                          <a:spcPts val="159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Упражнения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для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итогового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повторения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курса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алгебры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начал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математического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анализа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4769">
                        <a:lnSpc>
                          <a:spcPts val="1664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Задачи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для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внеклассной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работы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747598" y="1363409"/>
            <a:ext cx="428434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1" i="0" u="none" strike="noStrike" kern="1200" cap="none" spc="-8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Математика:</a:t>
            </a:r>
            <a:r>
              <a:rPr kumimoji="0" sz="1350" b="1" i="0" u="none" strike="noStrike" kern="1200" cap="none" spc="-23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1" i="0" u="none" strike="noStrike" kern="1200" cap="none" spc="-4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алгебра </a:t>
            </a:r>
            <a:r>
              <a:rPr kumimoji="0" sz="1350" b="1" i="0" u="none" strike="noStrike" kern="1200" cap="none" spc="0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</a:t>
            </a:r>
            <a:r>
              <a:rPr kumimoji="0" sz="1350" b="1" i="0" u="none" strike="noStrike" kern="1200" cap="none" spc="-4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начала</a:t>
            </a:r>
            <a:r>
              <a:rPr kumimoji="0" sz="1350" b="1" i="0" u="none" strike="noStrike" kern="1200" cap="none" spc="-8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математического</a:t>
            </a:r>
            <a:r>
              <a:rPr kumimoji="0" sz="1350" b="1" i="0" u="none" strike="noStrike" kern="1200" cap="none" spc="-11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1" i="0" u="none" strike="noStrike" kern="1200" cap="none" spc="0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анализа</a:t>
            </a: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77E0BCF-F5B4-44A3-868A-CEAC575800AF}"/>
              </a:ext>
            </a:extLst>
          </p:cNvPr>
          <p:cNvSpPr/>
          <p:nvPr/>
        </p:nvSpPr>
        <p:spPr>
          <a:xfrm>
            <a:off x="0" y="6576124"/>
            <a:ext cx="5842497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*Материалы из презентации Зубковой Е.Д., ведущего специалиста ГК «Просвещение»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786;p228">
            <a:extLst>
              <a:ext uri="{FF2B5EF4-FFF2-40B4-BE49-F238E27FC236}">
                <a16:creationId xmlns:a16="http://schemas.microsoft.com/office/drawing/2014/main" id="{51CFFB9B-E7EA-44F5-81C8-C7119082391A}"/>
              </a:ext>
            </a:extLst>
          </p:cNvPr>
          <p:cNvSpPr/>
          <p:nvPr/>
        </p:nvSpPr>
        <p:spPr>
          <a:xfrm>
            <a:off x="0" y="-25951"/>
            <a:ext cx="7522288" cy="671618"/>
          </a:xfrm>
          <a:prstGeom prst="rect">
            <a:avLst/>
          </a:prstGeom>
          <a:solidFill>
            <a:srgbClr val="EBF0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662" y="93294"/>
            <a:ext cx="1056132" cy="37833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7724" y="5715838"/>
            <a:ext cx="1745301" cy="8171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8662" y="772235"/>
            <a:ext cx="6753225" cy="5636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11" dirty="0"/>
              <a:t>УЧЕБНО-МЕТОДИЧЕСКОЕ </a:t>
            </a:r>
            <a:r>
              <a:rPr spc="-8" dirty="0"/>
              <a:t>ОБЕСПЕЧЕНИЕ</a:t>
            </a:r>
            <a:r>
              <a:rPr spc="-15" dirty="0"/>
              <a:t> </a:t>
            </a:r>
            <a:r>
              <a:rPr spc="-8" dirty="0"/>
              <a:t>РЕАЛИЗАЦИИ</a:t>
            </a:r>
            <a:r>
              <a:rPr spc="-4" dirty="0"/>
              <a:t> </a:t>
            </a:r>
            <a:r>
              <a:rPr spc="-8" dirty="0"/>
              <a:t>ТРЕБОВАНИЙ</a:t>
            </a:r>
          </a:p>
          <a:p>
            <a:pPr marL="9525"/>
            <a:r>
              <a:rPr spc="-15" dirty="0"/>
              <a:t>ФГОС</a:t>
            </a:r>
            <a:r>
              <a:rPr spc="-8" dirty="0"/>
              <a:t> </a:t>
            </a:r>
            <a:r>
              <a:rPr spc="-4" dirty="0"/>
              <a:t>СОО </a:t>
            </a:r>
            <a:r>
              <a:rPr spc="-8" dirty="0"/>
              <a:t>«Математика:</a:t>
            </a:r>
            <a:r>
              <a:rPr spc="-4" dirty="0"/>
              <a:t> </a:t>
            </a:r>
            <a:r>
              <a:rPr spc="-8" dirty="0"/>
              <a:t>геометрия»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47598" y="1562576"/>
            <a:ext cx="1967865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8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БАЗОВЫЙ</a:t>
            </a:r>
            <a:r>
              <a:rPr kumimoji="0" sz="1800" b="1" i="0" u="none" strike="noStrike" kern="1200" cap="none" spc="-53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4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УРОВЕНЬ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35419" y="2042351"/>
            <a:ext cx="5101113" cy="312563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7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Учебник.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Геометрия</a:t>
            </a:r>
            <a:r>
              <a:rPr kumimoji="0" sz="12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</a:t>
            </a:r>
            <a:r>
              <a:rPr kumimoji="0" sz="12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10—11-й.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Л. С.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Атанасян,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В.</a:t>
            </a:r>
            <a:r>
              <a:rPr kumimoji="0" sz="1200" b="0" i="0" u="none" strike="noStrike" kern="1200" cap="none" spc="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Ф.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Бутузов,</a:t>
            </a:r>
            <a:r>
              <a:rPr kumimoji="0" sz="1200" b="0" i="0" u="none" strike="noStrike" kern="1200" cap="none" spc="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С.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Б.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Кадомцев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[и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др.]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+ 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Электронная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форма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учебника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9525" marR="3810" lvl="0" indent="0" algn="just" defTabSz="6858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Геометрия.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Рабочая 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тетрадь. 10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класс. </a:t>
            </a:r>
            <a:r>
              <a:rPr kumimoji="0" sz="1200" b="0" i="0" u="none" strike="noStrike" kern="1200" cap="none" spc="-2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Глазков 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Ю.А., </a:t>
            </a:r>
            <a:r>
              <a:rPr kumimoji="0" sz="120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Юдина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И.И., Бутузова </a:t>
            </a:r>
            <a:r>
              <a:rPr kumimoji="0" sz="1200" b="0" i="0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В.Ф. </a:t>
            </a:r>
            <a:r>
              <a:rPr kumimoji="0" sz="1200" b="0" i="0" u="none" strike="noStrike" kern="1200" cap="none" spc="-2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Геометрия.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Рабочая 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тетрадь.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11 класс. </a:t>
            </a:r>
            <a:r>
              <a:rPr kumimoji="0" sz="1200" b="0" i="0" u="none" strike="noStrike" kern="1200" cap="none" spc="-2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Глазков 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Ю.А., </a:t>
            </a:r>
            <a:r>
              <a:rPr kumimoji="0" sz="120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Юдина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И.И., Бутузова </a:t>
            </a:r>
            <a:r>
              <a:rPr kumimoji="0" sz="1200" b="0" i="0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В.Ф. </a:t>
            </a:r>
            <a:r>
              <a:rPr kumimoji="0" sz="1200" b="0" i="0" u="none" strike="noStrike" kern="1200" cap="none" spc="-2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Геометрия.</a:t>
            </a:r>
            <a:r>
              <a:rPr kumimoji="0" sz="1200" b="0" i="0" u="none" strike="noStrike" kern="1200" cap="none" spc="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Дидактические материалы.</a:t>
            </a:r>
            <a:r>
              <a:rPr kumimoji="0" sz="1200" b="0" i="0" u="none" strike="noStrike" kern="1200" cap="none" spc="-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10</a:t>
            </a:r>
            <a:r>
              <a:rPr kumimoji="0" sz="1200" b="0" i="0" u="none" strike="noStrike" kern="1200" cap="none" spc="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класс.</a:t>
            </a:r>
            <a:r>
              <a:rPr kumimoji="0" sz="120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Зив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Б.Г.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2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6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Геометрия.</a:t>
            </a:r>
            <a:r>
              <a:rPr kumimoji="0" sz="1200" b="0" i="0" u="none" strike="noStrike" kern="1200" cap="none" spc="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Дидактические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материалы.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11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класс.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Зив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Б.Г.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2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6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Геометрия.</a:t>
            </a:r>
            <a:r>
              <a:rPr kumimoji="0" sz="1200" b="0" i="0" u="none" strike="noStrike" kern="1200" cap="none" spc="2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Самостоятельные</a:t>
            </a:r>
            <a:r>
              <a:rPr kumimoji="0" sz="1200" b="0" i="0" u="none" strike="noStrike" kern="1200" cap="none" spc="2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работы.</a:t>
            </a:r>
            <a:r>
              <a:rPr kumimoji="0" sz="120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10</a:t>
            </a:r>
            <a:r>
              <a:rPr kumimoji="0" sz="1200" b="0" i="0" u="none" strike="noStrike" kern="1200" cap="none" spc="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класс.</a:t>
            </a:r>
            <a:r>
              <a:rPr kumimoji="0" sz="120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Иченская</a:t>
            </a:r>
            <a:r>
              <a:rPr kumimoji="0" sz="1200" b="0" i="0" u="none" strike="noStrike" kern="1200" cap="none" spc="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М.</a:t>
            </a:r>
            <a:r>
              <a:rPr kumimoji="0" sz="120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А.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6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Геометрия.</a:t>
            </a:r>
            <a:r>
              <a:rPr kumimoji="0" sz="12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Самостоятельные</a:t>
            </a:r>
            <a:r>
              <a:rPr kumimoji="0" sz="1200" b="0" i="0" u="none" strike="noStrike" kern="1200" cap="none" spc="2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работы.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11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класс.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Иченская</a:t>
            </a:r>
            <a:r>
              <a:rPr kumimoji="0" sz="1200" b="0" i="0" u="none" strike="noStrike" kern="1200" cap="none" spc="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М. </a:t>
            </a:r>
            <a:r>
              <a:rPr kumimoji="0" sz="12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А.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2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6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Геометрия.</a:t>
            </a:r>
            <a:r>
              <a:rPr kumimoji="0" sz="1200" b="0" i="0" u="none" strike="noStrike" kern="1200" cap="none" spc="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Контрольные</a:t>
            </a:r>
            <a:r>
              <a:rPr kumimoji="0" sz="1200" b="0" i="0" u="none" strike="noStrike" kern="1200" cap="none" spc="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работы. 10-11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класс.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Иченская</a:t>
            </a:r>
            <a:r>
              <a:rPr kumimoji="0" sz="1200" b="0" i="0" u="none" strike="noStrike" kern="1200" cap="none" spc="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М. </a:t>
            </a:r>
            <a:r>
              <a:rPr kumimoji="0" sz="12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А.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04039" y="1812760"/>
            <a:ext cx="3089909" cy="4057650"/>
            <a:chOff x="405384" y="1274013"/>
            <a:chExt cx="4119879" cy="541020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5384" y="1274013"/>
              <a:ext cx="4119372" cy="54102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0455" y="1469136"/>
              <a:ext cx="3549396" cy="4840224"/>
            </a:xfrm>
            <a:prstGeom prst="rect">
              <a:avLst/>
            </a:prstGeom>
          </p:spPr>
        </p:pic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F0530F6-16D8-4422-B5C3-B2F796BF11DD}"/>
              </a:ext>
            </a:extLst>
          </p:cNvPr>
          <p:cNvSpPr/>
          <p:nvPr/>
        </p:nvSpPr>
        <p:spPr>
          <a:xfrm>
            <a:off x="18662" y="5967404"/>
            <a:ext cx="5842497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*Материалы из презентации Зубковой Е.Д., ведущего специалиста ГК «Просвещение»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2BBA020-EDE4-4186-9D13-2B438F1B26E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7596336" y="-39131"/>
            <a:ext cx="1512168" cy="50069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A68B200-F2A5-420A-873E-E017F29EA85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3413634" y="6357307"/>
            <a:ext cx="1512168" cy="50069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329B4C0-CC3E-4D7C-A872-5AFBF309C6A3}"/>
              </a:ext>
            </a:extLst>
          </p:cNvPr>
          <p:cNvSpPr/>
          <p:nvPr/>
        </p:nvSpPr>
        <p:spPr>
          <a:xfrm>
            <a:off x="1360976" y="195507"/>
            <a:ext cx="58751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Учебники, по которым работали в предыдущие годы</a:t>
            </a:r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35139" y="5320665"/>
            <a:ext cx="718947" cy="37833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26705" y="5320665"/>
            <a:ext cx="811530" cy="37833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10962" y="5320665"/>
            <a:ext cx="1056132" cy="37833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7724" y="5715838"/>
            <a:ext cx="1745301" cy="8171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47598" y="1013651"/>
            <a:ext cx="7612380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11" dirty="0"/>
              <a:t>СООТВЕТСТВИЕ</a:t>
            </a:r>
            <a:r>
              <a:rPr spc="15" dirty="0"/>
              <a:t> </a:t>
            </a:r>
            <a:r>
              <a:rPr spc="-11" dirty="0"/>
              <a:t>СОДЕРЖАНИЯ</a:t>
            </a:r>
            <a:r>
              <a:rPr spc="4" dirty="0"/>
              <a:t> </a:t>
            </a:r>
            <a:r>
              <a:rPr spc="-8" dirty="0"/>
              <a:t>УЧЕБНИКА</a:t>
            </a:r>
            <a:r>
              <a:rPr dirty="0"/>
              <a:t> </a:t>
            </a:r>
            <a:r>
              <a:rPr spc="-19" dirty="0"/>
              <a:t>РАЗДЕЛАМ</a:t>
            </a:r>
            <a:r>
              <a:rPr spc="-8" dirty="0"/>
              <a:t> </a:t>
            </a:r>
            <a:r>
              <a:rPr spc="-15" dirty="0"/>
              <a:t>РАБОЧЕЙ</a:t>
            </a:r>
            <a:r>
              <a:rPr spc="-4" dirty="0"/>
              <a:t> </a:t>
            </a:r>
            <a:r>
              <a:rPr spc="-15" dirty="0"/>
              <a:t>ПРОГРАММЫ</a:t>
            </a:r>
          </a:p>
        </p:txBody>
      </p:sp>
      <p:sp>
        <p:nvSpPr>
          <p:cNvPr id="8" name="object 8"/>
          <p:cNvSpPr/>
          <p:nvPr/>
        </p:nvSpPr>
        <p:spPr>
          <a:xfrm>
            <a:off x="3030665" y="2785776"/>
            <a:ext cx="5891688" cy="2560320"/>
          </a:xfrm>
          <a:custGeom>
            <a:avLst/>
            <a:gdLst/>
            <a:ahLst/>
            <a:cxnLst/>
            <a:rect l="l" t="t" r="r" b="b"/>
            <a:pathLst>
              <a:path w="7855584" h="3413760">
                <a:moveTo>
                  <a:pt x="7855458" y="0"/>
                </a:moveTo>
                <a:lnTo>
                  <a:pt x="4480179" y="0"/>
                </a:lnTo>
                <a:lnTo>
                  <a:pt x="4480052" y="0"/>
                </a:lnTo>
                <a:lnTo>
                  <a:pt x="0" y="0"/>
                </a:lnTo>
                <a:lnTo>
                  <a:pt x="0" y="3413760"/>
                </a:lnTo>
                <a:lnTo>
                  <a:pt x="4480052" y="3413760"/>
                </a:lnTo>
                <a:lnTo>
                  <a:pt x="4480179" y="3413760"/>
                </a:lnTo>
                <a:lnTo>
                  <a:pt x="7855458" y="3413760"/>
                </a:lnTo>
                <a:lnTo>
                  <a:pt x="78554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80034" y="1575055"/>
          <a:ext cx="8838248" cy="42852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460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60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17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5860"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Содержание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учебника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Рабочая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программа</a:t>
                      </a:r>
                      <a:r>
                        <a:rPr sz="1100" spc="2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по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предмету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Комментарий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Введение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149225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Предмет стереометрии. Аксиомы стереометрии.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Некоторые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следствия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из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аксиом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33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ts val="159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Основные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понятия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стереометрии.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Точка,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прямая,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220345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плоскость, пространство. Понятие об аксиоматическом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построении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стереометрии: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аксиомы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стереометрии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следствия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из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них.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5405" marR="519430">
                        <a:lnSpc>
                          <a:spcPct val="100000"/>
                        </a:lnSpc>
                        <a:spcBef>
                          <a:spcPts val="819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Полностью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соответствует элементам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содержания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РП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0319">
                <a:tc>
                  <a:txBody>
                    <a:bodyPr/>
                    <a:lstStyle/>
                    <a:p>
                      <a:pPr marL="64769">
                        <a:lnSpc>
                          <a:spcPts val="1590"/>
                        </a:lnSpc>
                      </a:pPr>
                      <a:r>
                        <a:rPr sz="1100" b="1" spc="-25" dirty="0">
                          <a:latin typeface="Calibri"/>
                          <a:cs typeface="Calibri"/>
                        </a:rPr>
                        <a:t>Глава</a:t>
                      </a:r>
                      <a:r>
                        <a:rPr sz="11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I.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 Параллельность</a:t>
                      </a:r>
                      <a:r>
                        <a:rPr sz="11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прямых</a:t>
                      </a:r>
                      <a:r>
                        <a:rPr sz="11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плоскостей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Параллельность</a:t>
                      </a:r>
                      <a:r>
                        <a:rPr sz="110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прямых,</a:t>
                      </a:r>
                      <a:r>
                        <a:rPr sz="11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прямой</a:t>
                      </a:r>
                      <a:r>
                        <a:rPr sz="11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плоскости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Параллельные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прямые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пространстве.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307340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Параллельность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трёх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прямых. Параллельность </a:t>
                      </a:r>
                      <a:r>
                        <a:rPr sz="11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прямой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плоскости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1130300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Взаимное</a:t>
                      </a:r>
                      <a:r>
                        <a:rPr sz="11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ра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п</a:t>
                      </a:r>
                      <a:r>
                        <a:rPr sz="1100" b="1" spc="-2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1100" b="1" spc="-2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100" b="1" spc="-30" dirty="0">
                          <a:latin typeface="Calibri"/>
                          <a:cs typeface="Calibri"/>
                        </a:rPr>
                        <a:t>ж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ние</a:t>
                      </a:r>
                      <a:r>
                        <a:rPr sz="11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пря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м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ых</a:t>
                      </a:r>
                      <a:r>
                        <a:rPr sz="11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в 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пространстве.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254000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Calibri"/>
                          <a:cs typeface="Calibri"/>
                        </a:rPr>
                        <a:t>Угол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между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двумя прямыми.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Скрещивающиеся </a:t>
                      </a:r>
                      <a:r>
                        <a:rPr sz="11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прямые. 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Углы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сонаправленными сторонами.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Угол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между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прямыми.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Параллельность</a:t>
                      </a:r>
                      <a:r>
                        <a:rPr sz="1100" b="1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плоскостей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1161415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Параллельные плоскости. Свойства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параллельных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плоскостей.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b="1" spc="-110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тр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1100" b="1" spc="-40" dirty="0">
                          <a:latin typeface="Calibri"/>
                          <a:cs typeface="Calibri"/>
                        </a:rPr>
                        <a:t>э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д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11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пара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1100" b="1" spc="-35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1100" b="1" spc="-15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п</a:t>
                      </a:r>
                      <a:r>
                        <a:rPr sz="1100" b="1" spc="-15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п</a:t>
                      </a:r>
                      <a:r>
                        <a:rPr sz="1100" b="1" spc="-25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100" b="1" spc="-15" dirty="0">
                          <a:latin typeface="Calibri"/>
                          <a:cs typeface="Calibri"/>
                        </a:rPr>
                        <a:t>д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963930">
                        <a:lnSpc>
                          <a:spcPct val="100000"/>
                        </a:lnSpc>
                      </a:pPr>
                      <a:r>
                        <a:rPr sz="1100" spc="-20" dirty="0">
                          <a:latin typeface="Calibri"/>
                          <a:cs typeface="Calibri"/>
                        </a:rPr>
                        <a:t>Тетраэдр.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Параллелепипед. Задачи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на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построение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сечений.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Взаимное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расположение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прямых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в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пространстве: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4013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пересекающиеся,</a:t>
                      </a:r>
                      <a:r>
                        <a:rPr sz="11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параллельные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скрещивающиеся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прямые.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Параллельность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прямых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и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плоскостей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в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пространстве: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параллельные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прямые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пространстве,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144145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параллельность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трёх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прямых,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параллельность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прямой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1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плоскости. 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Углы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сонаправленными сторонами,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угол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между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прямыми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в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пространстве.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Параллельность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плоскостей: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параллельные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плоскости,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свойства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параллельных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плоскостей.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Простейшие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223520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пространственные фигуры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на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плоскости: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тетраэдр,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куб,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параллелепипед,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построение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сечений.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5405" marR="519430">
                        <a:lnSpc>
                          <a:spcPct val="100000"/>
                        </a:lnSpc>
                        <a:spcBef>
                          <a:spcPts val="117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Полностью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соответствует элементам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содержания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РП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747598" y="1363409"/>
            <a:ext cx="181213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1" i="0" u="none" strike="noStrike" kern="1200" cap="none" spc="-8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Математика:</a:t>
            </a:r>
            <a:r>
              <a:rPr kumimoji="0" sz="1350" b="1" i="0" u="none" strike="noStrike" kern="1200" cap="none" spc="-38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1" i="0" u="none" strike="noStrike" kern="1200" cap="none" spc="-4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геометрия</a:t>
            </a: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37BB296-0C3B-4C49-B1DF-8B255AD85255}"/>
              </a:ext>
            </a:extLst>
          </p:cNvPr>
          <p:cNvSpPr/>
          <p:nvPr/>
        </p:nvSpPr>
        <p:spPr>
          <a:xfrm>
            <a:off x="0" y="6576124"/>
            <a:ext cx="5842497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*Материалы из презентации Зубковой Е.Д., ведущего специалиста ГК «Просвещение»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88DA59A-8768-4E97-AECE-0B873DC61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8824" y="6492875"/>
            <a:ext cx="2133600" cy="365125"/>
          </a:xfrm>
        </p:spPr>
        <p:txBody>
          <a:bodyPr/>
          <a:lstStyle/>
          <a:p>
            <a:fld id="{5AA3EF6E-A083-4BE8-A209-7F31BC1328EB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6906346-52DB-4578-9200-91347A02A715}"/>
              </a:ext>
            </a:extLst>
          </p:cNvPr>
          <p:cNvSpPr/>
          <p:nvPr/>
        </p:nvSpPr>
        <p:spPr>
          <a:xfrm>
            <a:off x="179512" y="5733839"/>
            <a:ext cx="91112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2038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Из презентации выступления Тимофеевой А.А., заместителя директор Департамента государственной политики и управления в сфере общего образования Министерства просвещения Российской Федерации, 06.07.2023 на конференции по оценке качества образования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1C021C-B5C0-4FB0-A658-74169F39B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80"/>
            <a:ext cx="9144000" cy="506320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07D5C8-5AC3-4C22-BF0F-F8B8107842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3635896" y="6357307"/>
            <a:ext cx="1512168" cy="5006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F7F0A04-069E-43A2-B7BC-8205FA839E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7576525" y="19966"/>
            <a:ext cx="1512168" cy="50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893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35139" y="5320665"/>
            <a:ext cx="718947" cy="37833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26705" y="5320665"/>
            <a:ext cx="811530" cy="37833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10962" y="5320665"/>
            <a:ext cx="1056132" cy="37833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7724" y="5715838"/>
            <a:ext cx="1745301" cy="8171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47598" y="1013651"/>
            <a:ext cx="7612380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11" dirty="0"/>
              <a:t>СООТВЕТСТВИЕ</a:t>
            </a:r>
            <a:r>
              <a:rPr spc="15" dirty="0"/>
              <a:t> </a:t>
            </a:r>
            <a:r>
              <a:rPr spc="-11" dirty="0"/>
              <a:t>СОДЕРЖАНИЯ</a:t>
            </a:r>
            <a:r>
              <a:rPr spc="4" dirty="0"/>
              <a:t> </a:t>
            </a:r>
            <a:r>
              <a:rPr spc="-8" dirty="0"/>
              <a:t>УЧЕБНИКА</a:t>
            </a:r>
            <a:r>
              <a:rPr dirty="0"/>
              <a:t> </a:t>
            </a:r>
            <a:r>
              <a:rPr spc="-19" dirty="0"/>
              <a:t>РАЗДЕЛАМ</a:t>
            </a:r>
            <a:r>
              <a:rPr spc="-8" dirty="0"/>
              <a:t> </a:t>
            </a:r>
            <a:r>
              <a:rPr spc="-15" dirty="0"/>
              <a:t>РАБОЧЕЙ</a:t>
            </a:r>
            <a:r>
              <a:rPr spc="-4" dirty="0"/>
              <a:t> </a:t>
            </a:r>
            <a:r>
              <a:rPr spc="-15" dirty="0"/>
              <a:t>ПРОГРАММЫ</a:t>
            </a: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80034" y="1575055"/>
          <a:ext cx="8838248" cy="41295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460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60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17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5860"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Содержание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учебника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Рабочая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программа</a:t>
                      </a:r>
                      <a:r>
                        <a:rPr sz="1100" spc="2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по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предмету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Комментарий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0380">
                <a:tc>
                  <a:txBody>
                    <a:bodyPr/>
                    <a:lstStyle/>
                    <a:p>
                      <a:pPr marL="64769">
                        <a:lnSpc>
                          <a:spcPts val="1590"/>
                        </a:lnSpc>
                      </a:pPr>
                      <a:r>
                        <a:rPr sz="1100" b="1" spc="-130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лава</a:t>
                      </a:r>
                      <a:r>
                        <a:rPr sz="11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. П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ер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п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енд</a:t>
                      </a:r>
                      <a:r>
                        <a:rPr sz="1100" b="1" spc="-2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100" b="1" spc="-55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я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рн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ст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ь</a:t>
                      </a:r>
                      <a:r>
                        <a:rPr sz="11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пря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мы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х</a:t>
                      </a:r>
                      <a:r>
                        <a:rPr sz="11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и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плоскостей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412750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Перпендикулярность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прямой и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плоскости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.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Перпендикулярные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прямые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пространстве.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Параллельные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прямые, перпендикулярные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к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104775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плоскости. Признак перпендикулярности прямой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плоскости.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Теорема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о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прямой,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перпендикулярной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плоскости.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59118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Перпендикуляр</a:t>
                      </a:r>
                      <a:r>
                        <a:rPr sz="11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наклонные.</a:t>
                      </a:r>
                      <a:r>
                        <a:rPr sz="11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25" dirty="0">
                          <a:latin typeface="Calibri"/>
                          <a:cs typeface="Calibri"/>
                        </a:rPr>
                        <a:t>Угол</a:t>
                      </a:r>
                      <a:r>
                        <a:rPr sz="11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15" dirty="0">
                          <a:latin typeface="Calibri"/>
                          <a:cs typeface="Calibri"/>
                        </a:rPr>
                        <a:t>между </a:t>
                      </a:r>
                      <a:r>
                        <a:rPr sz="1100" b="1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прямой</a:t>
                      </a:r>
                      <a:r>
                        <a:rPr sz="11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плоскостью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81280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Расстояние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от точки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до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плоскости. 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Теорема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о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трёх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перпендикулярах. 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Угол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между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прямой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плоскостью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Двугранный</a:t>
                      </a:r>
                      <a:r>
                        <a:rPr sz="11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угол.</a:t>
                      </a:r>
                      <a:r>
                        <a:rPr sz="11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Перпендикулярность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плоскостей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200025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Двугранный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угол.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Признак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перпендикулярности </a:t>
                      </a:r>
                      <a:r>
                        <a:rPr sz="11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двух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плоскостей.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Прямоугольный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1112520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параллелепипед. 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Трёхгранный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угол.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Многогранный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угол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Перпендикулярность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прямой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плоскости: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431800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перпендикулярные прямые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пространстве, прямые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параллельные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перпендикулярные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к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плоскости,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152400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признак перпендикулярности прямой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плоскости,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теорема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о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прямой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перпендикулярной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плоскости.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Углы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пространстве: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угол между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прямой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плоскостью,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двугранный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угол,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линейный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угол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двугранного 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угла.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3587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Перпендикуляр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наклонные: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расстояние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от точки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до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плоскости,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расстояние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от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прямой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до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плоскости,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372745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проекция фигуры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на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плоскость. Перпендикулярность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плоскостей: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признак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перпендикулярности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двух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плоскостей.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Теорема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трёх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перпендикулярах.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5405" marR="519430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Полностью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соответствует элементам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содержания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РП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747598" y="1363409"/>
            <a:ext cx="181213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1" i="0" u="none" strike="noStrike" kern="1200" cap="none" spc="-8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Математика:</a:t>
            </a:r>
            <a:r>
              <a:rPr kumimoji="0" sz="1350" b="1" i="0" u="none" strike="noStrike" kern="1200" cap="none" spc="-38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1" i="0" u="none" strike="noStrike" kern="1200" cap="none" spc="-4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геометрия</a:t>
            </a: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118B7CC-A46B-42E7-A138-0FC069877D5A}"/>
              </a:ext>
            </a:extLst>
          </p:cNvPr>
          <p:cNvSpPr/>
          <p:nvPr/>
        </p:nvSpPr>
        <p:spPr>
          <a:xfrm>
            <a:off x="0" y="6576124"/>
            <a:ext cx="5842497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*Материалы из презентации Зубковой Е.Д., ведущего специалиста ГК «Просвещение»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3755327" y="3768757"/>
            <a:ext cx="5311140" cy="2080260"/>
            <a:chOff x="5007102" y="3882009"/>
            <a:chExt cx="7081520" cy="27736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13520" y="5951220"/>
              <a:ext cx="958596" cy="50444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14616" y="5951220"/>
              <a:ext cx="1408176" cy="50444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007102" y="3882009"/>
              <a:ext cx="7081520" cy="2773680"/>
            </a:xfrm>
            <a:custGeom>
              <a:avLst/>
              <a:gdLst/>
              <a:ahLst/>
              <a:cxnLst/>
              <a:rect l="l" t="t" r="r" b="b"/>
              <a:pathLst>
                <a:path w="7081520" h="2773679">
                  <a:moveTo>
                    <a:pt x="7081253" y="0"/>
                  </a:moveTo>
                  <a:lnTo>
                    <a:pt x="5572506" y="0"/>
                  </a:lnTo>
                  <a:lnTo>
                    <a:pt x="0" y="0"/>
                  </a:lnTo>
                  <a:lnTo>
                    <a:pt x="0" y="2773680"/>
                  </a:lnTo>
                  <a:lnTo>
                    <a:pt x="5572506" y="2773680"/>
                  </a:lnTo>
                  <a:lnTo>
                    <a:pt x="7081253" y="2773680"/>
                  </a:lnTo>
                  <a:lnTo>
                    <a:pt x="708125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26705" y="5320665"/>
            <a:ext cx="811530" cy="378333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47598" y="1013651"/>
            <a:ext cx="7612380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11" dirty="0"/>
              <a:t>СООТВЕТСТВИЕ</a:t>
            </a:r>
            <a:r>
              <a:rPr spc="15" dirty="0"/>
              <a:t> </a:t>
            </a:r>
            <a:r>
              <a:rPr spc="-11" dirty="0"/>
              <a:t>СОДЕРЖАНИЯ</a:t>
            </a:r>
            <a:r>
              <a:rPr spc="4" dirty="0"/>
              <a:t> </a:t>
            </a:r>
            <a:r>
              <a:rPr spc="-8" dirty="0"/>
              <a:t>УЧЕБНИКА</a:t>
            </a:r>
            <a:r>
              <a:rPr dirty="0"/>
              <a:t> </a:t>
            </a:r>
            <a:r>
              <a:rPr spc="-19" dirty="0"/>
              <a:t>РАЗДЕЛАМ</a:t>
            </a:r>
            <a:r>
              <a:rPr spc="-8" dirty="0"/>
              <a:t> </a:t>
            </a:r>
            <a:r>
              <a:rPr spc="-15" dirty="0"/>
              <a:t>РАБОЧЕЙ</a:t>
            </a:r>
            <a:r>
              <a:rPr spc="-4" dirty="0"/>
              <a:t> </a:t>
            </a:r>
            <a:r>
              <a:rPr spc="-15" dirty="0"/>
              <a:t>ПРОГРАММЫ</a:t>
            </a: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80034" y="1575055"/>
          <a:ext cx="8980647" cy="47492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704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9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10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5860"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Содержание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учебника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Рабочая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программа</a:t>
                      </a:r>
                      <a:r>
                        <a:rPr sz="1100" spc="2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по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предмету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6040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Комментарий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83079"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r>
                        <a:rPr sz="1100" b="1" spc="-130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лава</a:t>
                      </a:r>
                      <a:r>
                        <a:rPr sz="11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II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I.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М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но</a:t>
                      </a:r>
                      <a:r>
                        <a:rPr sz="1100" b="1" spc="-20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ранники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Понятие</a:t>
                      </a:r>
                      <a:r>
                        <a:rPr sz="11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многогранника.</a:t>
                      </a:r>
                      <a:r>
                        <a:rPr sz="11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Призма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582930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Понятие многогранника. 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Геометрическое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тело. 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Теорема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Эйлера.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Призма.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Пространственная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теорема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Пифагора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Пирамида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Пирамида.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Правильная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пирамида.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Усечённая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пирамида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Правильные</a:t>
                      </a:r>
                      <a:r>
                        <a:rPr sz="1100" b="1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многогранники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9620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Симметрия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пространстве.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Понятие правильного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многогранника.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Элементы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симметрии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правильных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многогранников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82867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137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Понятие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многогранника,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основные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элементы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многогранника,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выпуклые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и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 marR="52324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невыпуклые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многогранники, развёртка многогранника.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Призма: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n-угольная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призма,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грани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основания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призмы,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прямая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и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наклонная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призмы,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боковая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 marR="121920">
                        <a:lnSpc>
                          <a:spcPct val="100000"/>
                        </a:lnSpc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полная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поверхность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призмы.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Параллелепипед,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прямоугольный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параллелепипед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его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свойства.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Пирамида: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n-угольная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пирамида,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грани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основание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пирамиды,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боковая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полная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поверхность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пирамиды,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правильная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и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усечённая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пирамида.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 marR="67310">
                        <a:lnSpc>
                          <a:spcPct val="100000"/>
                        </a:lnSpc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Элементы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призмы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пирамиды.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Правильные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многогранники: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понятие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правильного </a:t>
                      </a:r>
                      <a:r>
                        <a:rPr sz="9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многогранника,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правильная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призма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правильная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пирамида,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правильная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треугольная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пирамида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правильный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тетраэдр,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куб.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Представление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правильных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многогранниках: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октаэдр,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додекаэдр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икосаэдр.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Сечения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призмы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и пирамиды.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 marR="287020">
                        <a:lnSpc>
                          <a:spcPct val="1000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Симметрия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пространстве: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симметрия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относительно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точки,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прямой,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плоскости. </a:t>
                      </a:r>
                      <a:r>
                        <a:rPr sz="9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Элементы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симметрии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пирамидах,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параллелепипедах,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правильных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многогранниках.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6040" marR="267970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Полностью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соответствует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элементам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д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рж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ания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0260">
                <a:tc>
                  <a:txBody>
                    <a:bodyPr/>
                    <a:lstStyle/>
                    <a:p>
                      <a:pPr marL="64769">
                        <a:lnSpc>
                          <a:spcPts val="1595"/>
                        </a:lnSpc>
                      </a:pPr>
                      <a:r>
                        <a:rPr sz="1100" b="1" spc="-25" dirty="0">
                          <a:latin typeface="Calibri"/>
                          <a:cs typeface="Calibri"/>
                        </a:rPr>
                        <a:t>Глава</a:t>
                      </a:r>
                      <a:r>
                        <a:rPr sz="11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0" dirty="0">
                          <a:latin typeface="Calibri"/>
                          <a:cs typeface="Calibri"/>
                        </a:rPr>
                        <a:t>IV.</a:t>
                      </a:r>
                      <a:r>
                        <a:rPr sz="11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Цилиндр.</a:t>
                      </a:r>
                      <a:r>
                        <a:rPr sz="11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Конус.</a:t>
                      </a:r>
                      <a:r>
                        <a:rPr sz="11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Шар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Цилиндр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Понятие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цилиндра.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Площадь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поверхности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цилиндра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b="1" spc="-10" dirty="0">
                          <a:latin typeface="Calibri"/>
                          <a:cs typeface="Calibri"/>
                        </a:rPr>
                        <a:t>Конус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395605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Понятие конуса.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Площадь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поверхности конуса.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Усечённый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конус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Сфера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332105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Сфера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шар.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Взаимное расположение сферы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плоскости.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Касательная плоскость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к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сфере.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Площадь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сферы. Взаимное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расположение сферы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прямой. Сфера,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вписанная в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цилиндрическую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поверхность.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Сфера,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вписанная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в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246379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коническую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поверхность.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Сечения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конической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поверхности.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Сечения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цилиндрической</a:t>
                      </a:r>
                      <a:r>
                        <a:rPr sz="11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поверхности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 marR="37465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Цилиндрическая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поверхность,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образующие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цилиндрической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поверхности,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ось </a:t>
                      </a:r>
                      <a:r>
                        <a:rPr sz="9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цилиндрической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поверхности.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Цилиндр: основания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боковая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поверхность,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образующая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ось,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площадь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боковой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полной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поверхности.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Коническая</a:t>
                      </a:r>
                      <a:r>
                        <a:rPr sz="9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поверхность,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образующие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конической</a:t>
                      </a:r>
                      <a:r>
                        <a:rPr sz="9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поверхности,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ось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 marR="203200">
                        <a:lnSpc>
                          <a:spcPct val="1000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вершина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конической</a:t>
                      </a:r>
                      <a:r>
                        <a:rPr sz="9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поверхности.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Конус: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основание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вершина, образующая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ось,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площадь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боковой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полной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поверхности.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Усечённый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конус: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образующие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высота, основания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боковая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поверхность.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 marR="61594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Сфера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шар: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центр,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радиус,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диаметр,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площадь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поверхности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сферы. Взаимное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расположение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сферы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плоскости,</a:t>
                      </a:r>
                      <a:r>
                        <a:rPr sz="9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касательная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плоскость</a:t>
                      </a:r>
                      <a:r>
                        <a:rPr sz="9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сфере,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площадь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сферы. </a:t>
                      </a:r>
                      <a:r>
                        <a:rPr sz="9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Изображение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тел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вращения на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плоскости.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Развёртка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цилиндра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конуса.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Комбинации 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тел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вращения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многогранников.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Многогранник,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описанный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около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сферы,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сфера,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вписанная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многогранник, или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тело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вращения.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 marR="6565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Сечения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цилиндра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(параллельно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перпендикулярно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оси),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сечения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конуса </a:t>
                      </a:r>
                      <a:r>
                        <a:rPr sz="9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(параллельное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основанию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проходящее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через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вершину),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сечения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шара.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523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66040" marR="267970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Полностью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соответствует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элементам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д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рж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ания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747598" y="1363409"/>
            <a:ext cx="181213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1" i="0" u="none" strike="noStrike" kern="1200" cap="none" spc="-8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Математика:</a:t>
            </a:r>
            <a:r>
              <a:rPr kumimoji="0" sz="1350" b="1" i="0" u="none" strike="noStrike" kern="1200" cap="none" spc="-38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1" i="0" u="none" strike="noStrike" kern="1200" cap="none" spc="-4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геометрия</a:t>
            </a: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A43CBD9-FD53-4940-B40D-872B6392107C}"/>
              </a:ext>
            </a:extLst>
          </p:cNvPr>
          <p:cNvSpPr/>
          <p:nvPr/>
        </p:nvSpPr>
        <p:spPr>
          <a:xfrm>
            <a:off x="0" y="6576124"/>
            <a:ext cx="5842497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*Материалы из презентации Зубковой Е.Д., ведущего специалиста ГК «Просвещение»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80786" y="1218248"/>
            <a:ext cx="167640" cy="17168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7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1" i="0" u="none" strike="noStrike" kern="1200" cap="none" spc="-4" normalizeH="0" baseline="0" noProof="0" dirty="0">
                <a:ln>
                  <a:noFill/>
                </a:ln>
                <a:solidFill>
                  <a:srgbClr val="223B7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14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35139" y="5320665"/>
            <a:ext cx="718947" cy="37833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26705" y="5320665"/>
            <a:ext cx="811530" cy="37833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10962" y="5320665"/>
            <a:ext cx="1056132" cy="37833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7724" y="5715838"/>
            <a:ext cx="1745301" cy="8171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47598" y="1013651"/>
            <a:ext cx="7612380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11" dirty="0"/>
              <a:t>СООТВЕТСТВИЕ</a:t>
            </a:r>
            <a:r>
              <a:rPr spc="15" dirty="0"/>
              <a:t> </a:t>
            </a:r>
            <a:r>
              <a:rPr spc="-11" dirty="0"/>
              <a:t>СОДЕРЖАНИЯ</a:t>
            </a:r>
            <a:r>
              <a:rPr spc="4" dirty="0"/>
              <a:t> </a:t>
            </a:r>
            <a:r>
              <a:rPr spc="-8" dirty="0"/>
              <a:t>УЧЕБНИКА</a:t>
            </a:r>
            <a:r>
              <a:rPr dirty="0"/>
              <a:t> </a:t>
            </a:r>
            <a:r>
              <a:rPr spc="-19" dirty="0"/>
              <a:t>РАЗДЕЛАМ</a:t>
            </a:r>
            <a:r>
              <a:rPr spc="-8" dirty="0"/>
              <a:t> </a:t>
            </a:r>
            <a:r>
              <a:rPr spc="-15" dirty="0"/>
              <a:t>РАБОЧЕЙ</a:t>
            </a:r>
            <a:r>
              <a:rPr spc="-4" dirty="0"/>
              <a:t> </a:t>
            </a:r>
            <a:r>
              <a:rPr spc="-15" dirty="0"/>
              <a:t>ПРОГРАММЫ</a:t>
            </a:r>
          </a:p>
        </p:txBody>
      </p:sp>
      <p:sp>
        <p:nvSpPr>
          <p:cNvPr id="8" name="object 8"/>
          <p:cNvSpPr/>
          <p:nvPr/>
        </p:nvSpPr>
        <p:spPr>
          <a:xfrm>
            <a:off x="3696463" y="3905916"/>
            <a:ext cx="5225891" cy="1600200"/>
          </a:xfrm>
          <a:custGeom>
            <a:avLst/>
            <a:gdLst/>
            <a:ahLst/>
            <a:cxnLst/>
            <a:rect l="l" t="t" r="r" b="b"/>
            <a:pathLst>
              <a:path w="6967855" h="2133600">
                <a:moveTo>
                  <a:pt x="6967728" y="0"/>
                </a:moveTo>
                <a:lnTo>
                  <a:pt x="3592322" y="0"/>
                </a:lnTo>
                <a:lnTo>
                  <a:pt x="0" y="0"/>
                </a:lnTo>
                <a:lnTo>
                  <a:pt x="0" y="2133600"/>
                </a:lnTo>
                <a:lnTo>
                  <a:pt x="3592322" y="2133600"/>
                </a:lnTo>
                <a:lnTo>
                  <a:pt x="6967728" y="2133600"/>
                </a:lnTo>
                <a:lnTo>
                  <a:pt x="69677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80034" y="1575055"/>
          <a:ext cx="8838246" cy="43638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11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46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17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5860"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Содержание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учебника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Рабочая</a:t>
                      </a:r>
                      <a:r>
                        <a:rPr sz="11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программа</a:t>
                      </a:r>
                      <a:r>
                        <a:rPr sz="1100" spc="2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по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предмету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Комментарий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0239">
                <a:tc>
                  <a:txBody>
                    <a:bodyPr/>
                    <a:lstStyle/>
                    <a:p>
                      <a:pPr marL="64769">
                        <a:lnSpc>
                          <a:spcPts val="1590"/>
                        </a:lnSpc>
                      </a:pPr>
                      <a:r>
                        <a:rPr sz="1100" b="1" spc="-130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лава</a:t>
                      </a:r>
                      <a:r>
                        <a:rPr sz="11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140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б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ъ</a:t>
                      </a:r>
                      <a:r>
                        <a:rPr sz="1100" b="1" spc="-15" dirty="0">
                          <a:latin typeface="Calibri"/>
                          <a:cs typeface="Calibri"/>
                        </a:rPr>
                        <a:t>ё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м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ы 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100" b="1" spc="-25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л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Объём 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прямоугольного</a:t>
                      </a:r>
                      <a:r>
                        <a:rPr sz="11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параллелепипеда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Понятие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объёма.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Объём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прямоугольного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параллелепипеда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Объёмы</a:t>
                      </a:r>
                      <a:r>
                        <a:rPr sz="11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прямой</a:t>
                      </a:r>
                      <a:r>
                        <a:rPr sz="11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призмы</a:t>
                      </a:r>
                      <a:r>
                        <a:rPr sz="11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цилиндра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Объём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прямой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призмы.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Объём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цилиндра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Объёмы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наклонной</a:t>
                      </a:r>
                      <a:r>
                        <a:rPr sz="11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призмы,</a:t>
                      </a:r>
                      <a:r>
                        <a:rPr sz="11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пирамиды</a:t>
                      </a:r>
                      <a:r>
                        <a:rPr sz="11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конуса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Вычисление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объёмов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тел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помощью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определённого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интеграла. Объём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наклонной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призмы.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Объём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пирамиды.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Объём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конуса.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Объём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шара</a:t>
                      </a:r>
                      <a:r>
                        <a:rPr sz="11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площадь</a:t>
                      </a:r>
                      <a:r>
                        <a:rPr sz="11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сферы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236220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Объём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шара.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Объёмы шарового сегмента, шарового слоя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шарового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сектора.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Площадь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сферы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 marR="235585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Вычисление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элементов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многогранников: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рёбра,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диагонали,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углы.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Площадь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боковой поверхности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полной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поверхности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прямой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призмы,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площадь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 marR="11239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оснований,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теорема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боковой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поверхности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прямой </a:t>
                      </a:r>
                      <a:r>
                        <a:rPr sz="9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призмы.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Площадь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боковой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поверхности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поверхности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правильной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пирамиды,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теорема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о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 marR="97790">
                        <a:lnSpc>
                          <a:spcPct val="1000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площади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усечённой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пирамиды.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Понятие об объёме. </a:t>
                      </a:r>
                      <a:r>
                        <a:rPr sz="9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Объём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пирамиды,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призмы.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Понятие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об объёме.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Основные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свойства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объёмов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тел. 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Теорема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об объёме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прямоугольного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параллелепипеда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следствия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из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неё.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Объём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цилиндра,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конуса.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Объём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шара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площадь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сферы.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1913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5405" marR="519430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Полностью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соответствует элементам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содержания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РП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0200">
                <a:tc>
                  <a:txBody>
                    <a:bodyPr/>
                    <a:lstStyle/>
                    <a:p>
                      <a:pPr marL="64769">
                        <a:lnSpc>
                          <a:spcPts val="1595"/>
                        </a:lnSpc>
                      </a:pPr>
                      <a:r>
                        <a:rPr sz="1100" b="1" spc="-130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лава</a:t>
                      </a:r>
                      <a:r>
                        <a:rPr sz="11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VI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ект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оры</a:t>
                      </a:r>
                      <a:r>
                        <a:rPr sz="11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1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прос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ра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нс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100" b="1" spc="-1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е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Понятие</a:t>
                      </a:r>
                      <a:r>
                        <a:rPr sz="11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вектора</a:t>
                      </a:r>
                      <a:r>
                        <a:rPr sz="1100" b="1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1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пространстве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Понятие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вектора.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Равенство векторов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327025">
                        <a:lnSpc>
                          <a:spcPct val="100000"/>
                        </a:lnSpc>
                      </a:pPr>
                      <a:r>
                        <a:rPr sz="1100" b="1" spc="-10" dirty="0">
                          <a:latin typeface="Calibri"/>
                          <a:cs typeface="Calibri"/>
                        </a:rPr>
                        <a:t>Сложение</a:t>
                      </a:r>
                      <a:r>
                        <a:rPr sz="11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вычитание</a:t>
                      </a:r>
                      <a:r>
                        <a:rPr sz="11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векторов.</a:t>
                      </a:r>
                      <a:r>
                        <a:rPr sz="11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15" dirty="0">
                          <a:latin typeface="Calibri"/>
                          <a:cs typeface="Calibri"/>
                        </a:rPr>
                        <a:t>Умножение</a:t>
                      </a:r>
                      <a:r>
                        <a:rPr sz="11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вектора</a:t>
                      </a:r>
                      <a:r>
                        <a:rPr sz="11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на </a:t>
                      </a:r>
                      <a:r>
                        <a:rPr sz="1100" b="1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число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761365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Сложение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вычитание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векторов. Сумма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нескольких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векторов.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Умножение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вектора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на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число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Компланарные</a:t>
                      </a:r>
                      <a:r>
                        <a:rPr sz="1100" b="1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векторы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Компланарные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векторы.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Правило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параллелепипеда.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ts val="1664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Разложение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вектора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по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трём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некомпланарным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векторам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64769" marR="10477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Вектор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на плоскости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пространстве.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Сложение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и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вычитание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векторов.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Умножение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вектора на число.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Разложение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вектора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по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трём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некомпланарным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векторам.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Правило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параллелепипеда. Решение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задач,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связанных</a:t>
                      </a:r>
                      <a:r>
                        <a:rPr sz="9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применением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правил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действий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9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векторами.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Прямоугольная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система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координат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в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 marR="35115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пространстве. Координаты вектора. Простейшие </a:t>
                      </a:r>
                      <a:r>
                        <a:rPr sz="9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задачи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координатах.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Угол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между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векторами.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5405" marR="519430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Полностью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соответствует элементам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содержания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РП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747598" y="1363409"/>
            <a:ext cx="181213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1" i="0" u="none" strike="noStrike" kern="1200" cap="none" spc="-8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Математика:</a:t>
            </a:r>
            <a:r>
              <a:rPr kumimoji="0" sz="1350" b="1" i="0" u="none" strike="noStrike" kern="1200" cap="none" spc="-38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1" i="0" u="none" strike="noStrike" kern="1200" cap="none" spc="-4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геометрия</a:t>
            </a: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9A6A209-39D1-4D66-9C3E-3B607E56C5F2}"/>
              </a:ext>
            </a:extLst>
          </p:cNvPr>
          <p:cNvSpPr/>
          <p:nvPr/>
        </p:nvSpPr>
        <p:spPr>
          <a:xfrm>
            <a:off x="0" y="6576124"/>
            <a:ext cx="5842497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*Материалы из презентации Зубковой Е.Д., ведущего специалиста ГК «Просвещение»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80786" y="1218248"/>
            <a:ext cx="167640" cy="17168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7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1" i="0" u="none" strike="noStrike" kern="1200" cap="none" spc="-4" normalizeH="0" baseline="0" noProof="0" dirty="0">
                <a:ln>
                  <a:noFill/>
                </a:ln>
                <a:solidFill>
                  <a:srgbClr val="223B7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15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35139" y="5320665"/>
            <a:ext cx="718947" cy="37833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26705" y="5320665"/>
            <a:ext cx="811530" cy="37833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10962" y="5320665"/>
            <a:ext cx="1056132" cy="37833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7724" y="5715838"/>
            <a:ext cx="1745301" cy="8171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47598" y="1013651"/>
            <a:ext cx="7612380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11" dirty="0"/>
              <a:t>СООТВЕТСТВИЕ</a:t>
            </a:r>
            <a:r>
              <a:rPr spc="15" dirty="0"/>
              <a:t> </a:t>
            </a:r>
            <a:r>
              <a:rPr spc="-11" dirty="0"/>
              <a:t>СОДЕРЖАНИЯ</a:t>
            </a:r>
            <a:r>
              <a:rPr spc="4" dirty="0"/>
              <a:t> </a:t>
            </a:r>
            <a:r>
              <a:rPr spc="-8" dirty="0"/>
              <a:t>УЧЕБНИКА</a:t>
            </a:r>
            <a:r>
              <a:rPr dirty="0"/>
              <a:t> </a:t>
            </a:r>
            <a:r>
              <a:rPr spc="-19" dirty="0"/>
              <a:t>РАЗДЕЛАМ</a:t>
            </a:r>
            <a:r>
              <a:rPr spc="-8" dirty="0"/>
              <a:t> </a:t>
            </a:r>
            <a:r>
              <a:rPr spc="-15" dirty="0"/>
              <a:t>РАБОЧЕЙ</a:t>
            </a:r>
            <a:r>
              <a:rPr spc="-4" dirty="0"/>
              <a:t> </a:t>
            </a:r>
            <a:r>
              <a:rPr spc="-15" dirty="0"/>
              <a:t>ПРОГРАММЫ</a:t>
            </a: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121187" y="1691450"/>
          <a:ext cx="8838246" cy="33224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11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46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17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5860"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Содержание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учебника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Рабочая</a:t>
                      </a:r>
                      <a:r>
                        <a:rPr sz="11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программа</a:t>
                      </a:r>
                      <a:r>
                        <a:rPr sz="1100" spc="2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по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предмету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Комментарий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0280">
                <a:tc>
                  <a:txBody>
                    <a:bodyPr/>
                    <a:lstStyle/>
                    <a:p>
                      <a:pPr marL="64769">
                        <a:lnSpc>
                          <a:spcPts val="1590"/>
                        </a:lnSpc>
                      </a:pPr>
                      <a:r>
                        <a:rPr sz="1100" b="1" spc="-25" dirty="0">
                          <a:latin typeface="Calibri"/>
                          <a:cs typeface="Calibri"/>
                        </a:rPr>
                        <a:t>Глава</a:t>
                      </a:r>
                      <a:r>
                        <a:rPr sz="11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VII.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Метод</a:t>
                      </a:r>
                      <a:r>
                        <a:rPr sz="11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координат</a:t>
                      </a:r>
                      <a:r>
                        <a:rPr sz="11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пространстве.</a:t>
                      </a:r>
                      <a:r>
                        <a:rPr sz="11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Движение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Координаты</a:t>
                      </a:r>
                      <a:r>
                        <a:rPr sz="11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точки</a:t>
                      </a:r>
                      <a:r>
                        <a:rPr sz="11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координаты</a:t>
                      </a:r>
                      <a:r>
                        <a:rPr sz="11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вектора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106680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Прямоугольная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система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координат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в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пространстве.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Координаты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вектора.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Связь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между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координатами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векторов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и </a:t>
                      </a:r>
                      <a:r>
                        <a:rPr sz="11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координатами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точек.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Простейшие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задачи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координатах.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Уравнение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сферы.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Скалярное</a:t>
                      </a:r>
                      <a:r>
                        <a:rPr sz="110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произведение</a:t>
                      </a:r>
                      <a:r>
                        <a:rPr sz="110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векторов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217804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Calibri"/>
                          <a:cs typeface="Calibri"/>
                        </a:rPr>
                        <a:t>Угол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между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векторами.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Скалярное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произведение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векторов.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Вычисление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углов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между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прямыми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и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плоскостями.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Уравнение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плоскости.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Движения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415290">
                        <a:lnSpc>
                          <a:spcPct val="10000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Центральная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симметрия.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Осевая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симметрия,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Зеркальная </a:t>
                      </a:r>
                      <a:r>
                        <a:rPr sz="11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симметрия.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Параллельный перенос.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Преобразование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ts val="1664"/>
                        </a:lnSpc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подобия.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Скалярное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произведение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векторов.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Вычисление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 marR="74930">
                        <a:lnSpc>
                          <a:spcPct val="100000"/>
                        </a:lnSpc>
                      </a:pPr>
                      <a:r>
                        <a:rPr sz="900" spc="-15" dirty="0">
                          <a:latin typeface="Calibri"/>
                          <a:cs typeface="Calibri"/>
                        </a:rPr>
                        <a:t>углов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между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прямыми 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плоскостями.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Координатно- </a:t>
                      </a:r>
                      <a:r>
                        <a:rPr sz="9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векторный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метод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при решении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геометрических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задач.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64769" marR="819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Подобные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тела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пространстве.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Соотношения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между </a:t>
                      </a:r>
                      <a:r>
                        <a:rPr sz="9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площадями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поверхностей,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объёмами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подобных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тел.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Полностью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соответствует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элементам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содержания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РП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747598" y="1363409"/>
            <a:ext cx="181213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1" i="0" u="none" strike="noStrike" kern="1200" cap="none" spc="-8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Математика:</a:t>
            </a:r>
            <a:r>
              <a:rPr kumimoji="0" sz="1350" b="1" i="0" u="none" strike="noStrike" kern="1200" cap="none" spc="-38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1" i="0" u="none" strike="noStrike" kern="1200" cap="none" spc="-4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геометрия</a:t>
            </a: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83EE8D8-7BD8-4452-BF77-9C653983C957}"/>
              </a:ext>
            </a:extLst>
          </p:cNvPr>
          <p:cNvSpPr/>
          <p:nvPr/>
        </p:nvSpPr>
        <p:spPr>
          <a:xfrm>
            <a:off x="0" y="6576124"/>
            <a:ext cx="5842497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*Материалы из презентации Зубковой Е.Д., ведущего специалиста ГК «Просвещение»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80786" y="1218248"/>
            <a:ext cx="167640" cy="17168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7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1" i="0" u="none" strike="noStrike" kern="1200" cap="none" spc="-4" normalizeH="0" baseline="0" noProof="0" dirty="0">
                <a:ln>
                  <a:noFill/>
                </a:ln>
                <a:solidFill>
                  <a:srgbClr val="223B7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16</a:t>
            </a:r>
            <a:endParaRPr kumimoji="0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35139" y="5320665"/>
            <a:ext cx="718947" cy="37833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26705" y="5320665"/>
            <a:ext cx="811530" cy="37833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10962" y="5320665"/>
            <a:ext cx="1056132" cy="37833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7724" y="5715838"/>
            <a:ext cx="1745301" cy="8171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47598" y="1013651"/>
            <a:ext cx="7612380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11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СООТВЕТСТВИЕ</a:t>
            </a:r>
            <a:r>
              <a:rPr kumimoji="0" sz="1800" b="1" i="0" u="none" strike="noStrike" kern="1200" cap="none" spc="15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11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СОДЕРЖАНИЯ</a:t>
            </a:r>
            <a:r>
              <a:rPr kumimoji="0" sz="1800" b="1" i="0" u="none" strike="noStrike" kern="1200" cap="none" spc="4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8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УЧЕБНИКА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19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РАЗДЕЛАМ</a:t>
            </a:r>
            <a:r>
              <a:rPr kumimoji="0" sz="1800" b="1" i="0" u="none" strike="noStrike" kern="1200" cap="none" spc="-8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РАБОЧЕЙ</a:t>
            </a:r>
            <a:r>
              <a:rPr kumimoji="0" sz="1800" b="1" i="0" u="none" strike="noStrike" kern="1200" cap="none" spc="-4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ПРОГРАММЫ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7598" y="1363409"/>
            <a:ext cx="181213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1" i="0" u="none" strike="noStrike" kern="1200" cap="none" spc="-8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Математика:</a:t>
            </a:r>
            <a:r>
              <a:rPr kumimoji="0" sz="1350" b="1" i="0" u="none" strike="noStrike" kern="1200" cap="none" spc="-38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1" i="0" u="none" strike="noStrike" kern="1200" cap="none" spc="-4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геометрия</a:t>
            </a: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66667" y="1817370"/>
            <a:ext cx="3293269" cy="326440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262965" y="2406016"/>
            <a:ext cx="2708316" cy="1800224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4ED5F1C-452F-4DB7-828D-5E89A0F971C4}"/>
              </a:ext>
            </a:extLst>
          </p:cNvPr>
          <p:cNvSpPr/>
          <p:nvPr/>
        </p:nvSpPr>
        <p:spPr>
          <a:xfrm>
            <a:off x="0" y="6576124"/>
            <a:ext cx="5842497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*Материалы из презентации Зубковой Е.Д., ведущего специалиста ГК «Просвещение»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26705" y="5320665"/>
            <a:ext cx="811530" cy="378333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47598" y="260648"/>
            <a:ext cx="7612380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11" dirty="0"/>
              <a:t>СООТВЕТСТВИЕ</a:t>
            </a:r>
            <a:r>
              <a:rPr spc="15" dirty="0"/>
              <a:t> </a:t>
            </a:r>
            <a:r>
              <a:rPr spc="-11" dirty="0"/>
              <a:t>СОДЕРЖАНИЯ</a:t>
            </a:r>
            <a:r>
              <a:rPr spc="4" dirty="0"/>
              <a:t> </a:t>
            </a:r>
            <a:r>
              <a:rPr spc="-8" dirty="0"/>
              <a:t>УЧЕБНИКА</a:t>
            </a:r>
            <a:r>
              <a:rPr dirty="0"/>
              <a:t> </a:t>
            </a:r>
            <a:r>
              <a:rPr spc="-19" dirty="0"/>
              <a:t>РАЗДЕЛАМ</a:t>
            </a:r>
            <a:r>
              <a:rPr spc="-8" dirty="0"/>
              <a:t> </a:t>
            </a:r>
            <a:r>
              <a:rPr spc="-15" dirty="0"/>
              <a:t>РАБОЧЕЙ</a:t>
            </a:r>
            <a:r>
              <a:rPr spc="-4" dirty="0"/>
              <a:t> </a:t>
            </a:r>
            <a:r>
              <a:rPr spc="-15" dirty="0"/>
              <a:t>ПРОГРАММЫ</a:t>
            </a:r>
          </a:p>
        </p:txBody>
      </p:sp>
      <p:graphicFrame>
        <p:nvGraphicFramePr>
          <p:cNvPr id="10" name="object 10"/>
          <p:cNvGraphicFramePr>
            <a:graphicFrameLocks noGrp="1"/>
          </p:cNvGraphicFramePr>
          <p:nvPr>
            <p:extLst/>
          </p:nvPr>
        </p:nvGraphicFramePr>
        <p:xfrm>
          <a:off x="152876" y="1186423"/>
          <a:ext cx="8838247" cy="47594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865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21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97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5860"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Содержание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учебника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Рабочая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программа</a:t>
                      </a:r>
                      <a:r>
                        <a:rPr sz="1100" spc="2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по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предмету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Комментарий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79">
                <a:tc>
                  <a:txBody>
                    <a:bodyPr/>
                    <a:lstStyle/>
                    <a:p>
                      <a:pPr marL="64769">
                        <a:lnSpc>
                          <a:spcPts val="1590"/>
                        </a:lnSpc>
                      </a:pPr>
                      <a:r>
                        <a:rPr sz="1100" b="1" spc="-130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лава</a:t>
                      </a:r>
                      <a:r>
                        <a:rPr sz="11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Х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I. </a:t>
                      </a:r>
                      <a:r>
                        <a:rPr sz="1100" b="1" spc="-2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мб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ори</a:t>
                      </a:r>
                      <a:r>
                        <a:rPr sz="1100" b="1" spc="-2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а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Правило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произведения.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92075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Перестановки.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Размещения.</a:t>
                      </a:r>
                      <a:r>
                        <a:rPr sz="11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Сочетания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их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свойства. </a:t>
                      </a:r>
                      <a:r>
                        <a:rPr sz="11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Бином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Ньютона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4769" marR="73152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Комбинаторное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правило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умножения.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Перестановки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факториал.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Число </a:t>
                      </a:r>
                      <a:r>
                        <a:rPr sz="9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сочетаний. 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Треугольник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Паскаля.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Формула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бинома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Ньютона.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953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65405" marR="59055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соответствует элементам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содержания</a:t>
                      </a:r>
                      <a:r>
                        <a:rPr sz="1100" spc="2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РП,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слишком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сжатый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материал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02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4769" marR="288925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100" b="1" spc="-25" dirty="0">
                          <a:latin typeface="Calibri"/>
                          <a:cs typeface="Calibri"/>
                        </a:rPr>
                        <a:t>Глава</a:t>
                      </a:r>
                      <a:r>
                        <a:rPr sz="1100" b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XII.</a:t>
                      </a:r>
                      <a:r>
                        <a:rPr sz="1100" b="1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Элементы</a:t>
                      </a:r>
                      <a:r>
                        <a:rPr sz="1100" b="1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теории</a:t>
                      </a:r>
                      <a:r>
                        <a:rPr sz="1100" b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вероятностей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События.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Комбинации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событий. Противоположное </a:t>
                      </a:r>
                      <a:r>
                        <a:rPr sz="11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событие Вероятность события. Сложение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вероятностей.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Независимые</a:t>
                      </a:r>
                      <a:r>
                        <a:rPr sz="11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события.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Умножение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вероятностей.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Статистическая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вероятность.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ts val="137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Случайные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эксперименты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(опыты)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случайные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события.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Элементарные события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(исходы).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Вероятность случайного события.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Близость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частоты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 marR="123189">
                        <a:lnSpc>
                          <a:spcPct val="1000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вероятности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событий.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Случайные опыты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равновозможными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элементарными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событиями.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Вероятности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событий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опытах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равновозможными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элементарными </a:t>
                      </a:r>
                      <a:r>
                        <a:rPr sz="9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событиями.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 marR="57277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Операции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над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событиями:</a:t>
                      </a:r>
                      <a:r>
                        <a:rPr sz="9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пересечение,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объединение,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противоположные </a:t>
                      </a:r>
                      <a:r>
                        <a:rPr sz="9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события.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Диаграммы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Эйлера.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Формула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сложения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вероятностей.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 marR="915035">
                        <a:lnSpc>
                          <a:spcPct val="100000"/>
                        </a:lnSpc>
                      </a:pPr>
                      <a:r>
                        <a:rPr sz="900" spc="-15" dirty="0">
                          <a:latin typeface="Calibri"/>
                          <a:cs typeface="Calibri"/>
                        </a:rPr>
                        <a:t>Условная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вероятность.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Умножение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вероятностей.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Дерево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случайного </a:t>
                      </a:r>
                      <a:r>
                        <a:rPr sz="9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эксперимента.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Формула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полной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вероятности.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Независимые</a:t>
                      </a:r>
                      <a:r>
                        <a:rPr sz="9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события.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 marR="77279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Бинарный случайный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опыт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(испытание),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успех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неудача.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Независимые </a:t>
                      </a:r>
                      <a:r>
                        <a:rPr sz="9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испытания.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Серия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независимых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испытаний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до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первого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успеха.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Серия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независимых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испытаний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Бернулли.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 marR="71120">
                        <a:lnSpc>
                          <a:spcPct val="100000"/>
                        </a:lnSpc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Закон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больших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чисел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его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роль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науке,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природе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обществе.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Выборочный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метод </a:t>
                      </a:r>
                      <a:r>
                        <a:rPr sz="9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исследований.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441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b="1" spc="-130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лава</a:t>
                      </a:r>
                      <a:r>
                        <a:rPr sz="11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I.</a:t>
                      </a:r>
                      <a:r>
                        <a:rPr sz="1100" b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та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ист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b="1" spc="-2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а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532130">
                        <a:lnSpc>
                          <a:spcPct val="10000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Случайные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величины.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Центральные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тенденции.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Меры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разброса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ts val="1375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Представление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данных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 помощью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таблиц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диаграмм.</a:t>
                      </a:r>
                      <a:r>
                        <a:rPr sz="9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Среднее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  <a:p>
                      <a:pPr marL="64769" marR="61531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арифметическое,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медиана, наибольшее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наименьшее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значения,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размах, </a:t>
                      </a:r>
                      <a:r>
                        <a:rPr sz="9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дисперсия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стандартное отклонение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числовых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наборов.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  <a:p>
                      <a:pPr marL="64769" marR="27305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Числовые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характеристики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случайных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величин: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математическое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ожидание,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дисперсия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стандартное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отклонение.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Примеры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применения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математического </a:t>
                      </a:r>
                      <a:r>
                        <a:rPr sz="9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ожидания,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том числе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в задачах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из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повседневной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жизни.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Математическое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  <a:p>
                      <a:pPr marL="64769" marR="20066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ожидание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бинарной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случайной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величины.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Математическое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ожидание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суммы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случайных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величин.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Математическое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ожидание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дисперсия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геометрического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биномиального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распределений.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/>
          <p:nvPr/>
        </p:nvSpPr>
        <p:spPr>
          <a:xfrm>
            <a:off x="747598" y="610406"/>
            <a:ext cx="2899409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1" i="0" u="none" strike="noStrike" kern="1200" cap="none" spc="-8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Математика: </a:t>
            </a:r>
            <a:r>
              <a:rPr kumimoji="0" sz="1350" b="1" i="0" u="none" strike="noStrike" kern="1200" cap="none" spc="-4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вероятность</a:t>
            </a:r>
            <a:r>
              <a:rPr kumimoji="0" sz="1350" b="1" i="0" u="none" strike="noStrike" kern="1200" cap="none" spc="-19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350" b="1" i="0" u="none" strike="noStrike" kern="1200" cap="none" spc="0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 </a:t>
            </a:r>
            <a:r>
              <a:rPr kumimoji="0" sz="1350" b="1" i="0" u="none" strike="noStrike" kern="1200" cap="none" spc="-8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статистика</a:t>
            </a: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499E84A-0581-44F4-A37A-157F65A29D00}"/>
              </a:ext>
            </a:extLst>
          </p:cNvPr>
          <p:cNvSpPr/>
          <p:nvPr/>
        </p:nvSpPr>
        <p:spPr>
          <a:xfrm>
            <a:off x="0" y="6576124"/>
            <a:ext cx="5842497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*Материалы из презентации Зубковой Е.Д., ведущего специалиста ГК «Просвещение»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786;p228">
            <a:extLst>
              <a:ext uri="{FF2B5EF4-FFF2-40B4-BE49-F238E27FC236}">
                <a16:creationId xmlns:a16="http://schemas.microsoft.com/office/drawing/2014/main" id="{7C38875F-C06D-4E1B-BBAA-E9ACB9631411}"/>
              </a:ext>
            </a:extLst>
          </p:cNvPr>
          <p:cNvSpPr/>
          <p:nvPr/>
        </p:nvSpPr>
        <p:spPr>
          <a:xfrm>
            <a:off x="0" y="-25951"/>
            <a:ext cx="7522288" cy="671618"/>
          </a:xfrm>
          <a:prstGeom prst="rect">
            <a:avLst/>
          </a:prstGeom>
          <a:solidFill>
            <a:srgbClr val="EBF0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640" y="98062"/>
            <a:ext cx="1056132" cy="37833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7724" y="5715838"/>
            <a:ext cx="1745301" cy="8171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99084" y="1013650"/>
            <a:ext cx="7820025" cy="5636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11" dirty="0"/>
              <a:t>УЧЕБНО-МЕТОДИЧЕСКОЕ</a:t>
            </a:r>
            <a:r>
              <a:rPr spc="-8" dirty="0"/>
              <a:t> ОБЕСПЕЧЕНИЕ</a:t>
            </a:r>
            <a:r>
              <a:rPr spc="-15" dirty="0"/>
              <a:t> </a:t>
            </a:r>
            <a:r>
              <a:rPr spc="-8" dirty="0"/>
              <a:t>РЕАЛИЗАЦИИ</a:t>
            </a:r>
            <a:r>
              <a:rPr spc="-4" dirty="0"/>
              <a:t> </a:t>
            </a:r>
            <a:r>
              <a:rPr spc="-8" dirty="0"/>
              <a:t>ТРЕБОВАНИЙ</a:t>
            </a:r>
            <a:r>
              <a:rPr dirty="0"/>
              <a:t> </a:t>
            </a:r>
            <a:r>
              <a:rPr spc="-15" dirty="0"/>
              <a:t>ФГОС</a:t>
            </a:r>
            <a:r>
              <a:rPr dirty="0"/>
              <a:t> </a:t>
            </a:r>
            <a:r>
              <a:rPr spc="-4" dirty="0"/>
              <a:t>СОО</a:t>
            </a:r>
          </a:p>
          <a:p>
            <a:pPr marL="9525"/>
            <a:r>
              <a:rPr spc="-8" dirty="0"/>
              <a:t>«Математика:</a:t>
            </a:r>
            <a:r>
              <a:rPr dirty="0"/>
              <a:t> </a:t>
            </a:r>
            <a:r>
              <a:rPr spc="-8" dirty="0"/>
              <a:t>алгебра</a:t>
            </a:r>
            <a:r>
              <a:rPr spc="4" dirty="0"/>
              <a:t> </a:t>
            </a:r>
            <a:r>
              <a:rPr dirty="0"/>
              <a:t>и</a:t>
            </a:r>
            <a:r>
              <a:rPr spc="4" dirty="0"/>
              <a:t> </a:t>
            </a:r>
            <a:r>
              <a:rPr spc="-4" dirty="0"/>
              <a:t>начала</a:t>
            </a:r>
            <a:r>
              <a:rPr dirty="0"/>
              <a:t> </a:t>
            </a:r>
            <a:r>
              <a:rPr spc="-8" dirty="0"/>
              <a:t>математического</a:t>
            </a:r>
            <a:r>
              <a:rPr spc="-15" dirty="0"/>
              <a:t> </a:t>
            </a:r>
            <a:r>
              <a:rPr dirty="0"/>
              <a:t>анализа»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99084" y="1562576"/>
            <a:ext cx="2460308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УГЛУБЛЁННЫЙ</a:t>
            </a:r>
            <a:r>
              <a:rPr kumimoji="0" sz="1800" b="1" i="0" u="none" strike="noStrike" kern="1200" cap="none" spc="-23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8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УРОВЕНЬ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90321" y="1987677"/>
            <a:ext cx="3228975" cy="3678555"/>
            <a:chOff x="387095" y="1507236"/>
            <a:chExt cx="4305300" cy="490474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7095" y="1507236"/>
              <a:ext cx="2292096" cy="30480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81072" y="3363468"/>
              <a:ext cx="2211324" cy="3047999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3879438" y="1701355"/>
            <a:ext cx="4117181" cy="563135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lvl="0" indent="0" algn="l" defTabSz="685800" rtl="0" eaLnBrk="1" fontAlgn="auto" latinLnBrk="0" hangingPunct="1">
              <a:lnSpc>
                <a:spcPct val="100000"/>
              </a:lnSpc>
              <a:spcBef>
                <a:spcPts val="7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Учебник.</a:t>
            </a:r>
            <a:r>
              <a:rPr kumimoji="0" sz="12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Алгебра</a:t>
            </a:r>
            <a:r>
              <a:rPr kumimoji="0" sz="120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</a:t>
            </a:r>
            <a:r>
              <a:rPr kumimoji="0" sz="1200" b="0" i="0" u="none" strike="noStrike" kern="1200" cap="none" spc="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начала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математического</a:t>
            </a:r>
            <a:r>
              <a:rPr kumimoji="0" sz="1200" b="0" i="0" u="none" strike="noStrike" kern="1200" cap="none" spc="2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анализа.</a:t>
            </a:r>
            <a:r>
              <a:rPr kumimoji="0" sz="1200" b="0" i="0" u="none" strike="noStrike" kern="1200" cap="none" spc="-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10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класс. </a:t>
            </a:r>
            <a:r>
              <a:rPr kumimoji="0" sz="1200" b="0" i="0" u="none" strike="noStrike" kern="1200" cap="none" spc="-25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А.</a:t>
            </a:r>
            <a:r>
              <a:rPr kumimoji="0" sz="120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Г.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Мерзляк,</a:t>
            </a:r>
            <a:r>
              <a:rPr kumimoji="0" sz="12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Д.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А.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Номировский,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В.</a:t>
            </a:r>
            <a:r>
              <a:rPr kumimoji="0" sz="1200" b="0" i="0" u="none" strike="noStrike" kern="1200" cap="none" spc="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М.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Поляков.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+ 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Электронная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форма</a:t>
            </a:r>
            <a:r>
              <a:rPr kumimoji="0" sz="12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учебника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79438" y="2432875"/>
            <a:ext cx="4987766" cy="275630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873919" lvl="0" indent="0" algn="l" defTabSz="685800" rtl="0" eaLnBrk="1" fontAlgn="auto" latinLnBrk="0" hangingPunct="1">
              <a:lnSpc>
                <a:spcPct val="100000"/>
              </a:lnSpc>
              <a:spcBef>
                <a:spcPts val="7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Учебник.</a:t>
            </a:r>
            <a:r>
              <a:rPr kumimoji="0" sz="12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Алгебра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</a:t>
            </a:r>
            <a:r>
              <a:rPr kumimoji="0" sz="1200" b="0" i="0" u="none" strike="noStrike" kern="1200" cap="none" spc="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начала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математического</a:t>
            </a:r>
            <a:r>
              <a:rPr kumimoji="0" sz="1200" b="0" i="0" u="none" strike="noStrike" kern="1200" cap="none" spc="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анализа.</a:t>
            </a:r>
            <a:r>
              <a:rPr kumimoji="0" sz="1200" b="0" i="0" u="none" strike="noStrike" kern="1200" cap="none" spc="-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11</a:t>
            </a:r>
            <a:r>
              <a:rPr kumimoji="0" sz="12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класс. </a:t>
            </a:r>
            <a:r>
              <a:rPr kumimoji="0" sz="1200" b="0" i="0" u="none" strike="noStrike" kern="1200" cap="none" spc="-25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А.</a:t>
            </a:r>
            <a:r>
              <a:rPr kumimoji="0" sz="120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Г.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Мерзляк,</a:t>
            </a:r>
            <a:r>
              <a:rPr kumimoji="0" sz="12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Д.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А.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Номировский,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В.</a:t>
            </a:r>
            <a:r>
              <a:rPr kumimoji="0" sz="1200" b="0" i="0" u="none" strike="noStrike" kern="1200" cap="none" spc="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М.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Поляков.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+ 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Электронная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форма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учебника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2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6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9525" marR="94773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Алгебра. 10</a:t>
            </a:r>
            <a:r>
              <a:rPr kumimoji="0" sz="12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класс. 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Самостоятельные</a:t>
            </a:r>
            <a:r>
              <a:rPr kumimoji="0" sz="1200" b="0" i="0" u="none" strike="noStrike" kern="1200" cap="none" spc="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</a:t>
            </a:r>
            <a:r>
              <a:rPr kumimoji="0" sz="12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контрольные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работы</a:t>
            </a:r>
            <a:r>
              <a:rPr kumimoji="0" sz="12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(углубленный). </a:t>
            </a:r>
            <a:r>
              <a:rPr kumimoji="0" sz="1200" b="0" i="0" u="none" strike="noStrike" kern="1200" cap="none" spc="-25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Мерзляк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А.Г.,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Полонский</a:t>
            </a:r>
            <a:r>
              <a:rPr kumimoji="0" sz="12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В.Б.,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Рабинович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Е.М..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6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Алгебра. 11</a:t>
            </a:r>
            <a:r>
              <a:rPr kumimoji="0" sz="1200" b="0" i="0" u="none" strike="noStrike" kern="1200" cap="none" spc="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класс.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Самостоятельные</a:t>
            </a:r>
            <a:r>
              <a:rPr kumimoji="0" sz="1200" b="0" i="0" u="none" strike="noStrike" kern="1200" cap="none" spc="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</a:t>
            </a:r>
            <a:r>
              <a:rPr kumimoji="0" sz="1200" b="0" i="0" u="none" strike="noStrike" kern="1200" cap="none" spc="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контрольные</a:t>
            </a:r>
            <a:r>
              <a:rPr kumimoji="0" sz="1200" b="0" i="0" u="none" strike="noStrike" kern="1200" cap="none" spc="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работы</a:t>
            </a:r>
            <a:r>
              <a:rPr kumimoji="0" sz="12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(углубленный).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Мерзляк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А.Г.,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Полонский</a:t>
            </a:r>
            <a:r>
              <a:rPr kumimoji="0" sz="12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В.Б.,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Рабинович</a:t>
            </a:r>
            <a:r>
              <a:rPr kumimoji="0" sz="120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Е.М.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2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6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9525" marR="381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heavy" strike="noStrike" kern="1200" cap="none" spc="-4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6"/>
              </a:rPr>
              <a:t>Алгебра</a:t>
            </a:r>
            <a:r>
              <a:rPr kumimoji="0" sz="1200" b="0" i="0" u="heavy" strike="noStrike" kern="1200" cap="none" spc="-11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6"/>
              </a:rPr>
              <a:t> </a:t>
            </a:r>
            <a:r>
              <a:rPr kumimoji="0" sz="1200" b="0" i="0" u="heavy" strike="noStrike" kern="1200" cap="none" spc="-4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6"/>
              </a:rPr>
              <a:t>и</a:t>
            </a:r>
            <a:r>
              <a:rPr kumimoji="0" sz="1200" b="0" i="0" u="heavy" strike="noStrike" kern="1200" cap="none" spc="0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6"/>
              </a:rPr>
              <a:t> </a:t>
            </a:r>
            <a:r>
              <a:rPr kumimoji="0" sz="1200" b="0" i="0" u="heavy" strike="noStrike" kern="1200" cap="none" spc="-4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6"/>
              </a:rPr>
              <a:t>начала</a:t>
            </a:r>
            <a:r>
              <a:rPr kumimoji="0" sz="1200" b="0" i="0" u="heavy" strike="noStrike" kern="1200" cap="none" spc="-8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6"/>
              </a:rPr>
              <a:t> математического</a:t>
            </a:r>
            <a:r>
              <a:rPr kumimoji="0" sz="1200" b="0" i="0" u="heavy" strike="noStrike" kern="1200" cap="none" spc="19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6"/>
              </a:rPr>
              <a:t> </a:t>
            </a:r>
            <a:r>
              <a:rPr kumimoji="0" sz="1200" b="0" i="0" u="heavy" strike="noStrike" kern="1200" cap="none" spc="-4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6"/>
              </a:rPr>
              <a:t>анализа.</a:t>
            </a:r>
            <a:r>
              <a:rPr kumimoji="0" sz="1200" b="0" i="0" u="heavy" strike="noStrike" kern="1200" cap="none" spc="-19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6"/>
              </a:rPr>
              <a:t> </a:t>
            </a:r>
            <a:r>
              <a:rPr kumimoji="0" sz="1200" b="0" i="0" u="heavy" strike="noStrike" kern="1200" cap="none" spc="-4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6"/>
              </a:rPr>
              <a:t>10</a:t>
            </a:r>
            <a:r>
              <a:rPr kumimoji="0" sz="1200" b="0" i="0" u="heavy" strike="noStrike" kern="1200" cap="none" spc="0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6"/>
              </a:rPr>
              <a:t> </a:t>
            </a:r>
            <a:r>
              <a:rPr kumimoji="0" sz="1200" b="0" i="0" u="heavy" strike="noStrike" kern="1200" cap="none" spc="-4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6"/>
              </a:rPr>
              <a:t>класс.</a:t>
            </a:r>
            <a:r>
              <a:rPr kumimoji="0" sz="1200" b="0" i="0" u="heavy" strike="noStrike" kern="1200" cap="none" spc="-11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6"/>
              </a:rPr>
              <a:t> </a:t>
            </a:r>
            <a:r>
              <a:rPr kumimoji="0" sz="1200" b="0" i="0" u="heavy" strike="noStrike" kern="1200" cap="none" spc="-15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6"/>
              </a:rPr>
              <a:t>Углубленный</a:t>
            </a:r>
            <a:r>
              <a:rPr kumimoji="0" sz="1200" b="0" i="0" u="heavy" strike="noStrike" kern="1200" cap="none" spc="-4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6"/>
              </a:rPr>
              <a:t> уровень. </a:t>
            </a:r>
            <a:r>
              <a:rPr kumimoji="0" sz="1200" b="0" i="0" u="none" strike="noStrike" kern="1200" cap="none" spc="-263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6"/>
              </a:rPr>
              <a:t> </a:t>
            </a:r>
            <a:r>
              <a:rPr kumimoji="0" sz="1200" b="0" i="0" u="heavy" strike="noStrike" kern="1200" cap="none" spc="-11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6"/>
              </a:rPr>
              <a:t>Методическое</a:t>
            </a:r>
            <a:r>
              <a:rPr kumimoji="0" sz="1200" b="0" i="0" u="heavy" strike="noStrike" kern="1200" cap="none" spc="30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6"/>
              </a:rPr>
              <a:t> </a:t>
            </a:r>
            <a:r>
              <a:rPr kumimoji="0" sz="1200" b="0" i="0" u="heavy" strike="noStrike" kern="1200" cap="none" spc="-8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6"/>
              </a:rPr>
              <a:t>пособие</a:t>
            </a:r>
            <a:r>
              <a:rPr kumimoji="0" sz="1200" b="0" i="0" u="heavy" strike="noStrike" kern="1200" cap="none" spc="26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6"/>
              </a:rPr>
              <a:t> </a:t>
            </a:r>
            <a:r>
              <a:rPr kumimoji="0" sz="1200" b="0" i="0" u="heavy" strike="noStrike" kern="1200" cap="none" spc="-8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6"/>
              </a:rPr>
              <a:t>(Е.В.</a:t>
            </a:r>
            <a:r>
              <a:rPr kumimoji="0" sz="1200" b="0" i="0" u="heavy" strike="noStrike" kern="1200" cap="none" spc="15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6"/>
              </a:rPr>
              <a:t> </a:t>
            </a:r>
            <a:r>
              <a:rPr kumimoji="0" sz="1200" b="0" i="0" u="heavy" strike="noStrike" kern="1200" cap="none" spc="-8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6"/>
              </a:rPr>
              <a:t>Буцко,</a:t>
            </a:r>
            <a:r>
              <a:rPr kumimoji="0" sz="1200" b="0" i="0" u="heavy" strike="noStrike" kern="1200" cap="none" spc="15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6"/>
              </a:rPr>
              <a:t> </a:t>
            </a:r>
            <a:r>
              <a:rPr kumimoji="0" sz="1200" b="0" i="0" u="heavy" strike="noStrike" kern="1200" cap="none" spc="-26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6"/>
              </a:rPr>
              <a:t>А.Г.</a:t>
            </a:r>
            <a:r>
              <a:rPr kumimoji="0" sz="1200" b="0" i="0" u="heavy" strike="noStrike" kern="1200" cap="none" spc="0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6"/>
              </a:rPr>
              <a:t> </a:t>
            </a:r>
            <a:r>
              <a:rPr kumimoji="0" sz="1200" b="0" i="0" u="heavy" strike="noStrike" kern="1200" cap="none" spc="-8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6"/>
              </a:rPr>
              <a:t>Мерзляк,</a:t>
            </a:r>
            <a:r>
              <a:rPr kumimoji="0" sz="1200" b="0" i="0" u="heavy" strike="noStrike" kern="1200" cap="none" spc="4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6"/>
              </a:rPr>
              <a:t> </a:t>
            </a:r>
            <a:r>
              <a:rPr kumimoji="0" sz="1200" b="0" i="0" u="heavy" strike="noStrike" kern="1200" cap="none" spc="-4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6"/>
              </a:rPr>
              <a:t>В.Б.</a:t>
            </a:r>
            <a:r>
              <a:rPr kumimoji="0" sz="1200" b="0" i="0" u="heavy" strike="noStrike" kern="1200" cap="none" spc="8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6"/>
              </a:rPr>
              <a:t> </a:t>
            </a:r>
            <a:r>
              <a:rPr kumimoji="0" sz="1200" b="0" i="0" u="heavy" strike="noStrike" kern="1200" cap="none" spc="-8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6"/>
              </a:rPr>
              <a:t>Полонский,</a:t>
            </a:r>
            <a:r>
              <a:rPr kumimoji="0" sz="1200" b="0" i="0" u="heavy" strike="noStrike" kern="1200" cap="none" spc="11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6"/>
              </a:rPr>
              <a:t> </a:t>
            </a:r>
            <a:r>
              <a:rPr kumimoji="0" sz="1200" b="0" i="0" u="heavy" strike="noStrike" kern="1200" cap="none" spc="-4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6"/>
              </a:rPr>
              <a:t>М.С.</a:t>
            </a:r>
            <a:r>
              <a:rPr kumimoji="0" sz="1200" b="0" i="0" u="heavy" strike="noStrike" kern="1200" cap="none" spc="-15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6"/>
              </a:rPr>
              <a:t> </a:t>
            </a:r>
            <a:r>
              <a:rPr kumimoji="0" sz="1200" b="0" i="0" u="heavy" strike="noStrike" kern="1200" cap="none" spc="4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6"/>
              </a:rPr>
              <a:t>Якир)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2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6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heavy" strike="noStrike" kern="1200" cap="none" spc="-4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7"/>
              </a:rPr>
              <a:t>Алгебра</a:t>
            </a:r>
            <a:r>
              <a:rPr kumimoji="0" sz="1200" b="0" i="0" u="heavy" strike="noStrike" kern="1200" cap="none" spc="-19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7"/>
              </a:rPr>
              <a:t> </a:t>
            </a:r>
            <a:r>
              <a:rPr kumimoji="0" sz="1200" b="0" i="0" u="heavy" strike="noStrike" kern="1200" cap="none" spc="-4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7"/>
              </a:rPr>
              <a:t>и</a:t>
            </a:r>
            <a:r>
              <a:rPr kumimoji="0" sz="1200" b="0" i="0" u="heavy" strike="noStrike" kern="1200" cap="none" spc="0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7"/>
              </a:rPr>
              <a:t> </a:t>
            </a:r>
            <a:r>
              <a:rPr kumimoji="0" sz="1200" b="0" i="0" u="heavy" strike="noStrike" kern="1200" cap="none" spc="-4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7"/>
              </a:rPr>
              <a:t>начала</a:t>
            </a:r>
            <a:r>
              <a:rPr kumimoji="0" sz="1200" b="0" i="0" u="heavy" strike="noStrike" kern="1200" cap="none" spc="-8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7"/>
              </a:rPr>
              <a:t> математического</a:t>
            </a:r>
            <a:r>
              <a:rPr kumimoji="0" sz="1200" b="0" i="0" u="heavy" strike="noStrike" kern="1200" cap="none" spc="19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7"/>
              </a:rPr>
              <a:t> </a:t>
            </a:r>
            <a:r>
              <a:rPr kumimoji="0" sz="1200" b="0" i="0" u="heavy" strike="noStrike" kern="1200" cap="none" spc="-4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7"/>
              </a:rPr>
              <a:t>анализа.</a:t>
            </a:r>
            <a:r>
              <a:rPr kumimoji="0" sz="1200" b="0" i="0" u="heavy" strike="noStrike" kern="1200" cap="none" spc="-19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7"/>
              </a:rPr>
              <a:t> </a:t>
            </a:r>
            <a:r>
              <a:rPr kumimoji="0" sz="1200" b="0" i="0" u="heavy" strike="noStrike" kern="1200" cap="none" spc="-4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7"/>
              </a:rPr>
              <a:t>11</a:t>
            </a:r>
            <a:r>
              <a:rPr kumimoji="0" sz="1200" b="0" i="0" u="heavy" strike="noStrike" kern="1200" cap="none" spc="0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7"/>
              </a:rPr>
              <a:t> </a:t>
            </a:r>
            <a:r>
              <a:rPr kumimoji="0" sz="1200" b="0" i="0" u="heavy" strike="noStrike" kern="1200" cap="none" spc="-4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7"/>
              </a:rPr>
              <a:t>класс.</a:t>
            </a:r>
            <a:r>
              <a:rPr kumimoji="0" sz="1200" b="0" i="0" u="heavy" strike="noStrike" kern="1200" cap="none" spc="-11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7"/>
              </a:rPr>
              <a:t> </a:t>
            </a:r>
            <a:r>
              <a:rPr kumimoji="0" sz="1200" b="0" i="0" u="heavy" strike="noStrike" kern="1200" cap="none" spc="-15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7"/>
              </a:rPr>
              <a:t>Углубленный</a:t>
            </a:r>
            <a:r>
              <a:rPr kumimoji="0" sz="1200" b="0" i="0" u="heavy" strike="noStrike" kern="1200" cap="none" spc="-4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7"/>
              </a:rPr>
              <a:t> уровень.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heavy" strike="noStrike" kern="1200" cap="none" spc="-11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7"/>
              </a:rPr>
              <a:t>Методическое</a:t>
            </a:r>
            <a:r>
              <a:rPr kumimoji="0" sz="1200" b="0" i="0" u="heavy" strike="noStrike" kern="1200" cap="none" spc="30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7"/>
              </a:rPr>
              <a:t> </a:t>
            </a:r>
            <a:r>
              <a:rPr kumimoji="0" sz="1200" b="0" i="0" u="heavy" strike="noStrike" kern="1200" cap="none" spc="-4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7"/>
              </a:rPr>
              <a:t>пособие</a:t>
            </a:r>
            <a:r>
              <a:rPr kumimoji="0" sz="1200" b="0" i="0" u="heavy" strike="noStrike" kern="1200" cap="none" spc="23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7"/>
              </a:rPr>
              <a:t> </a:t>
            </a:r>
            <a:r>
              <a:rPr kumimoji="0" sz="1200" b="0" i="0" u="heavy" strike="noStrike" kern="1200" cap="none" spc="-4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7"/>
              </a:rPr>
              <a:t>(Е.В.</a:t>
            </a:r>
            <a:r>
              <a:rPr kumimoji="0" sz="1200" b="0" i="0" u="heavy" strike="noStrike" kern="1200" cap="none" spc="8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7"/>
              </a:rPr>
              <a:t> </a:t>
            </a:r>
            <a:r>
              <a:rPr kumimoji="0" sz="1200" b="0" i="0" u="heavy" strike="noStrike" kern="1200" cap="none" spc="-8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7"/>
              </a:rPr>
              <a:t>Буцко,</a:t>
            </a:r>
            <a:r>
              <a:rPr kumimoji="0" sz="1200" b="0" i="0" u="heavy" strike="noStrike" kern="1200" cap="none" spc="15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7"/>
              </a:rPr>
              <a:t> </a:t>
            </a:r>
            <a:r>
              <a:rPr kumimoji="0" sz="1200" b="0" i="0" u="heavy" strike="noStrike" kern="1200" cap="none" spc="-23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7"/>
              </a:rPr>
              <a:t>А.Г.</a:t>
            </a:r>
            <a:r>
              <a:rPr kumimoji="0" sz="1200" b="0" i="0" u="heavy" strike="noStrike" kern="1200" cap="none" spc="-8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7"/>
              </a:rPr>
              <a:t> Мерзляк,</a:t>
            </a:r>
            <a:r>
              <a:rPr kumimoji="0" sz="1200" b="0" i="0" u="heavy" strike="noStrike" kern="1200" cap="none" spc="0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7"/>
              </a:rPr>
              <a:t> </a:t>
            </a:r>
            <a:r>
              <a:rPr kumimoji="0" sz="1200" b="0" i="0" u="heavy" strike="noStrike" kern="1200" cap="none" spc="-4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7"/>
              </a:rPr>
              <a:t>В.Б.</a:t>
            </a:r>
            <a:r>
              <a:rPr kumimoji="0" sz="1200" b="0" i="0" u="heavy" strike="noStrike" kern="1200" cap="none" spc="8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7"/>
              </a:rPr>
              <a:t> </a:t>
            </a:r>
            <a:r>
              <a:rPr kumimoji="0" sz="1200" b="0" i="0" u="heavy" strike="noStrike" kern="1200" cap="none" spc="-8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7"/>
              </a:rPr>
              <a:t>Полонский,</a:t>
            </a:r>
            <a:r>
              <a:rPr kumimoji="0" sz="1200" b="0" i="0" u="heavy" strike="noStrike" kern="1200" cap="none" spc="11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7"/>
              </a:rPr>
              <a:t> </a:t>
            </a:r>
            <a:r>
              <a:rPr kumimoji="0" sz="1200" b="0" i="0" u="heavy" strike="noStrike" kern="1200" cap="none" spc="-4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7"/>
              </a:rPr>
              <a:t>М.С.</a:t>
            </a:r>
            <a:r>
              <a:rPr kumimoji="0" sz="1200" b="0" i="0" u="heavy" strike="noStrike" kern="1200" cap="none" spc="-15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7"/>
              </a:rPr>
              <a:t> </a:t>
            </a:r>
            <a:r>
              <a:rPr kumimoji="0" sz="1200" b="0" i="0" u="heavy" strike="noStrike" kern="1200" cap="none" spc="-8" normalizeH="0" baseline="0" noProof="0" dirty="0">
                <a:ln>
                  <a:noFill/>
                </a:ln>
                <a:solidFill>
                  <a:srgbClr val="0462C1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ea typeface="+mn-ea"/>
                <a:cs typeface="Calibri"/>
                <a:hlinkClick r:id="rId7"/>
              </a:rPr>
              <a:t>Якир)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AFCCDDB-B901-422A-BDC5-93DA26B0125D}"/>
              </a:ext>
            </a:extLst>
          </p:cNvPr>
          <p:cNvSpPr/>
          <p:nvPr/>
        </p:nvSpPr>
        <p:spPr>
          <a:xfrm>
            <a:off x="-12923" y="5878977"/>
            <a:ext cx="5842497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*Материалы из презентации Зубковой Е.Д., ведущего специалиста ГК «Просвещение»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97FF0C3-EA27-45AE-B05D-AEEDD2B80E0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7596336" y="-39131"/>
            <a:ext cx="1512168" cy="50069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35A4FD6-CD06-43E3-B827-1E18E9A38A2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3413634" y="6357307"/>
            <a:ext cx="1512168" cy="500693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A0629AC-C5D7-4ED7-B48B-2DEF35BAA02F}"/>
              </a:ext>
            </a:extLst>
          </p:cNvPr>
          <p:cNvSpPr/>
          <p:nvPr/>
        </p:nvSpPr>
        <p:spPr>
          <a:xfrm>
            <a:off x="1395465" y="140842"/>
            <a:ext cx="58751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Учебники, по которым работали в предыдущие годы</a:t>
            </a:r>
            <a:endParaRPr lang="ru-RU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3567780" y="3881627"/>
            <a:ext cx="5519261" cy="2080260"/>
            <a:chOff x="4757039" y="4032503"/>
            <a:chExt cx="7359015" cy="27736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13520" y="5951219"/>
              <a:ext cx="958596" cy="50444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68940" y="5951219"/>
              <a:ext cx="1082040" cy="50444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14616" y="5951219"/>
              <a:ext cx="1408176" cy="50444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757039" y="4032503"/>
              <a:ext cx="7359015" cy="2773680"/>
            </a:xfrm>
            <a:custGeom>
              <a:avLst/>
              <a:gdLst/>
              <a:ahLst/>
              <a:cxnLst/>
              <a:rect l="l" t="t" r="r" b="b"/>
              <a:pathLst>
                <a:path w="7359015" h="2773679">
                  <a:moveTo>
                    <a:pt x="7358761" y="0"/>
                  </a:moveTo>
                  <a:lnTo>
                    <a:pt x="5837682" y="0"/>
                  </a:lnTo>
                  <a:lnTo>
                    <a:pt x="0" y="0"/>
                  </a:lnTo>
                  <a:lnTo>
                    <a:pt x="0" y="2773680"/>
                  </a:lnTo>
                  <a:lnTo>
                    <a:pt x="5837682" y="2773680"/>
                  </a:lnTo>
                  <a:lnTo>
                    <a:pt x="7358761" y="2773680"/>
                  </a:lnTo>
                  <a:lnTo>
                    <a:pt x="73587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61925" y="867156"/>
            <a:ext cx="7612380" cy="48410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2149"/>
              </a:lnSpc>
              <a:spcBef>
                <a:spcPts val="75"/>
              </a:spcBef>
            </a:pPr>
            <a:r>
              <a:rPr spc="-11" dirty="0"/>
              <a:t>СООТВЕТСТВИЕ</a:t>
            </a:r>
            <a:r>
              <a:rPr spc="15" dirty="0"/>
              <a:t> </a:t>
            </a:r>
            <a:r>
              <a:rPr spc="-11" dirty="0"/>
              <a:t>СОДЕРЖАНИЯ</a:t>
            </a:r>
            <a:r>
              <a:rPr spc="4" dirty="0"/>
              <a:t> </a:t>
            </a:r>
            <a:r>
              <a:rPr spc="-8" dirty="0"/>
              <a:t>УЧЕБНИКА</a:t>
            </a:r>
            <a:r>
              <a:rPr dirty="0"/>
              <a:t> </a:t>
            </a:r>
            <a:r>
              <a:rPr spc="-19" dirty="0"/>
              <a:t>РАЗДЕЛАМ</a:t>
            </a:r>
            <a:r>
              <a:rPr spc="-8" dirty="0"/>
              <a:t> </a:t>
            </a:r>
            <a:r>
              <a:rPr spc="-15" dirty="0"/>
              <a:t>РАБОЧЕЙ</a:t>
            </a:r>
            <a:r>
              <a:rPr spc="-4" dirty="0"/>
              <a:t> </a:t>
            </a:r>
            <a:r>
              <a:rPr spc="-15" dirty="0"/>
              <a:t>ПРОГРАММЫ</a:t>
            </a:r>
          </a:p>
          <a:p>
            <a:pPr marL="9525">
              <a:lnSpc>
                <a:spcPts val="1609"/>
              </a:lnSpc>
            </a:pPr>
            <a:r>
              <a:rPr sz="1350" spc="-8" dirty="0"/>
              <a:t>Математика:</a:t>
            </a:r>
            <a:r>
              <a:rPr sz="1350" spc="-19" dirty="0"/>
              <a:t> </a:t>
            </a:r>
            <a:r>
              <a:rPr sz="1350" spc="-4" dirty="0"/>
              <a:t>алгебра</a:t>
            </a:r>
            <a:r>
              <a:rPr sz="1350" dirty="0"/>
              <a:t> и</a:t>
            </a:r>
            <a:r>
              <a:rPr sz="1350" spc="-4" dirty="0"/>
              <a:t> начала </a:t>
            </a:r>
            <a:r>
              <a:rPr sz="1350" spc="-8" dirty="0"/>
              <a:t>математического</a:t>
            </a:r>
            <a:r>
              <a:rPr sz="1350" spc="-11" dirty="0"/>
              <a:t> </a:t>
            </a:r>
            <a:r>
              <a:rPr sz="1350" dirty="0"/>
              <a:t>анализа.</a:t>
            </a:r>
            <a:r>
              <a:rPr sz="1350" spc="-11" dirty="0"/>
              <a:t> </a:t>
            </a:r>
            <a:r>
              <a:rPr sz="1350" dirty="0"/>
              <a:t>10</a:t>
            </a:r>
            <a:r>
              <a:rPr sz="1350" spc="4" dirty="0"/>
              <a:t> </a:t>
            </a:r>
            <a:r>
              <a:rPr sz="1350" spc="-4" dirty="0"/>
              <a:t>класс</a:t>
            </a:r>
            <a:endParaRPr sz="1350"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98107" y="1397698"/>
          <a:ext cx="8983504" cy="49838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647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781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06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5860"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Содержание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учебника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Рабочая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программа</a:t>
                      </a:r>
                      <a:r>
                        <a:rPr sz="1100" spc="2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по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предмету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Комментарий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33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b="1" spc="-130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лава</a:t>
                      </a:r>
                      <a:r>
                        <a:rPr sz="11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. Пов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оре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ие</a:t>
                      </a:r>
                      <a:r>
                        <a:rPr sz="11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расш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ре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ие</a:t>
                      </a:r>
                      <a:r>
                        <a:rPr sz="11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св</a:t>
                      </a:r>
                      <a:r>
                        <a:rPr sz="1100" b="1" spc="-25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100" b="1" spc="-15" dirty="0">
                          <a:latin typeface="Calibri"/>
                          <a:cs typeface="Calibri"/>
                        </a:rPr>
                        <a:t>д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ени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й</a:t>
                      </a:r>
                      <a:r>
                        <a:rPr sz="11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о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множествах,</a:t>
                      </a:r>
                      <a:r>
                        <a:rPr sz="11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математической</a:t>
                      </a:r>
                      <a:r>
                        <a:rPr sz="11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логике</a:t>
                      </a:r>
                      <a:r>
                        <a:rPr sz="11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функциях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250825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Множества. Операции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над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множествами. Конечные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бесконечные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множества.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Высказывания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операции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над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ними</a:t>
                      </a:r>
                      <a:r>
                        <a:rPr sz="1100" i="1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1100" i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i="1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100" i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i="1" spc="-5" dirty="0">
                          <a:latin typeface="Calibri"/>
                          <a:cs typeface="Calibri"/>
                        </a:rPr>
                        <a:t>компьютерах,</a:t>
                      </a:r>
                      <a:r>
                        <a:rPr sz="1100" i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i="1" dirty="0">
                          <a:latin typeface="Calibri"/>
                          <a:cs typeface="Calibri"/>
                        </a:rPr>
                        <a:t>электрических</a:t>
                      </a:r>
                      <a:r>
                        <a:rPr sz="1100" i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i="1" spc="-5" dirty="0">
                          <a:latin typeface="Calibri"/>
                          <a:cs typeface="Calibri"/>
                        </a:rPr>
                        <a:t>схемах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i="1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i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i="1" dirty="0">
                          <a:latin typeface="Calibri"/>
                          <a:cs typeface="Calibri"/>
                        </a:rPr>
                        <a:t>теореме</a:t>
                      </a:r>
                      <a:r>
                        <a:rPr sz="1100" i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i="1" dirty="0">
                          <a:latin typeface="Calibri"/>
                          <a:cs typeface="Calibri"/>
                        </a:rPr>
                        <a:t>Поста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Предикаты.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Операции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над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предикатами.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Виды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теорем.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Функция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её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свойства.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Построение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графиков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функций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помощью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4826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геометрических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преобразований.</a:t>
                      </a:r>
                      <a:r>
                        <a:rPr sz="11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Обратная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функция.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Метод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интервалов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33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b="1" spc="-10" dirty="0">
                          <a:latin typeface="Calibri"/>
                          <a:cs typeface="Calibri"/>
                        </a:rPr>
                        <a:t>Множества</a:t>
                      </a:r>
                      <a:r>
                        <a:rPr sz="9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логика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 marR="17653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Множество,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операции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над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множествами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их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свойства.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Диаграммы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Эйлера–Венна.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Применение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теоретико-множественного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аппарата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для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описания</a:t>
                      </a:r>
                      <a:r>
                        <a:rPr sz="9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реальных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процессов </a:t>
                      </a:r>
                      <a:r>
                        <a:rPr sz="9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явлений,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при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решении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задач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из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других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учебных предметов.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 marR="11296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Определение,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теорема,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свойство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математического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объекта,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следствие, </a:t>
                      </a:r>
                      <a:r>
                        <a:rPr sz="9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доказательство,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равносильные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уравнения.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Calibri"/>
                          <a:cs typeface="Calibri"/>
                        </a:rPr>
                        <a:t>Функции</a:t>
                      </a:r>
                      <a:r>
                        <a:rPr sz="9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графики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 marR="62103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Функция,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способы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задания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функции.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Взаимно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обратные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функции.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Композиция </a:t>
                      </a:r>
                      <a:r>
                        <a:rPr sz="9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функций.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График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функции.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Элементарные преобразования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графиков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функций.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 marR="102870">
                        <a:lnSpc>
                          <a:spcPct val="100000"/>
                        </a:lnSpc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Область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определения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множество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значений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функции.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Нули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функции.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Промежутки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знакопостоянства.</a:t>
                      </a:r>
                      <a:r>
                        <a:rPr sz="9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Чётные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нечётные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функции.</a:t>
                      </a:r>
                      <a:r>
                        <a:rPr sz="9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Периодические</a:t>
                      </a:r>
                      <a:r>
                        <a:rPr sz="9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функции.</a:t>
                      </a:r>
                      <a:r>
                        <a:rPr sz="9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Промежутки </a:t>
                      </a:r>
                      <a:r>
                        <a:rPr sz="9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монотонности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функции.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Максимумы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минимумы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функции.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Наибольшее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наименьшее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значения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функции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на промежутке.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 marR="15811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Линейная,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квадратичная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дробно-линейная функции.</a:t>
                      </a:r>
                      <a:r>
                        <a:rPr sz="9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Элементарное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исследование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построение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их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графиков.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953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5405" marR="280035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Соответствует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элементам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д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рж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ания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02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04139">
                        <a:lnSpc>
                          <a:spcPct val="100000"/>
                        </a:lnSpc>
                      </a:pPr>
                      <a:r>
                        <a:rPr sz="1100" b="1" spc="-25" dirty="0">
                          <a:latin typeface="Calibri"/>
                          <a:cs typeface="Calibri"/>
                        </a:rPr>
                        <a:t>Глава</a:t>
                      </a:r>
                      <a:r>
                        <a:rPr sz="11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2.</a:t>
                      </a:r>
                      <a:r>
                        <a:rPr sz="11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Степенная</a:t>
                      </a:r>
                      <a:r>
                        <a:rPr sz="11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функция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Степенная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функция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с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натуральным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показателем.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Степенная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функция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целым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показателем.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i="1" spc="-5" dirty="0">
                          <a:latin typeface="Calibri"/>
                          <a:cs typeface="Calibri"/>
                        </a:rPr>
                        <a:t>Функциональный</a:t>
                      </a:r>
                      <a:r>
                        <a:rPr sz="1100" i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i="1" spc="-5" dirty="0">
                          <a:latin typeface="Calibri"/>
                          <a:cs typeface="Calibri"/>
                        </a:rPr>
                        <a:t>подход</a:t>
                      </a:r>
                      <a:r>
                        <a:rPr sz="1100" i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i="1" spc="-5" dirty="0">
                          <a:latin typeface="Calibri"/>
                          <a:cs typeface="Calibri"/>
                        </a:rPr>
                        <a:t>Коши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Определение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корня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n-й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297815">
                        <a:lnSpc>
                          <a:spcPts val="1670"/>
                        </a:lnSpc>
                        <a:spcBef>
                          <a:spcPts val="100"/>
                        </a:spcBef>
                        <a:tabLst>
                          <a:tab pos="1983105" algn="l"/>
                        </a:tabLst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степени.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Функция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𝑦</a:t>
                      </a:r>
                      <a:r>
                        <a:rPr sz="1100" spc="440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=	</a:t>
                      </a:r>
                      <a:r>
                        <a:rPr sz="1100" spc="20" dirty="0">
                          <a:latin typeface="Cambria Math"/>
                          <a:cs typeface="Cambria Math"/>
                        </a:rPr>
                        <a:t>𝑥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.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Свойства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корня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n-й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степени.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Степень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рациональным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показателем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её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свойства.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94615">
                        <a:lnSpc>
                          <a:spcPts val="168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Иррациональные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уравнения. Различные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приёмы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решения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иррациональных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уравнений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их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систем.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ts val="1625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Иррациональные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неравенства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900" b="1" spc="-5" dirty="0">
                          <a:latin typeface="Calibri"/>
                          <a:cs typeface="Calibri"/>
                        </a:rPr>
                        <a:t>Функции</a:t>
                      </a:r>
                      <a:r>
                        <a:rPr sz="9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графики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Степенная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функция</a:t>
                      </a:r>
                      <a:r>
                        <a:rPr sz="9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натуральным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целым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показателем.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Её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свойства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график.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 marR="220979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Свойства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график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корня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n-ой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степени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как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функции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обратной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степени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натуральным </a:t>
                      </a:r>
                      <a:r>
                        <a:rPr sz="9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показателем.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Calibri"/>
                          <a:cs typeface="Calibri"/>
                        </a:rPr>
                        <a:t>Числа</a:t>
                      </a:r>
                      <a:r>
                        <a:rPr sz="9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вычисления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 marR="28321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Степень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целым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показателем.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Бином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Ньютона.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Использование</a:t>
                      </a:r>
                      <a:r>
                        <a:rPr sz="9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подходящей</a:t>
                      </a:r>
                      <a:r>
                        <a:rPr sz="9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формы </a:t>
                      </a:r>
                      <a:r>
                        <a:rPr sz="9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записи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действительных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чисел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для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решения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практических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задач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 marR="693420">
                        <a:lnSpc>
                          <a:spcPct val="1000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представления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данных.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Арифметический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корень натуральной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степени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его </a:t>
                      </a:r>
                      <a:r>
                        <a:rPr sz="9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свойства.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Степень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рациональным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показателем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её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свойства,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степень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действительным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показателем.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900" b="1" spc="-10" dirty="0">
                          <a:latin typeface="Calibri"/>
                          <a:cs typeface="Calibri"/>
                        </a:rPr>
                        <a:t>Уравнения</a:t>
                      </a:r>
                      <a:r>
                        <a:rPr sz="9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неравенства.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900" spc="-15" dirty="0">
                          <a:latin typeface="Calibri"/>
                          <a:cs typeface="Calibri"/>
                        </a:rPr>
                        <a:t>Тождества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тождественные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преобразования.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Уравнение,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корень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уравнения.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Равносильные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уравнения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уравнения-следствия.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Неравенство,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решение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неравенства.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Преобразования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числовых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выражений,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содержащих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степени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корни.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Иррациональные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уравнения.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Основные</a:t>
                      </a:r>
                      <a:r>
                        <a:rPr sz="9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методы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решения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иррациональных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уравнений.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523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1595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Соответствует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65405" marR="280035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элементам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д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рж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ания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Формула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бинома</a:t>
                      </a:r>
                    </a:p>
                    <a:p>
                      <a:pPr marL="654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Ньютона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65405" marR="142875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изучается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главе </a:t>
                      </a:r>
                      <a:r>
                        <a:rPr sz="11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4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учебника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11</a:t>
                      </a:r>
                    </a:p>
                    <a:p>
                      <a:pPr marL="65405" marR="59055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класса</a:t>
                      </a:r>
                      <a:r>
                        <a:rPr sz="11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«Элементы </a:t>
                      </a:r>
                      <a:r>
                        <a:rPr sz="11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теории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вероятностей»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04759" y="4864894"/>
            <a:ext cx="161163" cy="12896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196CD91-D9B0-4035-BD5E-F5D9030B10ED}"/>
              </a:ext>
            </a:extLst>
          </p:cNvPr>
          <p:cNvSpPr/>
          <p:nvPr/>
        </p:nvSpPr>
        <p:spPr>
          <a:xfrm>
            <a:off x="0" y="6576124"/>
            <a:ext cx="5842497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*Материалы из презентации Зубковой Е.Д., ведущего специалиста ГК «Просвещение»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35139" y="5320665"/>
            <a:ext cx="718947" cy="37833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26705" y="5320665"/>
            <a:ext cx="811530" cy="37833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10962" y="5320665"/>
            <a:ext cx="1056132" cy="37833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7724" y="5715838"/>
            <a:ext cx="1745301" cy="8171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61925" y="116632"/>
            <a:ext cx="7612380" cy="48410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2149"/>
              </a:lnSpc>
              <a:spcBef>
                <a:spcPts val="75"/>
              </a:spcBef>
            </a:pPr>
            <a:r>
              <a:rPr spc="-11" dirty="0"/>
              <a:t>СООТВЕТСТВИЕ</a:t>
            </a:r>
            <a:r>
              <a:rPr spc="15" dirty="0"/>
              <a:t> </a:t>
            </a:r>
            <a:r>
              <a:rPr spc="-11" dirty="0"/>
              <a:t>СОДЕРЖАНИЯ</a:t>
            </a:r>
            <a:r>
              <a:rPr spc="4" dirty="0"/>
              <a:t> </a:t>
            </a:r>
            <a:r>
              <a:rPr spc="-8" dirty="0"/>
              <a:t>УЧЕБНИКА</a:t>
            </a:r>
            <a:r>
              <a:rPr dirty="0"/>
              <a:t> </a:t>
            </a:r>
            <a:r>
              <a:rPr spc="-19" dirty="0"/>
              <a:t>РАЗДЕЛАМ</a:t>
            </a:r>
            <a:r>
              <a:rPr spc="-8" dirty="0"/>
              <a:t> </a:t>
            </a:r>
            <a:r>
              <a:rPr spc="-15" dirty="0"/>
              <a:t>РАБОЧЕЙ</a:t>
            </a:r>
            <a:r>
              <a:rPr spc="-4" dirty="0"/>
              <a:t> </a:t>
            </a:r>
            <a:r>
              <a:rPr spc="-15" dirty="0"/>
              <a:t>ПРОГРАММЫ</a:t>
            </a:r>
          </a:p>
          <a:p>
            <a:pPr marL="9525">
              <a:lnSpc>
                <a:spcPts val="1609"/>
              </a:lnSpc>
            </a:pPr>
            <a:r>
              <a:rPr sz="1350" spc="-8" dirty="0"/>
              <a:t>Математика:</a:t>
            </a:r>
            <a:r>
              <a:rPr sz="1350" spc="-19" dirty="0"/>
              <a:t> </a:t>
            </a:r>
            <a:r>
              <a:rPr sz="1350" spc="-4" dirty="0"/>
              <a:t>алгебра</a:t>
            </a:r>
            <a:r>
              <a:rPr sz="1350" dirty="0"/>
              <a:t> и</a:t>
            </a:r>
            <a:r>
              <a:rPr sz="1350" spc="-4" dirty="0"/>
              <a:t> начала </a:t>
            </a:r>
            <a:r>
              <a:rPr sz="1350" spc="-8" dirty="0"/>
              <a:t>математического</a:t>
            </a:r>
            <a:r>
              <a:rPr sz="1350" spc="-11" dirty="0"/>
              <a:t> </a:t>
            </a:r>
            <a:r>
              <a:rPr sz="1350" dirty="0"/>
              <a:t>анализа.</a:t>
            </a:r>
            <a:r>
              <a:rPr sz="1350" spc="-11" dirty="0"/>
              <a:t> </a:t>
            </a:r>
            <a:r>
              <a:rPr sz="1350" dirty="0"/>
              <a:t>10</a:t>
            </a:r>
            <a:r>
              <a:rPr sz="1350" spc="4" dirty="0"/>
              <a:t> </a:t>
            </a:r>
            <a:r>
              <a:rPr sz="1350" spc="-4" dirty="0"/>
              <a:t>класс</a:t>
            </a:r>
            <a:endParaRPr sz="1350" dirty="0"/>
          </a:p>
        </p:txBody>
      </p:sp>
      <p:sp>
        <p:nvSpPr>
          <p:cNvPr id="8" name="object 8"/>
          <p:cNvSpPr/>
          <p:nvPr/>
        </p:nvSpPr>
        <p:spPr>
          <a:xfrm>
            <a:off x="3669031" y="3728561"/>
            <a:ext cx="5397341" cy="1760220"/>
          </a:xfrm>
          <a:custGeom>
            <a:avLst/>
            <a:gdLst/>
            <a:ahLst/>
            <a:cxnLst/>
            <a:rect l="l" t="t" r="r" b="b"/>
            <a:pathLst>
              <a:path w="7196455" h="2346960">
                <a:moveTo>
                  <a:pt x="5138915" y="0"/>
                </a:moveTo>
                <a:lnTo>
                  <a:pt x="0" y="0"/>
                </a:lnTo>
                <a:lnTo>
                  <a:pt x="0" y="2346960"/>
                </a:lnTo>
                <a:lnTo>
                  <a:pt x="5138915" y="2346960"/>
                </a:lnTo>
                <a:lnTo>
                  <a:pt x="5138915" y="0"/>
                </a:lnTo>
                <a:close/>
              </a:path>
              <a:path w="7196455" h="2346960">
                <a:moveTo>
                  <a:pt x="7196328" y="0"/>
                </a:moveTo>
                <a:lnTo>
                  <a:pt x="5138928" y="0"/>
                </a:lnTo>
                <a:lnTo>
                  <a:pt x="5138928" y="2346960"/>
                </a:lnTo>
                <a:lnTo>
                  <a:pt x="7196328" y="2346960"/>
                </a:lnTo>
                <a:lnTo>
                  <a:pt x="71963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>
            <p:extLst/>
          </p:nvPr>
        </p:nvGraphicFramePr>
        <p:xfrm>
          <a:off x="167986" y="632235"/>
          <a:ext cx="8963501" cy="5879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66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42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3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5860"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Содержание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учебника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Рабочая</a:t>
                      </a:r>
                      <a:r>
                        <a:rPr sz="11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программа</a:t>
                      </a:r>
                      <a:r>
                        <a:rPr sz="1100" spc="2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по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предмету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Комментарий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0240">
                <a:tc>
                  <a:txBody>
                    <a:bodyPr/>
                    <a:lstStyle/>
                    <a:p>
                      <a:pPr marL="64769">
                        <a:lnSpc>
                          <a:spcPts val="1590"/>
                        </a:lnSpc>
                      </a:pPr>
                      <a:r>
                        <a:rPr sz="1100" b="1" spc="-130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лава</a:t>
                      </a:r>
                      <a:r>
                        <a:rPr sz="11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. </a:t>
                      </a:r>
                      <a:r>
                        <a:rPr sz="1100" b="1" spc="-70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ри</a:t>
                      </a:r>
                      <a:r>
                        <a:rPr sz="1100" b="1" spc="-25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оно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м</a:t>
                      </a:r>
                      <a:r>
                        <a:rPr sz="1100" b="1" spc="-15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тр</a:t>
                      </a:r>
                      <a:r>
                        <a:rPr sz="1100" b="1" spc="-15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чес</a:t>
                      </a:r>
                      <a:r>
                        <a:rPr sz="1100" b="1" spc="-1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ие</a:t>
                      </a:r>
                      <a:r>
                        <a:rPr sz="11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15" dirty="0">
                          <a:latin typeface="Calibri"/>
                          <a:cs typeface="Calibri"/>
                        </a:rPr>
                        <a:t>ф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нкции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Радианная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мера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угла.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Тригонометрические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функции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195580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числового аргумента.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Знаки значений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тригонометрических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функций.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Чётность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нечётность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тригонометрических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153670">
                        <a:lnSpc>
                          <a:spcPts val="1689"/>
                        </a:lnSpc>
                        <a:spcBef>
                          <a:spcPts val="5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функций.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Периодические</a:t>
                      </a:r>
                      <a:r>
                        <a:rPr sz="11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функции.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i="1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100" i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i="1" dirty="0">
                          <a:latin typeface="Calibri"/>
                          <a:cs typeface="Calibri"/>
                        </a:rPr>
                        <a:t>сумме</a:t>
                      </a:r>
                      <a:r>
                        <a:rPr sz="1100" i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i="1" dirty="0">
                          <a:latin typeface="Calibri"/>
                          <a:cs typeface="Calibri"/>
                        </a:rPr>
                        <a:t>периодических </a:t>
                      </a:r>
                      <a:r>
                        <a:rPr sz="1100" i="1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i="1" spc="-5" dirty="0">
                          <a:latin typeface="Calibri"/>
                          <a:cs typeface="Calibri"/>
                        </a:rPr>
                        <a:t>функций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Свойства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и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графики</a:t>
                      </a:r>
                      <a:r>
                        <a:rPr sz="11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функций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𝑦</a:t>
                      </a:r>
                      <a:r>
                        <a:rPr sz="1100" spc="110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=</a:t>
                      </a:r>
                      <a:r>
                        <a:rPr sz="1100" spc="90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sin</a:t>
                      </a:r>
                      <a:r>
                        <a:rPr sz="1100" spc="-85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𝑥</a:t>
                      </a:r>
                      <a:r>
                        <a:rPr sz="1100" spc="60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𝑦</a:t>
                      </a:r>
                      <a:r>
                        <a:rPr sz="1100" spc="110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=</a:t>
                      </a:r>
                      <a:endParaRPr sz="1100">
                        <a:latin typeface="Cambria Math"/>
                        <a:cs typeface="Cambria Math"/>
                      </a:endParaRPr>
                    </a:p>
                    <a:p>
                      <a:pPr marL="64769">
                        <a:lnSpc>
                          <a:spcPts val="1620"/>
                        </a:lnSpc>
                      </a:pPr>
                      <a:r>
                        <a:rPr sz="1100" dirty="0">
                          <a:latin typeface="Cambria Math"/>
                          <a:cs typeface="Cambria Math"/>
                        </a:rPr>
                        <a:t>cos</a:t>
                      </a:r>
                      <a:r>
                        <a:rPr sz="1100" spc="-100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𝑥</a:t>
                      </a:r>
                      <a:r>
                        <a:rPr sz="1100" spc="-40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.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Свойства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и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графики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функций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𝑦</a:t>
                      </a:r>
                      <a:r>
                        <a:rPr sz="1100" spc="114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=</a:t>
                      </a:r>
                      <a:r>
                        <a:rPr sz="1100" spc="395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spc="-5" dirty="0">
                          <a:latin typeface="Cambria Math"/>
                          <a:cs typeface="Cambria Math"/>
                        </a:rPr>
                        <a:t>𝑡𝑔</a:t>
                      </a:r>
                      <a:r>
                        <a:rPr sz="1100" spc="35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𝑥</a:t>
                      </a:r>
                      <a:r>
                        <a:rPr sz="1100" spc="45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𝑦</a:t>
                      </a:r>
                      <a:r>
                        <a:rPr sz="1100" spc="420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=</a:t>
                      </a:r>
                      <a:r>
                        <a:rPr sz="1100" spc="395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𝑐𝑡𝑔</a:t>
                      </a:r>
                      <a:r>
                        <a:rPr sz="1100" spc="30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spc="20" dirty="0">
                          <a:latin typeface="Cambria Math"/>
                          <a:cs typeface="Cambria Math"/>
                        </a:rPr>
                        <a:t>𝑥.</a:t>
                      </a:r>
                      <a:endParaRPr sz="1100">
                        <a:latin typeface="Cambria Math"/>
                        <a:cs typeface="Cambria Math"/>
                      </a:endParaRPr>
                    </a:p>
                    <a:p>
                      <a:pPr marL="64769">
                        <a:lnSpc>
                          <a:spcPts val="1675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Основные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соотношения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между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тригонометрическими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функциями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одного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того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же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аргумента.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Формулы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сложения.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Формулы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приведения.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Формулы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двойного,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тройного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239395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половинного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углов.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Формулы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для преобразования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суммы, </a:t>
                      </a:r>
                      <a:r>
                        <a:rPr sz="11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разности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произведения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тригонометрических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функций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b="1" dirty="0">
                          <a:latin typeface="Calibri"/>
                          <a:cs typeface="Calibri"/>
                        </a:rPr>
                        <a:t>Числа</a:t>
                      </a:r>
                      <a:r>
                        <a:rPr sz="9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вычисления.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 marR="73342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Синус,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косинус,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тангенс,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котангенс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числового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аргумента.</a:t>
                      </a:r>
                      <a:r>
                        <a:rPr sz="9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Арксинус, </a:t>
                      </a:r>
                      <a:r>
                        <a:rPr sz="9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арккосинус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и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арктангенс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числового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аргумента.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900" b="1" spc="-10" dirty="0">
                          <a:latin typeface="Calibri"/>
                          <a:cs typeface="Calibri"/>
                        </a:rPr>
                        <a:t>Уравнения</a:t>
                      </a:r>
                      <a:r>
                        <a:rPr sz="9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неравенства.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 marR="120904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Основные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тригонометрические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формулы.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Преобразование </a:t>
                      </a:r>
                      <a:r>
                        <a:rPr sz="9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тригонометрических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выражений.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Calibri"/>
                          <a:cs typeface="Calibri"/>
                        </a:rPr>
                        <a:t>Функции</a:t>
                      </a:r>
                      <a:r>
                        <a:rPr sz="9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графики.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Тригонометрическая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окружность,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определение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тригонометрических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функций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числового аргумента.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Тригонометрические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функции,</a:t>
                      </a:r>
                      <a:r>
                        <a:rPr sz="9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их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свойства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графики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900" i="1" spc="-5" dirty="0">
                          <a:latin typeface="Calibri"/>
                          <a:cs typeface="Calibri"/>
                        </a:rPr>
                        <a:t>программа</a:t>
                      </a:r>
                      <a:r>
                        <a:rPr sz="900" i="1" dirty="0">
                          <a:latin typeface="Calibri"/>
                          <a:cs typeface="Calibri"/>
                        </a:rPr>
                        <a:t> 11</a:t>
                      </a:r>
                      <a:r>
                        <a:rPr sz="900" i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i="1" spc="-5" dirty="0">
                          <a:latin typeface="Calibri"/>
                          <a:cs typeface="Calibri"/>
                        </a:rPr>
                        <a:t>класса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)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4286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65405" marR="57150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Соо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ве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тв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ет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э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ме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там 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содержания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РП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0220">
                <a:tc>
                  <a:txBody>
                    <a:bodyPr/>
                    <a:lstStyle/>
                    <a:p>
                      <a:pPr marL="104139">
                        <a:lnSpc>
                          <a:spcPts val="1595"/>
                        </a:lnSpc>
                      </a:pPr>
                      <a:r>
                        <a:rPr sz="1100" b="1" spc="-25" dirty="0">
                          <a:latin typeface="Calibri"/>
                          <a:cs typeface="Calibri"/>
                        </a:rPr>
                        <a:t>Глава</a:t>
                      </a:r>
                      <a:r>
                        <a:rPr sz="11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4.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Тригонометрические</a:t>
                      </a:r>
                      <a:r>
                        <a:rPr sz="11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уравнения</a:t>
                      </a:r>
                      <a:r>
                        <a:rPr sz="11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неравенства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100" spc="-45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авнение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c</a:t>
                      </a:r>
                      <a:r>
                        <a:rPr sz="1100" spc="-15" dirty="0">
                          <a:latin typeface="Cambria Math"/>
                          <a:cs typeface="Cambria Math"/>
                        </a:rPr>
                        <a:t>o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s</a:t>
                      </a:r>
                      <a:r>
                        <a:rPr sz="1100" spc="-85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𝑥</a:t>
                      </a:r>
                      <a:r>
                        <a:rPr sz="1100" spc="120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= </a:t>
                      </a:r>
                      <a:r>
                        <a:rPr sz="1100" spc="85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spc="20" dirty="0">
                          <a:latin typeface="Cambria Math"/>
                          <a:cs typeface="Cambria Math"/>
                        </a:rPr>
                        <a:t>𝑏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. 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авнение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sin</a:t>
                      </a:r>
                      <a:r>
                        <a:rPr sz="1100" spc="-85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𝑥 </a:t>
                      </a:r>
                      <a:r>
                        <a:rPr sz="1100" spc="135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= </a:t>
                      </a:r>
                      <a:r>
                        <a:rPr sz="1100" spc="85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spc="20" dirty="0">
                          <a:latin typeface="Cambria Math"/>
                          <a:cs typeface="Cambria Math"/>
                        </a:rPr>
                        <a:t>𝑏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авнения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dirty="0">
                          <a:latin typeface="Cambria Math"/>
                          <a:cs typeface="Cambria Math"/>
                        </a:rPr>
                        <a:t>𝑡𝑔</a:t>
                      </a:r>
                      <a:r>
                        <a:rPr sz="1100" spc="30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𝑥</a:t>
                      </a:r>
                      <a:r>
                        <a:rPr sz="1100" spc="125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=</a:t>
                      </a:r>
                      <a:r>
                        <a:rPr sz="1100" spc="385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𝑏</a:t>
                      </a:r>
                      <a:r>
                        <a:rPr sz="1100" spc="25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𝑐𝑡𝑔</a:t>
                      </a:r>
                      <a:r>
                        <a:rPr sz="1100" spc="30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𝑥</a:t>
                      </a:r>
                      <a:r>
                        <a:rPr sz="1100" spc="425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=</a:t>
                      </a:r>
                      <a:r>
                        <a:rPr sz="1100" spc="390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spc="10" dirty="0">
                          <a:latin typeface="Cambria Math"/>
                          <a:cs typeface="Cambria Math"/>
                        </a:rPr>
                        <a:t>𝑏.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Функции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𝑦</a:t>
                      </a:r>
                      <a:r>
                        <a:rPr sz="1100" spc="415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=</a:t>
                      </a:r>
                      <a:r>
                        <a:rPr sz="1100" spc="80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spc="-5" dirty="0">
                          <a:latin typeface="Cambria Math"/>
                          <a:cs typeface="Cambria Math"/>
                        </a:rPr>
                        <a:t>arccos</a:t>
                      </a:r>
                      <a:r>
                        <a:rPr sz="1100" spc="-100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𝑥</a:t>
                      </a:r>
                      <a:r>
                        <a:rPr sz="1100" spc="-25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,</a:t>
                      </a:r>
                      <a:r>
                        <a:rPr sz="1100" spc="385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𝑦</a:t>
                      </a:r>
                      <a:r>
                        <a:rPr sz="1100" spc="415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=</a:t>
                      </a:r>
                      <a:endParaRPr sz="1100">
                        <a:latin typeface="Cambria Math"/>
                        <a:cs typeface="Cambria Math"/>
                      </a:endParaRPr>
                    </a:p>
                    <a:p>
                      <a:pPr marL="64769">
                        <a:lnSpc>
                          <a:spcPts val="1675"/>
                        </a:lnSpc>
                        <a:spcBef>
                          <a:spcPts val="5"/>
                        </a:spcBef>
                      </a:pPr>
                      <a:r>
                        <a:rPr sz="1100" spc="-5" dirty="0">
                          <a:latin typeface="Cambria Math"/>
                          <a:cs typeface="Cambria Math"/>
                        </a:rPr>
                        <a:t>a</a:t>
                      </a:r>
                      <a:r>
                        <a:rPr sz="1100" spc="-10" dirty="0">
                          <a:latin typeface="Cambria Math"/>
                          <a:cs typeface="Cambria Math"/>
                        </a:rPr>
                        <a:t>r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csin</a:t>
                      </a:r>
                      <a:r>
                        <a:rPr sz="1100" spc="-80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𝑥</a:t>
                      </a:r>
                      <a:r>
                        <a:rPr sz="1100" spc="-40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, </a:t>
                      </a:r>
                      <a:r>
                        <a:rPr sz="1100" spc="75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𝑦 </a:t>
                      </a:r>
                      <a:r>
                        <a:rPr sz="1100" spc="120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= </a:t>
                      </a:r>
                      <a:r>
                        <a:rPr sz="1100" spc="70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spc="-5" dirty="0">
                          <a:latin typeface="Cambria Math"/>
                          <a:cs typeface="Cambria Math"/>
                        </a:rPr>
                        <a:t>𝑎𝑟𝑐𝑡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𝑔</a:t>
                      </a:r>
                      <a:r>
                        <a:rPr sz="1100" spc="20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𝑥</a:t>
                      </a:r>
                      <a:r>
                        <a:rPr sz="1100" spc="45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и 𝑦 </a:t>
                      </a:r>
                      <a:r>
                        <a:rPr sz="1100" spc="105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=</a:t>
                      </a:r>
                      <a:r>
                        <a:rPr sz="1100" spc="85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spc="-5" dirty="0">
                          <a:latin typeface="Cambria Math"/>
                          <a:cs typeface="Cambria Math"/>
                        </a:rPr>
                        <a:t>𝑎𝑟𝑐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𝑐𝑡𝑔</a:t>
                      </a:r>
                      <a:r>
                        <a:rPr sz="1100" spc="20" dirty="0">
                          <a:latin typeface="Cambria Math"/>
                          <a:cs typeface="Cambria Math"/>
                        </a:rPr>
                        <a:t> </a:t>
                      </a:r>
                      <a:r>
                        <a:rPr sz="1100" spc="40" dirty="0">
                          <a:latin typeface="Cambria Math"/>
                          <a:cs typeface="Cambria Math"/>
                        </a:rPr>
                        <a:t>𝑥</a:t>
                      </a:r>
                      <a:r>
                        <a:rPr sz="1100" dirty="0">
                          <a:latin typeface="Cambria Math"/>
                          <a:cs typeface="Cambria Math"/>
                        </a:rPr>
                        <a:t>.</a:t>
                      </a:r>
                      <a:endParaRPr sz="1100">
                        <a:latin typeface="Cambria Math"/>
                        <a:cs typeface="Cambria Math"/>
                      </a:endParaRPr>
                    </a:p>
                    <a:p>
                      <a:pPr marL="64769">
                        <a:lnSpc>
                          <a:spcPts val="1675"/>
                        </a:lnSpc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Тригонометрические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уравнения, сводящиеся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к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205104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алгебраическим.</a:t>
                      </a:r>
                      <a:r>
                        <a:rPr sz="11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Решение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тригонометрических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уравнений </a:t>
                      </a:r>
                      <a:r>
                        <a:rPr sz="11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методом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разложения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на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множители.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Применение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578485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ограниченности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тригонометрических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функций.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О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равносильных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переходах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при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решении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тригонометрических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уравнений.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Тригонометрические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неравенства.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i="1" spc="-10" dirty="0">
                          <a:latin typeface="Calibri"/>
                          <a:cs typeface="Calibri"/>
                        </a:rPr>
                        <a:t>Тригонометрическая</a:t>
                      </a:r>
                      <a:r>
                        <a:rPr sz="1100" i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i="1" spc="-5" dirty="0">
                          <a:latin typeface="Calibri"/>
                          <a:cs typeface="Calibri"/>
                        </a:rPr>
                        <a:t>подстановка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.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900" b="1" spc="-10" dirty="0">
                          <a:latin typeface="Calibri"/>
                          <a:cs typeface="Calibri"/>
                        </a:rPr>
                        <a:t>Уравнения</a:t>
                      </a:r>
                      <a:r>
                        <a:rPr sz="9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неравенства.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Решение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тригонометрических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уравнений.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Отбор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корней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тригонометрических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уравнений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помощью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 marR="9271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тригонометрической окружности.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Решение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тригонометрических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неравенств </a:t>
                      </a:r>
                      <a:r>
                        <a:rPr sz="9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900" i="1" spc="-5" dirty="0">
                          <a:latin typeface="Calibri"/>
                          <a:cs typeface="Calibri"/>
                        </a:rPr>
                        <a:t>программа</a:t>
                      </a:r>
                      <a:r>
                        <a:rPr sz="900" i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i="1" dirty="0">
                          <a:latin typeface="Calibri"/>
                          <a:cs typeface="Calibri"/>
                        </a:rPr>
                        <a:t>11</a:t>
                      </a:r>
                      <a:r>
                        <a:rPr sz="900" i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i="1" spc="-5" dirty="0">
                          <a:latin typeface="Calibri"/>
                          <a:cs typeface="Calibri"/>
                        </a:rPr>
                        <a:t>класса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)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65405" marR="57150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Соо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ве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тв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ет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э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ме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там 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содержания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РП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C20D4F5-13E5-45A8-9023-C7B6382A7181}"/>
              </a:ext>
            </a:extLst>
          </p:cNvPr>
          <p:cNvSpPr/>
          <p:nvPr/>
        </p:nvSpPr>
        <p:spPr>
          <a:xfrm>
            <a:off x="0" y="6576124"/>
            <a:ext cx="5842497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*Материалы из презентации Зубковой Е.Д., ведущего специалиста ГК «Просвещение»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35139" y="6002995"/>
            <a:ext cx="718947" cy="37833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26705" y="6002995"/>
            <a:ext cx="811530" cy="37833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10962" y="6002995"/>
            <a:ext cx="1056132" cy="37833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7724" y="5715838"/>
            <a:ext cx="1745301" cy="8171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61925" y="867156"/>
            <a:ext cx="7612380" cy="48410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2149"/>
              </a:lnSpc>
              <a:spcBef>
                <a:spcPts val="75"/>
              </a:spcBef>
            </a:pPr>
            <a:r>
              <a:rPr spc="-11" dirty="0"/>
              <a:t>СООТВЕТСТВИЕ</a:t>
            </a:r>
            <a:r>
              <a:rPr spc="15" dirty="0"/>
              <a:t> </a:t>
            </a:r>
            <a:r>
              <a:rPr spc="-11" dirty="0"/>
              <a:t>СОДЕРЖАНИЯ</a:t>
            </a:r>
            <a:r>
              <a:rPr spc="4" dirty="0"/>
              <a:t> </a:t>
            </a:r>
            <a:r>
              <a:rPr spc="-8" dirty="0"/>
              <a:t>УЧЕБНИКА</a:t>
            </a:r>
            <a:r>
              <a:rPr dirty="0"/>
              <a:t> </a:t>
            </a:r>
            <a:r>
              <a:rPr spc="-19" dirty="0"/>
              <a:t>РАЗДЕЛАМ</a:t>
            </a:r>
            <a:r>
              <a:rPr spc="-8" dirty="0"/>
              <a:t> </a:t>
            </a:r>
            <a:r>
              <a:rPr spc="-15" dirty="0"/>
              <a:t>РАБОЧЕЙ</a:t>
            </a:r>
            <a:r>
              <a:rPr spc="-4" dirty="0"/>
              <a:t> </a:t>
            </a:r>
            <a:r>
              <a:rPr spc="-15" dirty="0"/>
              <a:t>ПРОГРАММЫ</a:t>
            </a:r>
          </a:p>
          <a:p>
            <a:pPr marL="9525">
              <a:lnSpc>
                <a:spcPts val="1609"/>
              </a:lnSpc>
            </a:pPr>
            <a:r>
              <a:rPr sz="1350" spc="-8" dirty="0"/>
              <a:t>Математика:</a:t>
            </a:r>
            <a:r>
              <a:rPr sz="1350" spc="-19" dirty="0"/>
              <a:t> </a:t>
            </a:r>
            <a:r>
              <a:rPr sz="1350" spc="-4" dirty="0"/>
              <a:t>алгебра</a:t>
            </a:r>
            <a:r>
              <a:rPr sz="1350" dirty="0"/>
              <a:t> и</a:t>
            </a:r>
            <a:r>
              <a:rPr sz="1350" spc="-4" dirty="0"/>
              <a:t> начала </a:t>
            </a:r>
            <a:r>
              <a:rPr sz="1350" spc="-8" dirty="0"/>
              <a:t>математического</a:t>
            </a:r>
            <a:r>
              <a:rPr sz="1350" spc="-11" dirty="0"/>
              <a:t> </a:t>
            </a:r>
            <a:r>
              <a:rPr sz="1350" dirty="0"/>
              <a:t>анализа.</a:t>
            </a:r>
            <a:r>
              <a:rPr sz="1350" spc="-11" dirty="0"/>
              <a:t> </a:t>
            </a:r>
            <a:r>
              <a:rPr sz="1350" dirty="0"/>
              <a:t>10</a:t>
            </a:r>
            <a:r>
              <a:rPr sz="1350" spc="4" dirty="0"/>
              <a:t> </a:t>
            </a:r>
            <a:r>
              <a:rPr sz="1350" spc="-4" dirty="0"/>
              <a:t>класс</a:t>
            </a:r>
            <a:endParaRPr sz="1350"/>
          </a:p>
        </p:txBody>
      </p:sp>
      <p:graphicFrame>
        <p:nvGraphicFramePr>
          <p:cNvPr id="8" name="object 8"/>
          <p:cNvGraphicFramePr>
            <a:graphicFrameLocks noGrp="1"/>
          </p:cNvGraphicFramePr>
          <p:nvPr>
            <p:extLst/>
          </p:nvPr>
        </p:nvGraphicFramePr>
        <p:xfrm>
          <a:off x="152876" y="1351263"/>
          <a:ext cx="8991124" cy="44647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736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9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774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5860"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Содержание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учебника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143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Рабочая программа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по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предмету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143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Комментарий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143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04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4769" marR="639445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100" b="1" spc="-25" dirty="0">
                          <a:latin typeface="Calibri"/>
                          <a:cs typeface="Calibri"/>
                        </a:rPr>
                        <a:t>Глава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5.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Производная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её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применение 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Определение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предела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функции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точке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функции,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306705">
                        <a:lnSpc>
                          <a:spcPct val="10000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непрерывной в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точке. </a:t>
                      </a:r>
                      <a:r>
                        <a:rPr sz="1100" i="1" spc="-5" dirty="0">
                          <a:latin typeface="Calibri"/>
                          <a:cs typeface="Calibri"/>
                        </a:rPr>
                        <a:t>Некоторые </a:t>
                      </a:r>
                      <a:r>
                        <a:rPr sz="1100" i="1" dirty="0">
                          <a:latin typeface="Calibri"/>
                          <a:cs typeface="Calibri"/>
                        </a:rPr>
                        <a:t>свойства </a:t>
                      </a:r>
                      <a:r>
                        <a:rPr sz="1100" i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i="1" dirty="0">
                          <a:latin typeface="Calibri"/>
                          <a:cs typeface="Calibri"/>
                        </a:rPr>
                        <a:t>непрерывных </a:t>
                      </a:r>
                      <a:r>
                        <a:rPr sz="1100" i="1" spc="-5" dirty="0">
                          <a:latin typeface="Calibri"/>
                          <a:cs typeface="Calibri"/>
                        </a:rPr>
                        <a:t>функций.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Задачи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о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мгновенной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скорости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касательной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графику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функции.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3803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Понятие производной. Правила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вычисления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производных.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Уравнение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касательной.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613410">
                        <a:lnSpc>
                          <a:spcPct val="10000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Признаки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возрастания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убывания. 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Точки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экстремума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функции.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Наибольшее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наименьшее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значения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функции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441959">
                        <a:lnSpc>
                          <a:spcPct val="10000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на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отрезке.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Вторая производная. Понятие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выпуклости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функции. Построение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графиков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функций.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 algn="just">
                        <a:lnSpc>
                          <a:spcPts val="159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Начала</a:t>
                      </a:r>
                      <a:r>
                        <a:rPr sz="11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математического</a:t>
                      </a:r>
                      <a:r>
                        <a:rPr sz="11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анализа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.</a:t>
                      </a:r>
                    </a:p>
                    <a:p>
                      <a:pPr marL="64769" algn="just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Непрерывные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функции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их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свойства.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Точки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разрыва.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64769" marR="635000" algn="just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Асимптоты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графиков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функций. Свойства функций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непрерывных на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отрезке. 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Метод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интервалов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для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решения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неравенств.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Применение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свойств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64769" algn="just">
                        <a:lnSpc>
                          <a:spcPct val="10000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непрерывных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функций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для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решения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задач.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Первая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вторая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производные функции.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Определение,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64769" marR="450215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геометрический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физический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смысл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производной.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Уравнение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касательной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графику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функции.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64769" marR="96520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Производные элементарных функций. Производная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суммы,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произведения,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частного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композиции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функций.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64769" marR="12001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Применение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производной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исследованию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функций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на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монотонность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экстремумы.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Нахождение наибольшего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наименьшего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значений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непрерывной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функции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на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отрезке.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64769" marR="122555">
                        <a:lnSpc>
                          <a:spcPct val="10000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Применение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производной для нахождения наилучшего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решения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прикладных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задачах,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для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определения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скорости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ускорения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процесса,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заданного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формулой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или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графиком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(программа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11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класса)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  <a:spcBef>
                          <a:spcPts val="819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Соответствует</a:t>
                      </a:r>
                      <a:r>
                        <a:rPr sz="11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элементам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содержания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РП.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i="1" dirty="0">
                          <a:latin typeface="Calibri"/>
                          <a:cs typeface="Calibri"/>
                        </a:rPr>
                        <a:t>Отсутствует</a:t>
                      </a:r>
                      <a:r>
                        <a:rPr sz="1100" i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i="1" spc="-5" dirty="0">
                          <a:latin typeface="Calibri"/>
                          <a:cs typeface="Calibri"/>
                        </a:rPr>
                        <a:t>материал: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65405" marR="667385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Последовательности,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способы задания </a:t>
                      </a:r>
                      <a:r>
                        <a:rPr sz="11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последовательностей.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65405" marR="854710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Арифметическая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геометрическая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прогрессии. Бесконечно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убывающая </a:t>
                      </a:r>
                      <a:r>
                        <a:rPr sz="1100" spc="-3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геометрическая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прогрессия.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Сумма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бесконечно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убывающей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геометрической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65405" marR="241300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прогрессии.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Линейный и экспоненциальный </a:t>
                      </a:r>
                      <a:r>
                        <a:rPr sz="1100" spc="-3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рост.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Число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е.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Формула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сложных процентов.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Использование прогрессии для решения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реальных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задач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прикладного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характера.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65405" marR="1771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i="1" spc="-5" dirty="0">
                          <a:latin typeface="Calibri"/>
                          <a:cs typeface="Calibri"/>
                        </a:rPr>
                        <a:t>Материал </a:t>
                      </a:r>
                      <a:r>
                        <a:rPr sz="1100" i="1" dirty="0">
                          <a:latin typeface="Calibri"/>
                          <a:cs typeface="Calibri"/>
                        </a:rPr>
                        <a:t>представлен</a:t>
                      </a:r>
                      <a:r>
                        <a:rPr sz="1100" i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i="1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100" i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i="1" dirty="0">
                          <a:latin typeface="Calibri"/>
                          <a:cs typeface="Calibri"/>
                        </a:rPr>
                        <a:t>УМК</a:t>
                      </a:r>
                      <a:r>
                        <a:rPr sz="1100" i="1" spc="2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i="1" dirty="0">
                          <a:latin typeface="Calibri"/>
                          <a:cs typeface="Calibri"/>
                        </a:rPr>
                        <a:t>по</a:t>
                      </a:r>
                      <a:r>
                        <a:rPr sz="1100" i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i="1" dirty="0">
                          <a:latin typeface="Calibri"/>
                          <a:cs typeface="Calibri"/>
                        </a:rPr>
                        <a:t>алгебре</a:t>
                      </a:r>
                      <a:r>
                        <a:rPr sz="1100" i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i="1" dirty="0">
                          <a:latin typeface="Calibri"/>
                          <a:cs typeface="Calibri"/>
                        </a:rPr>
                        <a:t>9 </a:t>
                      </a:r>
                      <a:r>
                        <a:rPr sz="1100" i="1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i="1" dirty="0">
                          <a:latin typeface="Calibri"/>
                          <a:cs typeface="Calibri"/>
                        </a:rPr>
                        <a:t>для </a:t>
                      </a:r>
                      <a:r>
                        <a:rPr sz="1100" i="1" spc="-5" dirty="0">
                          <a:latin typeface="Calibri"/>
                          <a:cs typeface="Calibri"/>
                        </a:rPr>
                        <a:t>углубленного изучения (предыдущий </a:t>
                      </a:r>
                      <a:r>
                        <a:rPr sz="1100" i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i="1" spc="-10" dirty="0">
                          <a:latin typeface="Calibri"/>
                          <a:cs typeface="Calibri"/>
                        </a:rPr>
                        <a:t>ФГОС)</a:t>
                      </a:r>
                      <a:r>
                        <a:rPr sz="1100" i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i="1" spc="-5" dirty="0">
                          <a:latin typeface="Calibri"/>
                          <a:cs typeface="Calibri"/>
                        </a:rPr>
                        <a:t>авт.</a:t>
                      </a:r>
                      <a:r>
                        <a:rPr sz="1100" i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i="1" spc="-15" dirty="0">
                          <a:latin typeface="Calibri"/>
                          <a:cs typeface="Calibri"/>
                        </a:rPr>
                        <a:t>А.Г.</a:t>
                      </a:r>
                      <a:r>
                        <a:rPr sz="1100" i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i="1" spc="-5" dirty="0">
                          <a:latin typeface="Calibri"/>
                          <a:cs typeface="Calibri"/>
                        </a:rPr>
                        <a:t>Мерзляк</a:t>
                      </a:r>
                      <a:r>
                        <a:rPr sz="1100" i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i="1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100" i="1" spc="-5" dirty="0">
                          <a:latin typeface="Calibri"/>
                          <a:cs typeface="Calibri"/>
                        </a:rPr>
                        <a:t>др.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100" b="1" i="1" dirty="0">
                          <a:latin typeface="Calibri"/>
                          <a:cs typeface="Calibri"/>
                        </a:rPr>
                        <a:t>Число</a:t>
                      </a:r>
                      <a:r>
                        <a:rPr sz="1100" b="1" i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i="1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b="1" i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i="1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100" b="1" i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i="1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100" b="1" i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i="1" spc="-10" dirty="0">
                          <a:latin typeface="Calibri"/>
                          <a:cs typeface="Calibri"/>
                        </a:rPr>
                        <a:t>учебнике</a:t>
                      </a:r>
                      <a:r>
                        <a:rPr sz="1100" b="1" i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i="1" dirty="0">
                          <a:latin typeface="Calibri"/>
                          <a:cs typeface="Calibri"/>
                        </a:rPr>
                        <a:t>для</a:t>
                      </a:r>
                      <a:r>
                        <a:rPr sz="1100" b="1" i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i="1" dirty="0">
                          <a:latin typeface="Calibri"/>
                          <a:cs typeface="Calibri"/>
                        </a:rPr>
                        <a:t>11</a:t>
                      </a:r>
                      <a:r>
                        <a:rPr sz="1100" b="1" i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i="1" dirty="0">
                          <a:latin typeface="Calibri"/>
                          <a:cs typeface="Calibri"/>
                        </a:rPr>
                        <a:t>класса!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15B5273-94D9-4FBD-BC82-26DA67016AB9}"/>
              </a:ext>
            </a:extLst>
          </p:cNvPr>
          <p:cNvSpPr/>
          <p:nvPr/>
        </p:nvSpPr>
        <p:spPr>
          <a:xfrm>
            <a:off x="0" y="6576124"/>
            <a:ext cx="5842497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*Материалы из презентации Зубковой Е.Д., ведущего специалиста ГК «Просвещение»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D7E8908-0C5E-4658-9C31-F42744B1C0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3491880" y="6332764"/>
            <a:ext cx="1512168" cy="500693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88DA59A-8768-4E97-AECE-0B873DC61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8824" y="6492875"/>
            <a:ext cx="2133600" cy="365125"/>
          </a:xfrm>
        </p:spPr>
        <p:txBody>
          <a:bodyPr/>
          <a:lstStyle/>
          <a:p>
            <a:fld id="{5AA3EF6E-A083-4BE8-A209-7F31BC1328EB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BD5AB8-6735-495A-B4BA-D4AE3CE62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9617"/>
            <a:ext cx="9144000" cy="510932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6906346-52DB-4578-9200-91347A02A715}"/>
              </a:ext>
            </a:extLst>
          </p:cNvPr>
          <p:cNvSpPr/>
          <p:nvPr/>
        </p:nvSpPr>
        <p:spPr>
          <a:xfrm>
            <a:off x="179512" y="5634505"/>
            <a:ext cx="91112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2038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Из презентации выступления Тимофеевой А.А., заместителя директор Департамента государственной политики и управления в сфере общего образования Министерства просвещения Российской Федерации, 06.07.2023 на конференции по оценке качества образования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8F76F32-CE91-4A13-82AC-B7D607A98B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7576525" y="19966"/>
            <a:ext cx="1512168" cy="50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185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35139" y="5320665"/>
            <a:ext cx="718947" cy="37833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26705" y="5320665"/>
            <a:ext cx="811530" cy="37833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10962" y="5320665"/>
            <a:ext cx="1056132" cy="378333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80975" y="605599"/>
            <a:ext cx="7612380" cy="48410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2149"/>
              </a:lnSpc>
              <a:spcBef>
                <a:spcPts val="75"/>
              </a:spcBef>
            </a:pPr>
            <a:r>
              <a:rPr spc="-11" dirty="0"/>
              <a:t>СООТВЕТСТВИЕ</a:t>
            </a:r>
            <a:r>
              <a:rPr spc="15" dirty="0"/>
              <a:t> </a:t>
            </a:r>
            <a:r>
              <a:rPr spc="-11" dirty="0"/>
              <a:t>СОДЕРЖАНИЯ</a:t>
            </a:r>
            <a:r>
              <a:rPr spc="4" dirty="0"/>
              <a:t> </a:t>
            </a:r>
            <a:r>
              <a:rPr spc="-8" dirty="0"/>
              <a:t>УЧЕБНИКА</a:t>
            </a:r>
            <a:r>
              <a:rPr dirty="0"/>
              <a:t> </a:t>
            </a:r>
            <a:r>
              <a:rPr spc="-19" dirty="0"/>
              <a:t>РАЗДЕЛАМ</a:t>
            </a:r>
            <a:r>
              <a:rPr spc="-8" dirty="0"/>
              <a:t> </a:t>
            </a:r>
            <a:r>
              <a:rPr spc="-15" dirty="0"/>
              <a:t>РАБОЧЕЙ</a:t>
            </a:r>
            <a:r>
              <a:rPr spc="-4" dirty="0"/>
              <a:t> </a:t>
            </a:r>
            <a:r>
              <a:rPr spc="-15" dirty="0"/>
              <a:t>ПРОГРАММЫ</a:t>
            </a:r>
          </a:p>
          <a:p>
            <a:pPr marL="9525">
              <a:lnSpc>
                <a:spcPts val="1609"/>
              </a:lnSpc>
            </a:pPr>
            <a:r>
              <a:rPr sz="1350" spc="-8" dirty="0"/>
              <a:t>Математика:</a:t>
            </a:r>
            <a:r>
              <a:rPr sz="1350" spc="-19" dirty="0"/>
              <a:t> </a:t>
            </a:r>
            <a:r>
              <a:rPr sz="1350" spc="-4" dirty="0"/>
              <a:t>алгебра</a:t>
            </a:r>
            <a:r>
              <a:rPr sz="1350" dirty="0"/>
              <a:t> и</a:t>
            </a:r>
            <a:r>
              <a:rPr sz="1350" spc="-4" dirty="0"/>
              <a:t> начала </a:t>
            </a:r>
            <a:r>
              <a:rPr sz="1350" spc="-8" dirty="0"/>
              <a:t>математического</a:t>
            </a:r>
            <a:r>
              <a:rPr sz="1350" spc="-11" dirty="0"/>
              <a:t> </a:t>
            </a:r>
            <a:r>
              <a:rPr sz="1350" dirty="0"/>
              <a:t>анализа.</a:t>
            </a:r>
            <a:r>
              <a:rPr sz="1350" spc="-11" dirty="0"/>
              <a:t> </a:t>
            </a:r>
            <a:r>
              <a:rPr sz="1350" dirty="0"/>
              <a:t>10</a:t>
            </a:r>
            <a:r>
              <a:rPr sz="1350" spc="4" dirty="0"/>
              <a:t> </a:t>
            </a:r>
            <a:r>
              <a:rPr sz="1350" spc="-4" dirty="0"/>
              <a:t>класс</a:t>
            </a:r>
            <a:endParaRPr sz="1350"/>
          </a:p>
        </p:txBody>
      </p:sp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796642"/>
              </p:ext>
            </p:extLst>
          </p:nvPr>
        </p:nvGraphicFramePr>
        <p:xfrm>
          <a:off x="103632" y="1199704"/>
          <a:ext cx="8963025" cy="26207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95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63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39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5860"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Содержание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учебника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Рабочая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программа</a:t>
                      </a:r>
                      <a:r>
                        <a:rPr sz="1100" spc="2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по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предмету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6040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Комментарий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02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64769" marR="539115" indent="393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b="1" spc="-25" dirty="0">
                          <a:latin typeface="Calibri"/>
                          <a:cs typeface="Calibri"/>
                        </a:rPr>
                        <a:t>Глава</a:t>
                      </a:r>
                      <a:r>
                        <a:rPr sz="11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6.</a:t>
                      </a:r>
                      <a:r>
                        <a:rPr sz="11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Приложение.</a:t>
                      </a:r>
                      <a:r>
                        <a:rPr sz="11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Элементы</a:t>
                      </a:r>
                      <a:r>
                        <a:rPr sz="11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теории</a:t>
                      </a:r>
                      <a:r>
                        <a:rPr sz="11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чисел. </a:t>
                      </a:r>
                      <a:r>
                        <a:rPr sz="1100" b="1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Метод</a:t>
                      </a:r>
                      <a:r>
                        <a:rPr sz="11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математической</a:t>
                      </a:r>
                      <a:r>
                        <a:rPr sz="11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индукции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64769" marR="88265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Делимость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нацело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её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свойства.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Деление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остатком. </a:t>
                      </a:r>
                      <a:r>
                        <a:rPr sz="11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Сравнения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по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модулю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и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их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свойства.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Наибольший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общий 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делитель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наименьшее общее кратное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двух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натуральных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чисел.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Взаимно простые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числа.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64769" marR="118745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Простые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составные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числа.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О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проблемах,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связанных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с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простыми числами.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Деление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многочленов. 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Теорема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Безу.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Целое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рациональное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уравнение.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Метод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математической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индукции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333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ts val="1590"/>
                        </a:lnSpc>
                      </a:pPr>
                      <a:r>
                        <a:rPr sz="1100" b="1" spc="-10" dirty="0">
                          <a:latin typeface="Calibri"/>
                          <a:cs typeface="Calibri"/>
                        </a:rPr>
                        <a:t>Уравнения</a:t>
                      </a:r>
                      <a:r>
                        <a:rPr sz="11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неравенства.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64769" marR="610870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Основные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методы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решения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целых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и дробно-рациональных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уравнений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1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неравенств.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Многочлены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от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одной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переменной.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Деление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многочлена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на</a:t>
                      </a:r>
                    </a:p>
                    <a:p>
                      <a:pPr marL="64769" marR="165100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многочлен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остатком.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Теорема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Безу.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Многочлены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целыми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коэффициентами. </a:t>
                      </a:r>
                      <a:r>
                        <a:rPr sz="11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Теорема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Виета.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Начала</a:t>
                      </a:r>
                      <a:r>
                        <a:rPr sz="11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математического</a:t>
                      </a:r>
                      <a:r>
                        <a:rPr sz="11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анализа.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Метод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математической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индукции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Числа</a:t>
                      </a:r>
                      <a:r>
                        <a:rPr sz="11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вычисления</a:t>
                      </a:r>
                      <a:r>
                        <a:rPr sz="11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i="1" spc="-5" dirty="0">
                          <a:latin typeface="Calibri"/>
                          <a:cs typeface="Calibri"/>
                        </a:rPr>
                        <a:t>(программа</a:t>
                      </a:r>
                      <a:r>
                        <a:rPr sz="1100" i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i="1" spc="-5" dirty="0">
                          <a:latin typeface="Calibri"/>
                          <a:cs typeface="Calibri"/>
                        </a:rPr>
                        <a:t>11 класса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)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64769" marR="230504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Натуральные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целые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числа.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Применение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признаков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делимости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целых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чисел, </a:t>
                      </a:r>
                      <a:r>
                        <a:rPr sz="11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наибольший общий 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делитель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(далее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НОД)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и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наименьшее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общее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кратное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(далее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-НОК), остатков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по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модулю,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алгоритма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Евклида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для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решения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задач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целых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числах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66040" marR="231140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Соответствует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элементам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д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рж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ания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82184" y="3887914"/>
            <a:ext cx="3779044" cy="2008346"/>
          </a:xfrm>
          <a:custGeom>
            <a:avLst/>
            <a:gdLst/>
            <a:ahLst/>
            <a:cxnLst/>
            <a:rect l="l" t="t" r="r" b="b"/>
            <a:pathLst>
              <a:path w="5038725" h="2677795">
                <a:moveTo>
                  <a:pt x="5038344" y="0"/>
                </a:moveTo>
                <a:lnTo>
                  <a:pt x="0" y="0"/>
                </a:lnTo>
                <a:lnTo>
                  <a:pt x="0" y="2677667"/>
                </a:lnTo>
                <a:lnTo>
                  <a:pt x="5038344" y="2677667"/>
                </a:lnTo>
                <a:lnTo>
                  <a:pt x="5038344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1926" y="3887914"/>
            <a:ext cx="3646646" cy="194219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146209" lvl="0" indent="0" algn="l" defTabSz="6858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Числа</a:t>
            </a:r>
            <a:r>
              <a:rPr kumimoji="0" sz="1050" b="1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и</a:t>
            </a:r>
            <a:r>
              <a:rPr kumimoji="0" sz="1050" b="1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вычисления</a:t>
            </a:r>
            <a:r>
              <a:rPr kumimoji="0" sz="105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(отсутствует</a:t>
            </a:r>
            <a:r>
              <a:rPr kumimoji="0" sz="1050" b="0" i="0" u="none" strike="noStrike" kern="1200" cap="none" spc="3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в </a:t>
            </a:r>
            <a:r>
              <a:rPr kumimoji="0" sz="10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учебнике</a:t>
            </a:r>
            <a:r>
              <a:rPr kumimoji="0" sz="1050" b="0" i="0" u="none" strike="noStrike" kern="1200" cap="none" spc="-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10</a:t>
            </a:r>
            <a:r>
              <a:rPr kumimoji="0" sz="105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класса, </a:t>
            </a:r>
            <a:r>
              <a:rPr kumimoji="0" sz="105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представлен</a:t>
            </a:r>
            <a:r>
              <a:rPr kumimoji="0" sz="105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в УМК  по</a:t>
            </a:r>
            <a:r>
              <a:rPr kumimoji="0" sz="105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алгебре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9</a:t>
            </a:r>
            <a:r>
              <a:rPr kumimoji="0" sz="105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для </a:t>
            </a:r>
            <a:r>
              <a:rPr kumimoji="0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углубленного</a:t>
            </a:r>
            <a:r>
              <a:rPr kumimoji="0" sz="1050" b="0" i="0" u="none" strike="noStrike" kern="1200" cap="none" spc="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изучения </a:t>
            </a:r>
            <a:r>
              <a:rPr kumimoji="0" sz="1050" b="0" i="0" u="none" strike="noStrike" kern="1200" cap="none" spc="-25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(предыдущий</a:t>
            </a:r>
            <a:r>
              <a:rPr kumimoji="0" sz="105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ФГОС) </a:t>
            </a:r>
            <a:r>
              <a:rPr kumimoji="0" sz="105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авт.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А.Г.</a:t>
            </a:r>
            <a:r>
              <a:rPr kumimoji="0" sz="105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Мерзляк</a:t>
            </a:r>
            <a:r>
              <a:rPr kumimoji="0" sz="1050" b="0" i="0" u="none" strike="noStrike" kern="1200" cap="none" spc="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и</a:t>
            </a:r>
            <a:r>
              <a:rPr kumimoji="0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др.)</a:t>
            </a:r>
          </a:p>
          <a:p>
            <a:pPr marL="9525" marR="242411" lvl="0" indent="0" algn="l" defTabSz="685800" rtl="0" eaLnBrk="1" fontAlgn="auto" latinLnBrk="0" hangingPunct="1">
              <a:lnSpc>
                <a:spcPct val="100000"/>
              </a:lnSpc>
              <a:spcBef>
                <a:spcPts val="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Рациональные числа. </a:t>
            </a:r>
            <a:r>
              <a:rPr kumimoji="0" sz="10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Обыкновенные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и </a:t>
            </a:r>
            <a:r>
              <a:rPr kumimoji="0" sz="105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десятичные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дроби, </a:t>
            </a:r>
            <a:r>
              <a:rPr kumimoji="0" sz="105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проценты,</a:t>
            </a:r>
            <a:r>
              <a:rPr kumimoji="0" sz="1050" b="0" i="0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бесконечные</a:t>
            </a:r>
            <a:r>
              <a:rPr kumimoji="0" sz="1050" b="0" i="0" u="none" strike="noStrike" kern="1200" cap="none" spc="-3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периодические</a:t>
            </a:r>
            <a:r>
              <a:rPr kumimoji="0" sz="1050" b="0" i="0" u="none" strike="noStrike" kern="1200" cap="none" spc="-3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дроби.</a:t>
            </a:r>
            <a:r>
              <a:rPr kumimoji="0" sz="1050" b="0" i="0" u="none" strike="noStrike" kern="1200" cap="none" spc="-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Применение </a:t>
            </a:r>
            <a:r>
              <a:rPr kumimoji="0" sz="1050" b="0" i="0" u="none" strike="noStrike" kern="1200" cap="none" spc="-25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дробей</a:t>
            </a:r>
            <a:r>
              <a:rPr kumimoji="0" sz="1050" b="0" i="0" u="none" strike="noStrike" kern="1200" cap="none" spc="-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и</a:t>
            </a:r>
            <a:r>
              <a:rPr kumimoji="0" sz="105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процентов</a:t>
            </a:r>
            <a:r>
              <a:rPr kumimoji="0" sz="1050" b="0" i="0" u="none" strike="noStrike" kern="1200" cap="none" spc="-2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для решения</a:t>
            </a:r>
            <a:r>
              <a:rPr kumimoji="0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прикладных</a:t>
            </a:r>
            <a:r>
              <a:rPr kumimoji="0" sz="1050" b="0" i="0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задач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из</a:t>
            </a:r>
          </a:p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различных</a:t>
            </a:r>
            <a:r>
              <a:rPr kumimoji="0" sz="10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отраслей</a:t>
            </a:r>
            <a:r>
              <a:rPr kumimoji="0" sz="105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знаний</a:t>
            </a:r>
            <a:r>
              <a:rPr kumimoji="0" sz="1050" b="0" i="0" u="none" strike="noStrike" kern="1200" cap="none" spc="-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и</a:t>
            </a:r>
            <a:r>
              <a:rPr kumimoji="0" sz="105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реальной</a:t>
            </a:r>
            <a:r>
              <a:rPr kumimoji="0" sz="105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жизни.</a:t>
            </a:r>
            <a:endParaRPr kumimoji="0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Действительные</a:t>
            </a:r>
            <a:r>
              <a:rPr kumimoji="0" sz="1050" b="0" i="0" u="none" strike="noStrike" kern="1200" cap="none" spc="-2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числа.</a:t>
            </a:r>
            <a:r>
              <a:rPr kumimoji="0" sz="105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Рациональные</a:t>
            </a:r>
            <a:r>
              <a:rPr kumimoji="0" sz="1050" b="0" i="0" u="none" strike="noStrike" kern="1200" cap="none" spc="-3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и</a:t>
            </a:r>
            <a:r>
              <a:rPr kumimoji="0" sz="10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иррациональные</a:t>
            </a:r>
          </a:p>
          <a:p>
            <a:pPr marL="9525" marR="3810" lvl="0" indent="0" algn="l" defTabSz="685800" rtl="0" eaLnBrk="1" fontAlgn="auto" latinLnBrk="0" hangingPunct="1">
              <a:lnSpc>
                <a:spcPct val="99300"/>
              </a:lnSpc>
              <a:spcBef>
                <a:spcPts val="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числа.</a:t>
            </a:r>
            <a:r>
              <a:rPr kumimoji="0" sz="10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Арифметические</a:t>
            </a:r>
            <a:r>
              <a:rPr kumimoji="0" sz="1050" b="0" i="0" u="none" strike="noStrike" kern="1200" cap="none" spc="-2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операции</a:t>
            </a:r>
            <a:r>
              <a:rPr kumimoji="0" sz="1050" b="0" i="0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</a:t>
            </a:r>
            <a:r>
              <a:rPr kumimoji="0" sz="1050" b="0" i="0" u="none" strike="noStrike" kern="1200" cap="none" spc="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действительными</a:t>
            </a:r>
            <a:r>
              <a:rPr kumimoji="0" sz="105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числами. </a:t>
            </a:r>
            <a:r>
              <a:rPr kumimoji="0" sz="1050" b="0" i="0" u="none" strike="noStrike" kern="1200" cap="none" spc="-25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-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Модуль</a:t>
            </a:r>
            <a:r>
              <a:rPr kumimoji="0" sz="10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действительного</a:t>
            </a:r>
            <a:r>
              <a:rPr kumimoji="0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числа и</a:t>
            </a:r>
            <a:r>
              <a:rPr kumimoji="0" sz="105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его</a:t>
            </a:r>
            <a:r>
              <a:rPr kumimoji="0" sz="105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свойства. Приближённые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вычисления,</a:t>
            </a:r>
            <a:r>
              <a:rPr kumimoji="0" sz="105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правила</a:t>
            </a:r>
            <a:r>
              <a:rPr kumimoji="0" sz="1050" b="0" i="0" u="none" strike="noStrike" kern="1200" cap="none" spc="5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округления,</a:t>
            </a:r>
            <a:r>
              <a:rPr kumimoji="0" sz="1050" b="0" i="0" u="none" strike="noStrike" kern="1200" cap="none" spc="6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прикидка</a:t>
            </a:r>
            <a:r>
              <a:rPr kumimoji="0" sz="1050" b="0" i="0" u="none" strike="noStrike" kern="1200" cap="none" spc="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и</a:t>
            </a:r>
            <a:r>
              <a:rPr kumimoji="0" sz="1050" b="0" i="0" u="none" strike="noStrike" kern="1200" cap="none" spc="7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оценка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результата</a:t>
            </a:r>
            <a:r>
              <a:rPr kumimoji="0" sz="1050" b="0" i="0" u="none" strike="noStrike" kern="1200" cap="none" spc="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вычислений.</a:t>
            </a:r>
          </a:p>
        </p:txBody>
      </p:sp>
      <p:sp>
        <p:nvSpPr>
          <p:cNvPr id="10" name="object 10"/>
          <p:cNvSpPr/>
          <p:nvPr/>
        </p:nvSpPr>
        <p:spPr>
          <a:xfrm>
            <a:off x="4142232" y="3914776"/>
            <a:ext cx="4924425" cy="1362551"/>
          </a:xfrm>
          <a:custGeom>
            <a:avLst/>
            <a:gdLst/>
            <a:ahLst/>
            <a:cxnLst/>
            <a:rect l="l" t="t" r="r" b="b"/>
            <a:pathLst>
              <a:path w="6565900" h="1816735">
                <a:moveTo>
                  <a:pt x="6565392" y="0"/>
                </a:moveTo>
                <a:lnTo>
                  <a:pt x="0" y="0"/>
                </a:lnTo>
                <a:lnTo>
                  <a:pt x="0" y="1816608"/>
                </a:lnTo>
                <a:lnTo>
                  <a:pt x="6565392" y="1816608"/>
                </a:lnTo>
                <a:lnTo>
                  <a:pt x="6565392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01763" y="3935921"/>
            <a:ext cx="4411028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lvl="0" indent="0" algn="l" defTabSz="6858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1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Уравнения</a:t>
            </a:r>
            <a:r>
              <a:rPr kumimoji="0" sz="1050" b="1" i="0" u="none" strike="noStrike" kern="1200" cap="none" spc="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и</a:t>
            </a:r>
            <a:r>
              <a:rPr kumimoji="0" sz="1050" b="1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неравенства</a:t>
            </a:r>
            <a:r>
              <a:rPr kumimoji="0" sz="1050" b="1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(отсутствует</a:t>
            </a:r>
            <a:r>
              <a:rPr kumimoji="0" sz="1050" b="0" i="0" u="none" strike="noStrike" kern="1200" cap="none" spc="4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в </a:t>
            </a:r>
            <a:r>
              <a:rPr kumimoji="0" sz="10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учебнике</a:t>
            </a:r>
            <a:r>
              <a:rPr kumimoji="0" sz="105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10</a:t>
            </a:r>
            <a:r>
              <a:rPr kumimoji="0" sz="10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класса,</a:t>
            </a:r>
            <a:r>
              <a:rPr kumimoji="0" sz="105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представлен</a:t>
            </a:r>
            <a:r>
              <a:rPr kumimoji="0" sz="1050" b="0" i="0" u="none" strike="noStrike" kern="1200" cap="none" spc="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в </a:t>
            </a:r>
            <a:r>
              <a:rPr kumimoji="0" sz="1050" b="0" i="0" u="none" strike="noStrike" kern="1200" cap="none" spc="-25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методическом</a:t>
            </a:r>
            <a:r>
              <a:rPr kumimoji="0" sz="105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пособии</a:t>
            </a:r>
            <a:r>
              <a:rPr kumimoji="0" sz="105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к</a:t>
            </a:r>
            <a:r>
              <a:rPr kumimoji="0" sz="1050" b="0" i="0" u="none" strike="noStrike" kern="1200" cap="none" spc="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УМК</a:t>
            </a:r>
            <a:r>
              <a:rPr kumimoji="0" sz="105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М.</a:t>
            </a:r>
            <a:r>
              <a:rPr kumimoji="0" sz="105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И. Шабунина,</a:t>
            </a:r>
            <a:r>
              <a:rPr kumimoji="0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А.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А.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Прокофьева)</a:t>
            </a:r>
            <a:endParaRPr kumimoji="0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201764" y="4416171"/>
            <a:ext cx="4764881" cy="8149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lvl="0" indent="0" algn="l" defTabSz="6858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Решение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систем линейных уравнений. </a:t>
            </a:r>
            <a:r>
              <a:rPr kumimoji="0" sz="10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Матрица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системы линейных уравнений. </a:t>
            </a:r>
            <a:r>
              <a:rPr kumimoji="0" sz="105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Определитель матрицы </a:t>
            </a:r>
            <a:r>
              <a:rPr kumimoji="0" sz="105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105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×</a:t>
            </a:r>
            <a:r>
              <a:rPr kumimoji="0" sz="105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2, </a:t>
            </a:r>
            <a:r>
              <a:rPr kumimoji="0" sz="105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его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геометрический смысл и </a:t>
            </a:r>
            <a:r>
              <a:rPr kumimoji="0" sz="10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свойства,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вычисление </a:t>
            </a:r>
            <a:r>
              <a:rPr kumimoji="0" sz="105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его </a:t>
            </a:r>
            <a:r>
              <a:rPr kumimoji="0" sz="1050" b="0" i="0" u="none" strike="noStrike" kern="1200" cap="none" spc="-25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значения,</a:t>
            </a:r>
            <a:r>
              <a:rPr kumimoji="0" sz="105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применение</a:t>
            </a:r>
            <a:r>
              <a:rPr kumimoji="0" sz="105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определителя</a:t>
            </a:r>
            <a:r>
              <a:rPr kumimoji="0" sz="105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для решения</a:t>
            </a:r>
            <a:r>
              <a:rPr kumimoji="0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системы</a:t>
            </a:r>
            <a:r>
              <a:rPr kumimoji="0" sz="105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линейных</a:t>
            </a:r>
            <a:r>
              <a:rPr kumimoji="0" sz="1050" b="0" i="0" u="none" strike="noStrike" kern="1200" cap="none" spc="-2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уравнений.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9525" marR="602933" lvl="0" indent="0" algn="l" defTabSz="685800" rtl="0" eaLnBrk="1" fontAlgn="auto" latinLnBrk="0" hangingPunct="1">
              <a:lnSpc>
                <a:spcPts val="1229"/>
              </a:lnSpc>
              <a:spcBef>
                <a:spcPts val="6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Решение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прикладных </a:t>
            </a:r>
            <a:r>
              <a:rPr kumimoji="0" sz="105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задач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 </a:t>
            </a:r>
            <a:r>
              <a:rPr kumimoji="0" sz="10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помощью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системы линейных уравнений. </a:t>
            </a:r>
            <a:r>
              <a:rPr kumimoji="0" sz="105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Исследование</a:t>
            </a:r>
            <a:r>
              <a:rPr kumimoji="0" sz="1050" b="0" i="0" u="none" strike="noStrike" kern="1200" cap="none" spc="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построенной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модели</a:t>
            </a:r>
            <a:r>
              <a:rPr kumimoji="0" sz="1050" b="0" i="0" u="none" strike="noStrike" kern="1200" cap="none" spc="-2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</a:t>
            </a:r>
            <a:r>
              <a:rPr kumimoji="0" sz="1050" b="0" i="0" u="none" strike="noStrike" kern="1200" cap="none" spc="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помощью </a:t>
            </a:r>
            <a:r>
              <a:rPr kumimoji="0" sz="105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матриц</a:t>
            </a:r>
            <a:r>
              <a:rPr kumimoji="0" sz="10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и</a:t>
            </a:r>
            <a:r>
              <a:rPr kumimoji="0" sz="10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определителей.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EE04026-B138-4379-9346-CBC3A9414CD9}"/>
              </a:ext>
            </a:extLst>
          </p:cNvPr>
          <p:cNvSpPr/>
          <p:nvPr/>
        </p:nvSpPr>
        <p:spPr>
          <a:xfrm>
            <a:off x="0" y="6576124"/>
            <a:ext cx="5842497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*Материалы из презентации Зубковой Е.Д., ведущего специалиста ГК «Просвещение»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3669031" y="4551521"/>
            <a:ext cx="5397341" cy="1280160"/>
            <a:chOff x="4892040" y="4925695"/>
            <a:chExt cx="7196455" cy="17068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13520" y="5951220"/>
              <a:ext cx="958596" cy="50444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14616" y="5951220"/>
              <a:ext cx="1408176" cy="50444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892040" y="4925695"/>
              <a:ext cx="5139055" cy="1706880"/>
            </a:xfrm>
            <a:custGeom>
              <a:avLst/>
              <a:gdLst/>
              <a:ahLst/>
              <a:cxnLst/>
              <a:rect l="l" t="t" r="r" b="b"/>
              <a:pathLst>
                <a:path w="5139055" h="1706879">
                  <a:moveTo>
                    <a:pt x="5138927" y="0"/>
                  </a:moveTo>
                  <a:lnTo>
                    <a:pt x="0" y="0"/>
                  </a:lnTo>
                  <a:lnTo>
                    <a:pt x="0" y="1706879"/>
                  </a:lnTo>
                  <a:lnTo>
                    <a:pt x="5138927" y="1706879"/>
                  </a:lnTo>
                  <a:lnTo>
                    <a:pt x="51389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68940" y="5951220"/>
              <a:ext cx="1082040" cy="50444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030968" y="4925695"/>
              <a:ext cx="2057400" cy="1706880"/>
            </a:xfrm>
            <a:custGeom>
              <a:avLst/>
              <a:gdLst/>
              <a:ahLst/>
              <a:cxnLst/>
              <a:rect l="l" t="t" r="r" b="b"/>
              <a:pathLst>
                <a:path w="2057400" h="1706879">
                  <a:moveTo>
                    <a:pt x="2057400" y="0"/>
                  </a:moveTo>
                  <a:lnTo>
                    <a:pt x="0" y="0"/>
                  </a:lnTo>
                  <a:lnTo>
                    <a:pt x="0" y="1706879"/>
                  </a:lnTo>
                  <a:lnTo>
                    <a:pt x="2057400" y="1706879"/>
                  </a:lnTo>
                  <a:lnTo>
                    <a:pt x="2057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61925" y="867156"/>
            <a:ext cx="7612380" cy="48410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2149"/>
              </a:lnSpc>
              <a:spcBef>
                <a:spcPts val="75"/>
              </a:spcBef>
            </a:pPr>
            <a:r>
              <a:rPr spc="-11" dirty="0"/>
              <a:t>СООТВЕТСТВИЕ</a:t>
            </a:r>
            <a:r>
              <a:rPr spc="15" dirty="0"/>
              <a:t> </a:t>
            </a:r>
            <a:r>
              <a:rPr spc="-11" dirty="0"/>
              <a:t>СОДЕРЖАНИЯ</a:t>
            </a:r>
            <a:r>
              <a:rPr spc="4" dirty="0"/>
              <a:t> </a:t>
            </a:r>
            <a:r>
              <a:rPr spc="-8" dirty="0"/>
              <a:t>УЧЕБНИКА</a:t>
            </a:r>
            <a:r>
              <a:rPr dirty="0"/>
              <a:t> </a:t>
            </a:r>
            <a:r>
              <a:rPr spc="-19" dirty="0"/>
              <a:t>РАЗДЕЛАМ</a:t>
            </a:r>
            <a:r>
              <a:rPr spc="-8" dirty="0"/>
              <a:t> </a:t>
            </a:r>
            <a:r>
              <a:rPr spc="-15" dirty="0"/>
              <a:t>РАБОЧЕЙ</a:t>
            </a:r>
            <a:r>
              <a:rPr spc="-4" dirty="0"/>
              <a:t> </a:t>
            </a:r>
            <a:r>
              <a:rPr spc="-15" dirty="0"/>
              <a:t>ПРОГРАММЫ</a:t>
            </a:r>
          </a:p>
          <a:p>
            <a:pPr marL="9525">
              <a:lnSpc>
                <a:spcPts val="1609"/>
              </a:lnSpc>
            </a:pPr>
            <a:r>
              <a:rPr sz="1350" spc="-8" dirty="0"/>
              <a:t>Математика:</a:t>
            </a:r>
            <a:r>
              <a:rPr sz="1350" spc="-19" dirty="0"/>
              <a:t> </a:t>
            </a:r>
            <a:r>
              <a:rPr sz="1350" spc="-4" dirty="0"/>
              <a:t>алгебра</a:t>
            </a:r>
            <a:r>
              <a:rPr sz="1350" dirty="0"/>
              <a:t> и</a:t>
            </a:r>
            <a:r>
              <a:rPr sz="1350" spc="-4" dirty="0"/>
              <a:t> начала </a:t>
            </a:r>
            <a:r>
              <a:rPr sz="1350" spc="-8" dirty="0"/>
              <a:t>математического</a:t>
            </a:r>
            <a:r>
              <a:rPr sz="1350" spc="-11" dirty="0"/>
              <a:t> </a:t>
            </a:r>
            <a:r>
              <a:rPr sz="1350" dirty="0"/>
              <a:t>анализа.</a:t>
            </a:r>
            <a:r>
              <a:rPr sz="1350" spc="-11" dirty="0"/>
              <a:t> </a:t>
            </a:r>
            <a:r>
              <a:rPr sz="1350" dirty="0"/>
              <a:t>11</a:t>
            </a:r>
            <a:r>
              <a:rPr sz="1350" spc="4" dirty="0"/>
              <a:t> </a:t>
            </a:r>
            <a:r>
              <a:rPr sz="1350" spc="-4" dirty="0"/>
              <a:t>класс</a:t>
            </a:r>
            <a:endParaRPr sz="1350"/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98108" y="1397699"/>
          <a:ext cx="8963501" cy="50489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66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42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3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5860"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Содержание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учебника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Рабочая</a:t>
                      </a:r>
                      <a:r>
                        <a:rPr sz="11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программа</a:t>
                      </a:r>
                      <a:r>
                        <a:rPr sz="1100" spc="2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по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предмету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Комментарий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83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4769" marR="422909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100" b="1" spc="-25" dirty="0">
                          <a:latin typeface="Calibri"/>
                          <a:cs typeface="Calibri"/>
                        </a:rPr>
                        <a:t>Глава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1. 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Показательная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логарифмическая функции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Степень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с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произвольным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действительным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показателем. </a:t>
                      </a:r>
                      <a:r>
                        <a:rPr sz="11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Показательная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функция.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Показательные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уравнения.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109220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Показательные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неравенства.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Логарифм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и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его свойства.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Логарифмическая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функция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её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свойства.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Логарифмические </a:t>
                      </a:r>
                      <a:r>
                        <a:rPr sz="11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уравнения. Логарифмические</a:t>
                      </a:r>
                      <a:r>
                        <a:rPr sz="11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неравенства.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Производные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показательной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логарифмической</a:t>
                      </a:r>
                      <a:r>
                        <a:rPr sz="11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функций.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i="1" spc="-5" dirty="0">
                          <a:latin typeface="Calibri"/>
                          <a:cs typeface="Calibri"/>
                        </a:rPr>
                        <a:t>Неравенство</a:t>
                      </a:r>
                      <a:r>
                        <a:rPr sz="1100" i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i="1" dirty="0">
                          <a:latin typeface="Calibri"/>
                          <a:cs typeface="Calibri"/>
                        </a:rPr>
                        <a:t>Йенсена.</a:t>
                      </a:r>
                      <a:r>
                        <a:rPr sz="1100" i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i="1" spc="-5" dirty="0">
                          <a:latin typeface="Calibri"/>
                          <a:cs typeface="Calibri"/>
                        </a:rPr>
                        <a:t>Русский</a:t>
                      </a:r>
                      <a:r>
                        <a:rPr sz="1100" i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i="1" spc="-5" dirty="0">
                          <a:latin typeface="Calibri"/>
                          <a:cs typeface="Calibri"/>
                        </a:rPr>
                        <a:t>Архимед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ts val="1370"/>
                        </a:lnSpc>
                      </a:pPr>
                      <a:r>
                        <a:rPr sz="900" b="1" dirty="0">
                          <a:latin typeface="Calibri"/>
                          <a:cs typeface="Calibri"/>
                        </a:rPr>
                        <a:t>Числа</a:t>
                      </a:r>
                      <a:r>
                        <a:rPr sz="9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вычисления.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 marR="737870">
                        <a:lnSpc>
                          <a:spcPct val="1000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Логарифм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числа. Свойства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логарифма.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Десятичные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натуральные </a:t>
                      </a:r>
                      <a:r>
                        <a:rPr sz="9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логарифмы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i="1" spc="-5" dirty="0">
                          <a:latin typeface="Calibri"/>
                          <a:cs typeface="Calibri"/>
                        </a:rPr>
                        <a:t>(программа</a:t>
                      </a:r>
                      <a:r>
                        <a:rPr sz="900" i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i="1" dirty="0">
                          <a:latin typeface="Calibri"/>
                          <a:cs typeface="Calibri"/>
                        </a:rPr>
                        <a:t>10</a:t>
                      </a:r>
                      <a:r>
                        <a:rPr sz="900" i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i="1" spc="-5" dirty="0">
                          <a:latin typeface="Calibri"/>
                          <a:cs typeface="Calibri"/>
                        </a:rPr>
                        <a:t>класса)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900" b="1" spc="-10" dirty="0">
                          <a:latin typeface="Calibri"/>
                          <a:cs typeface="Calibri"/>
                        </a:rPr>
                        <a:t>Уравнения</a:t>
                      </a:r>
                      <a:r>
                        <a:rPr sz="9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неравенства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 marR="461645">
                        <a:lnSpc>
                          <a:spcPct val="100000"/>
                        </a:lnSpc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Показательные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уравнения.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Основные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методы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решения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показательных </a:t>
                      </a:r>
                      <a:r>
                        <a:rPr sz="9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уравнений.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Преобразование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выражений,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содержащих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логарифмы.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 marR="8128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Логарифмические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уравнения.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Основные</a:t>
                      </a:r>
                      <a:r>
                        <a:rPr sz="9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методы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решения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логарифмических </a:t>
                      </a:r>
                      <a:r>
                        <a:rPr sz="9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уравнений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i="1" spc="-5" dirty="0">
                          <a:latin typeface="Calibri"/>
                          <a:cs typeface="Calibri"/>
                        </a:rPr>
                        <a:t>(программа </a:t>
                      </a:r>
                      <a:r>
                        <a:rPr sz="900" i="1" dirty="0">
                          <a:latin typeface="Calibri"/>
                          <a:cs typeface="Calibri"/>
                        </a:rPr>
                        <a:t>10</a:t>
                      </a:r>
                      <a:r>
                        <a:rPr sz="900" i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i="1" spc="-5" dirty="0">
                          <a:latin typeface="Calibri"/>
                          <a:cs typeface="Calibri"/>
                        </a:rPr>
                        <a:t>класса)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Основные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методы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решения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показательных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логарифмических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неравенств.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b="1" spc="-5" dirty="0">
                          <a:latin typeface="Calibri"/>
                          <a:cs typeface="Calibri"/>
                        </a:rPr>
                        <a:t>Функции</a:t>
                      </a:r>
                      <a:r>
                        <a:rPr sz="9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графики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Показательная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логарифмическая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функции,</a:t>
                      </a:r>
                      <a:r>
                        <a:rPr sz="9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их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свойства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графики.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 marR="20066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Использование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графиков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функций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для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решения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уравнений </a:t>
                      </a:r>
                      <a:r>
                        <a:rPr sz="900" i="1" spc="-5" dirty="0">
                          <a:latin typeface="Calibri"/>
                          <a:cs typeface="Calibri"/>
                        </a:rPr>
                        <a:t>(программа </a:t>
                      </a:r>
                      <a:r>
                        <a:rPr sz="900" i="1" dirty="0">
                          <a:latin typeface="Calibri"/>
                          <a:cs typeface="Calibri"/>
                        </a:rPr>
                        <a:t>10 </a:t>
                      </a:r>
                      <a:r>
                        <a:rPr sz="900" i="1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i="1" spc="-5" dirty="0">
                          <a:latin typeface="Calibri"/>
                          <a:cs typeface="Calibri"/>
                        </a:rPr>
                        <a:t>класса)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5405" marR="57150">
                        <a:lnSpc>
                          <a:spcPct val="100000"/>
                        </a:lnSpc>
                        <a:spcBef>
                          <a:spcPts val="115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Соо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ве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тв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ет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э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ме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там 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содержания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РП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0119"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100" b="1" spc="-25" dirty="0">
                          <a:latin typeface="Calibri"/>
                          <a:cs typeface="Calibri"/>
                        </a:rPr>
                        <a:t>Глава</a:t>
                      </a:r>
                      <a:r>
                        <a:rPr sz="11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2.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 Интеграл</a:t>
                      </a:r>
                      <a:r>
                        <a:rPr sz="11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его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 применение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Первообразная.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Правила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нахождения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первообразной.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Площадь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криволинейной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трапеции.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Определённый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интеграл.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Вычисление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объёмов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тел.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i="1" dirty="0">
                          <a:latin typeface="Calibri"/>
                          <a:cs typeface="Calibri"/>
                        </a:rPr>
                        <a:t>«Кто</a:t>
                      </a:r>
                      <a:r>
                        <a:rPr sz="1100" i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i="1" spc="-5" dirty="0">
                          <a:latin typeface="Calibri"/>
                          <a:cs typeface="Calibri"/>
                        </a:rPr>
                        <a:t>превзошёл</a:t>
                      </a:r>
                      <a:r>
                        <a:rPr sz="1100" i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i="1" dirty="0">
                          <a:latin typeface="Calibri"/>
                          <a:cs typeface="Calibri"/>
                        </a:rPr>
                        <a:t>своим</a:t>
                      </a:r>
                      <a:r>
                        <a:rPr sz="1100" i="1" spc="-5" dirty="0">
                          <a:latin typeface="Calibri"/>
                          <a:cs typeface="Calibri"/>
                        </a:rPr>
                        <a:t> умом</a:t>
                      </a:r>
                      <a:r>
                        <a:rPr sz="1100" i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i="1" dirty="0">
                          <a:latin typeface="Calibri"/>
                          <a:cs typeface="Calibri"/>
                        </a:rPr>
                        <a:t>весь</a:t>
                      </a:r>
                      <a:r>
                        <a:rPr sz="1100" i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i="1" spc="-5" dirty="0">
                          <a:latin typeface="Calibri"/>
                          <a:cs typeface="Calibri"/>
                        </a:rPr>
                        <a:t>род</a:t>
                      </a:r>
                      <a:r>
                        <a:rPr sz="1100" i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i="1" spc="-5" dirty="0">
                          <a:latin typeface="Calibri"/>
                          <a:cs typeface="Calibri"/>
                        </a:rPr>
                        <a:t>человеческий»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7143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ts val="1375"/>
                        </a:lnSpc>
                      </a:pPr>
                      <a:r>
                        <a:rPr sz="900" b="1" spc="-5" dirty="0">
                          <a:latin typeface="Calibri"/>
                          <a:cs typeface="Calibri"/>
                        </a:rPr>
                        <a:t>Начала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математического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анализа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 marR="58102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Первообразная,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основное</a:t>
                      </a:r>
                      <a:r>
                        <a:rPr sz="9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свойство</a:t>
                      </a:r>
                      <a:r>
                        <a:rPr sz="9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первообразных.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Первообразные </a:t>
                      </a:r>
                      <a:r>
                        <a:rPr sz="9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элементарных функций.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Правила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нахождения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первообразных.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Интеграл.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Геометрический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смысл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интеграла.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Вычисление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определённого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интеграла</a:t>
                      </a:r>
                      <a:r>
                        <a:rPr sz="9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по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формуле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Ньютона–Лейбница.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 marR="644525">
                        <a:lnSpc>
                          <a:spcPct val="1000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Применение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интеграла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для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нахождения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площадей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плоских</a:t>
                      </a:r>
                      <a:r>
                        <a:rPr sz="9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фигур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и </a:t>
                      </a:r>
                      <a:r>
                        <a:rPr sz="9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объёмов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геометрических 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тел.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Соответствует</a:t>
                      </a:r>
                      <a:r>
                        <a:rPr sz="11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элементам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содержания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РП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 marL="64769">
                        <a:lnSpc>
                          <a:spcPts val="1595"/>
                        </a:lnSpc>
                      </a:pPr>
                      <a:r>
                        <a:rPr sz="1100" b="1" spc="-130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лава</a:t>
                      </a:r>
                      <a:r>
                        <a:rPr sz="11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3.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2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м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пл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100" b="1" spc="-2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сны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1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числа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362585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Множество комплексных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чисел.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Комплексная плоскость.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Тригонометрическая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форма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комплексного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числа.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Умножение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деление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комплексных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чисел,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записанных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тригонометрической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форме.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Корень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n-й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степени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352425">
                        <a:lnSpc>
                          <a:spcPct val="10000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из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комплексного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числа. </a:t>
                      </a:r>
                      <a:r>
                        <a:rPr sz="1100" i="1" dirty="0">
                          <a:latin typeface="Calibri"/>
                          <a:cs typeface="Calibri"/>
                        </a:rPr>
                        <a:t>Применение </a:t>
                      </a:r>
                      <a:r>
                        <a:rPr sz="1100" i="1" spc="-5" dirty="0">
                          <a:latin typeface="Calibri"/>
                          <a:cs typeface="Calibri"/>
                        </a:rPr>
                        <a:t>комплексных чисел. </a:t>
                      </a:r>
                      <a:r>
                        <a:rPr sz="1100" i="1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Решение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алгебраических</a:t>
                      </a:r>
                      <a:r>
                        <a:rPr sz="11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уравнений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на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множестве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комплексных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чисел.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sz="900" b="1" dirty="0">
                          <a:latin typeface="Calibri"/>
                          <a:cs typeface="Calibri"/>
                        </a:rPr>
                        <a:t>Числа</a:t>
                      </a:r>
                      <a:r>
                        <a:rPr sz="9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вычисления.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 marR="13970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Комплексные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числа.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Алгебраическая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тригонометрическая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формы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записи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комплексного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числа.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Арифметические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операции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комплексными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числами. </a:t>
                      </a:r>
                      <a:r>
                        <a:rPr sz="9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Изображение комплексных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чисел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на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координатной плоскости.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Формула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Муавра.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Корни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n-ой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степени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из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комплексного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числа.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Применение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комплексных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чисел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для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решения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физических</a:t>
                      </a:r>
                      <a:r>
                        <a:rPr sz="9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геометрических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задач.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Соответствует</a:t>
                      </a:r>
                      <a:r>
                        <a:rPr sz="11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элементам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содержания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РП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C81B05C-8EEF-46C3-8591-1EBB6B80F91D}"/>
              </a:ext>
            </a:extLst>
          </p:cNvPr>
          <p:cNvSpPr/>
          <p:nvPr/>
        </p:nvSpPr>
        <p:spPr>
          <a:xfrm>
            <a:off x="0" y="6576124"/>
            <a:ext cx="5842497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*Материалы из презентации Зубковой Е.Д., ведущего специалиста ГК «Просвещение»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35139" y="5320665"/>
            <a:ext cx="718947" cy="37833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26705" y="5320665"/>
            <a:ext cx="811530" cy="37833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10962" y="5320665"/>
            <a:ext cx="1056132" cy="37833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7724" y="5715838"/>
            <a:ext cx="1745301" cy="8171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61925" y="867156"/>
            <a:ext cx="7612380" cy="48410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2149"/>
              </a:lnSpc>
              <a:spcBef>
                <a:spcPts val="75"/>
              </a:spcBef>
            </a:pPr>
            <a:r>
              <a:rPr spc="-11" dirty="0"/>
              <a:t>СООТВЕТСТВИЕ</a:t>
            </a:r>
            <a:r>
              <a:rPr spc="15" dirty="0"/>
              <a:t> </a:t>
            </a:r>
            <a:r>
              <a:rPr spc="-11" dirty="0"/>
              <a:t>СОДЕРЖАНИЯ</a:t>
            </a:r>
            <a:r>
              <a:rPr spc="4" dirty="0"/>
              <a:t> </a:t>
            </a:r>
            <a:r>
              <a:rPr spc="-8" dirty="0"/>
              <a:t>УЧЕБНИКА</a:t>
            </a:r>
            <a:r>
              <a:rPr dirty="0"/>
              <a:t> </a:t>
            </a:r>
            <a:r>
              <a:rPr spc="-19" dirty="0"/>
              <a:t>РАЗДЕЛАМ</a:t>
            </a:r>
            <a:r>
              <a:rPr spc="-8" dirty="0"/>
              <a:t> </a:t>
            </a:r>
            <a:r>
              <a:rPr spc="-15" dirty="0"/>
              <a:t>РАБОЧЕЙ</a:t>
            </a:r>
            <a:r>
              <a:rPr spc="-4" dirty="0"/>
              <a:t> </a:t>
            </a:r>
            <a:r>
              <a:rPr spc="-15" dirty="0"/>
              <a:t>ПРОГРАММЫ</a:t>
            </a:r>
          </a:p>
          <a:p>
            <a:pPr marL="9525">
              <a:lnSpc>
                <a:spcPts val="1609"/>
              </a:lnSpc>
            </a:pPr>
            <a:r>
              <a:rPr sz="1350" spc="-8" dirty="0"/>
              <a:t>Математика:</a:t>
            </a:r>
            <a:r>
              <a:rPr sz="1350" spc="-19" dirty="0"/>
              <a:t> </a:t>
            </a:r>
            <a:r>
              <a:rPr sz="1350" spc="-4" dirty="0"/>
              <a:t>алгебра</a:t>
            </a:r>
            <a:r>
              <a:rPr sz="1350" dirty="0"/>
              <a:t> и</a:t>
            </a:r>
            <a:r>
              <a:rPr sz="1350" spc="-4" dirty="0"/>
              <a:t> начала </a:t>
            </a:r>
            <a:r>
              <a:rPr sz="1350" spc="-8" dirty="0"/>
              <a:t>математического</a:t>
            </a:r>
            <a:r>
              <a:rPr sz="1350" spc="-11" dirty="0"/>
              <a:t> </a:t>
            </a:r>
            <a:r>
              <a:rPr sz="1350" dirty="0"/>
              <a:t>анализа.</a:t>
            </a:r>
            <a:r>
              <a:rPr sz="1350" spc="-11" dirty="0"/>
              <a:t> </a:t>
            </a:r>
            <a:r>
              <a:rPr sz="1350" dirty="0"/>
              <a:t>11</a:t>
            </a:r>
            <a:r>
              <a:rPr sz="1350" spc="4" dirty="0"/>
              <a:t> </a:t>
            </a:r>
            <a:r>
              <a:rPr sz="1350" spc="-4" dirty="0"/>
              <a:t>класс</a:t>
            </a:r>
            <a:endParaRPr sz="1350"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98108" y="1802224"/>
          <a:ext cx="8963501" cy="16507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66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42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3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5860"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1140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Содержание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учебника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5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114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Рабочая</a:t>
                      </a:r>
                      <a:r>
                        <a:rPr sz="11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программа</a:t>
                      </a:r>
                      <a:r>
                        <a:rPr sz="1100" spc="2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по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предмету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5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114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Комментарий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5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0120">
                <a:tc>
                  <a:txBody>
                    <a:bodyPr/>
                    <a:lstStyle/>
                    <a:p>
                      <a:pPr marL="64769">
                        <a:lnSpc>
                          <a:spcPts val="1590"/>
                        </a:lnSpc>
                      </a:pPr>
                      <a:r>
                        <a:rPr sz="1100" b="1" spc="-130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лава</a:t>
                      </a:r>
                      <a:r>
                        <a:rPr sz="11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5.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Пов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оре</a:t>
                      </a:r>
                      <a:r>
                        <a:rPr sz="1100" b="1" spc="-15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ие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677545">
                        <a:lnSpc>
                          <a:spcPct val="10000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О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появлении посторонних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корней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потере решений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уравнений.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Основные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методы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решения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уравнений.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Основные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методы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решения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неравенств.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236854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Упражнения для повторения курсов математики, алгебры,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алгебры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и начал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анализа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Дополнительный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5405" marR="172720">
                        <a:lnSpc>
                          <a:spcPct val="10000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справочный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материал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к </a:t>
                      </a:r>
                      <a:r>
                        <a:rPr sz="11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курсу алгебры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начал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математического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анализа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10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11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классов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7143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2263140" y="3503294"/>
            <a:ext cx="4924425" cy="829618"/>
          </a:xfrm>
          <a:prstGeom prst="rect">
            <a:avLst/>
          </a:prstGeom>
          <a:solidFill>
            <a:srgbClr val="DEEBF7"/>
          </a:solidFill>
        </p:spPr>
        <p:txBody>
          <a:bodyPr vert="horz" wrap="square" lIns="0" tIns="30956" rIns="0" bIns="0" rtlCol="0">
            <a:spAutoFit/>
          </a:bodyPr>
          <a:lstStyle/>
          <a:p>
            <a:pPr marL="68580" marR="79058" lvl="0" indent="0" algn="l" defTabSz="685800" rtl="0" eaLnBrk="1" fontAlgn="auto" latinLnBrk="0" hangingPunct="1">
              <a:lnSpc>
                <a:spcPct val="100000"/>
              </a:lnSpc>
              <a:spcBef>
                <a:spcPts val="24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Начала</a:t>
            </a:r>
            <a:r>
              <a:rPr kumimoji="0" sz="1050" b="1" i="0" u="none" strike="noStrike" kern="1200" cap="none" spc="-2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1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математического </a:t>
            </a:r>
            <a:r>
              <a:rPr kumimoji="0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анализа</a:t>
            </a:r>
            <a:r>
              <a:rPr kumimoji="0" sz="1050" b="1" i="0" u="none" strike="noStrike" kern="1200" cap="none" spc="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(отсутствует</a:t>
            </a:r>
            <a:r>
              <a:rPr kumimoji="0" sz="105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в</a:t>
            </a:r>
            <a:r>
              <a:rPr kumimoji="0" sz="105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учебнике</a:t>
            </a:r>
            <a:r>
              <a:rPr kumimoji="0" sz="105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-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11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класса,</a:t>
            </a:r>
            <a:r>
              <a:rPr kumimoji="0" sz="1050" b="0" i="0" u="none" strike="noStrike" kern="1200" cap="none" spc="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представлен </a:t>
            </a:r>
            <a:r>
              <a:rPr kumimoji="0" sz="1050" b="0" i="0" u="none" strike="noStrike" kern="1200" cap="none" spc="-25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в</a:t>
            </a:r>
            <a:r>
              <a:rPr kumimoji="0" sz="105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методическом</a:t>
            </a:r>
            <a:r>
              <a:rPr kumimoji="0" sz="105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пособии</a:t>
            </a:r>
            <a:r>
              <a:rPr kumimoji="0" sz="1050" b="0" i="0" u="none" strike="noStrike" kern="1200" cap="none" spc="-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к</a:t>
            </a:r>
            <a:r>
              <a:rPr kumimoji="0" sz="1050" b="0" i="0" u="none" strike="noStrike" kern="1200" cap="none" spc="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УМК </a:t>
            </a:r>
            <a:r>
              <a:rPr kumimoji="0" sz="10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М. И.</a:t>
            </a:r>
            <a:r>
              <a:rPr kumimoji="0" sz="105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Шабунина,</a:t>
            </a:r>
            <a:r>
              <a:rPr kumimoji="0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А.</a:t>
            </a:r>
            <a:r>
              <a:rPr kumimoji="0" sz="105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А.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Прокофьева)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68580" marR="0" lvl="0" indent="0" algn="l" defTabSz="685800" rtl="0" eaLnBrk="1" fontAlgn="auto" latinLnBrk="0" hangingPunct="1">
              <a:lnSpc>
                <a:spcPts val="124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Примеры</a:t>
            </a:r>
            <a:r>
              <a:rPr kumimoji="0" sz="105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решений</a:t>
            </a:r>
            <a:r>
              <a:rPr kumimoji="0" sz="105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дифференциальных</a:t>
            </a:r>
            <a:r>
              <a:rPr kumimoji="0" sz="105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уравнений.</a:t>
            </a:r>
            <a:r>
              <a:rPr kumimoji="0" sz="1050" b="0" i="0" u="none" strike="noStrike" kern="1200" cap="none" spc="-2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Математическое</a:t>
            </a:r>
            <a:r>
              <a:rPr kumimoji="0" sz="10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моделирование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68580" marR="0" lvl="0" indent="0" algn="l" defTabSz="685800" rtl="0" eaLnBrk="1" fontAlgn="auto" latinLnBrk="0" hangingPunct="1">
              <a:lnSpc>
                <a:spcPts val="124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реальных</a:t>
            </a:r>
            <a:r>
              <a:rPr kumimoji="0" sz="105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процессов</a:t>
            </a:r>
            <a:r>
              <a:rPr kumimoji="0" sz="105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</a:t>
            </a:r>
            <a:r>
              <a:rPr kumimoji="0" sz="1050" b="0" i="0" u="none" strike="noStrike" kern="1200" cap="none" spc="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помощью</a:t>
            </a:r>
            <a:r>
              <a:rPr kumimoji="0" sz="105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дифференциальных</a:t>
            </a:r>
            <a:r>
              <a:rPr kumimoji="0" sz="105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уравнений.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8C9DCCD-D05D-4DBF-9CCC-E4514DE2C77A}"/>
              </a:ext>
            </a:extLst>
          </p:cNvPr>
          <p:cNvSpPr/>
          <p:nvPr/>
        </p:nvSpPr>
        <p:spPr>
          <a:xfrm>
            <a:off x="0" y="6576124"/>
            <a:ext cx="5842497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*Материалы из презентации Зубковой Е.Д., ведущего специалиста ГК «Просвещение»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786;p228">
            <a:extLst>
              <a:ext uri="{FF2B5EF4-FFF2-40B4-BE49-F238E27FC236}">
                <a16:creationId xmlns:a16="http://schemas.microsoft.com/office/drawing/2014/main" id="{4BCF419E-5224-4651-93B0-29F57C4A6D60}"/>
              </a:ext>
            </a:extLst>
          </p:cNvPr>
          <p:cNvSpPr/>
          <p:nvPr/>
        </p:nvSpPr>
        <p:spPr>
          <a:xfrm>
            <a:off x="0" y="-25951"/>
            <a:ext cx="7522288" cy="671618"/>
          </a:xfrm>
          <a:prstGeom prst="rect">
            <a:avLst/>
          </a:prstGeom>
          <a:solidFill>
            <a:srgbClr val="EBF0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Методическое пособие для учителя</a:t>
            </a:r>
            <a:endParaRPr lang="ru-RU" sz="2000" dirty="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821" y="98075"/>
            <a:ext cx="1056132" cy="37833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7724" y="5715838"/>
            <a:ext cx="1745301" cy="8171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41351" y="1013651"/>
            <a:ext cx="6714173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8" dirty="0"/>
              <a:t>РЕКОМЕНДАЦИИ</a:t>
            </a:r>
            <a:r>
              <a:rPr spc="-19" dirty="0"/>
              <a:t> </a:t>
            </a:r>
            <a:r>
              <a:rPr dirty="0"/>
              <a:t>ПО</a:t>
            </a:r>
            <a:r>
              <a:rPr spc="4" dirty="0"/>
              <a:t> </a:t>
            </a:r>
            <a:r>
              <a:rPr spc="-4" dirty="0"/>
              <a:t>ЗАМЕЩЕНИЮ</a:t>
            </a:r>
            <a:r>
              <a:rPr spc="8" dirty="0"/>
              <a:t> </a:t>
            </a:r>
            <a:r>
              <a:rPr spc="-23" dirty="0"/>
              <a:t>НЕДОСТАЮЩЕГО</a:t>
            </a:r>
            <a:r>
              <a:rPr dirty="0"/>
              <a:t> </a:t>
            </a:r>
            <a:r>
              <a:rPr spc="-11" dirty="0"/>
              <a:t>СОДЕРЖАНИЯ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11430" y="1275587"/>
            <a:ext cx="6743700" cy="2948940"/>
            <a:chOff x="15240" y="557783"/>
            <a:chExt cx="8991600" cy="393192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40" y="557783"/>
              <a:ext cx="3128772" cy="393192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0311" y="752855"/>
              <a:ext cx="2558796" cy="336194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87623" y="557783"/>
              <a:ext cx="5919216" cy="378561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82695" y="752855"/>
              <a:ext cx="5349240" cy="3215640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9164" y="4427982"/>
            <a:ext cx="3815334" cy="635508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169664" y="4273676"/>
            <a:ext cx="4857750" cy="942975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4827EE1-82E8-4CB2-9286-EC9ECF1CA0DA}"/>
              </a:ext>
            </a:extLst>
          </p:cNvPr>
          <p:cNvSpPr/>
          <p:nvPr/>
        </p:nvSpPr>
        <p:spPr>
          <a:xfrm>
            <a:off x="81155" y="5618195"/>
            <a:ext cx="5842497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*Материалы из презентации Зубковой Е.Д., ведущего специалиста ГК «Просвещение»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E829188-C213-41B0-AF7C-F5B1623CD27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7596336" y="-39131"/>
            <a:ext cx="1512168" cy="50069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CD08745-976C-49E3-9936-8CCAD42BA9D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3413634" y="6357307"/>
            <a:ext cx="1512168" cy="500693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786;p228">
            <a:extLst>
              <a:ext uri="{FF2B5EF4-FFF2-40B4-BE49-F238E27FC236}">
                <a16:creationId xmlns:a16="http://schemas.microsoft.com/office/drawing/2014/main" id="{3B61A2A5-F5A2-49B2-B7A7-248DDFE49AB3}"/>
              </a:ext>
            </a:extLst>
          </p:cNvPr>
          <p:cNvSpPr/>
          <p:nvPr/>
        </p:nvSpPr>
        <p:spPr>
          <a:xfrm>
            <a:off x="0" y="-25951"/>
            <a:ext cx="7522288" cy="671618"/>
          </a:xfrm>
          <a:prstGeom prst="rect">
            <a:avLst/>
          </a:prstGeom>
          <a:solidFill>
            <a:srgbClr val="EBF0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Методическое пособие для учителя</a:t>
            </a:r>
            <a:endParaRPr lang="ru-RU" sz="2000" dirty="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6491" y="44991"/>
            <a:ext cx="1056132" cy="37833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7724" y="5715838"/>
            <a:ext cx="1745301" cy="81715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9829" y="903047"/>
            <a:ext cx="6714173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8" dirty="0"/>
              <a:t>РЕКОМЕНДАЦИИ</a:t>
            </a:r>
            <a:r>
              <a:rPr spc="-19" dirty="0"/>
              <a:t> </a:t>
            </a:r>
            <a:r>
              <a:rPr dirty="0"/>
              <a:t>ПО</a:t>
            </a:r>
            <a:r>
              <a:rPr spc="4" dirty="0"/>
              <a:t> </a:t>
            </a:r>
            <a:r>
              <a:rPr spc="-4" dirty="0"/>
              <a:t>ЗАМЕЩЕНИЮ</a:t>
            </a:r>
            <a:r>
              <a:rPr spc="8" dirty="0"/>
              <a:t> </a:t>
            </a:r>
            <a:r>
              <a:rPr spc="-23" dirty="0"/>
              <a:t>НЕДОСТАЮЩЕГО</a:t>
            </a:r>
            <a:r>
              <a:rPr dirty="0"/>
              <a:t> </a:t>
            </a:r>
            <a:r>
              <a:rPr spc="-11" dirty="0"/>
              <a:t>СОДЕРЖАНИЯ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11430" y="1275587"/>
            <a:ext cx="7189470" cy="4725353"/>
            <a:chOff x="15240" y="557783"/>
            <a:chExt cx="9585960" cy="630047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40" y="557783"/>
              <a:ext cx="3128772" cy="393192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0311" y="752855"/>
              <a:ext cx="2558796" cy="336194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67228" y="557783"/>
              <a:ext cx="6633972" cy="630021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62300" y="752855"/>
              <a:ext cx="6063996" cy="5922264"/>
            </a:xfrm>
            <a:prstGeom prst="rect">
              <a:avLst/>
            </a:prstGeom>
          </p:spPr>
        </p:pic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63A0934-B47E-4AEC-A37A-1268B4104CD7}"/>
              </a:ext>
            </a:extLst>
          </p:cNvPr>
          <p:cNvSpPr/>
          <p:nvPr/>
        </p:nvSpPr>
        <p:spPr>
          <a:xfrm>
            <a:off x="18326" y="5970530"/>
            <a:ext cx="5842497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*Материалы из презентации Зубковой Е.Д., ведущего специалиста ГК «Просвещение»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50D18C6-5C75-46B1-AEA1-34404D4AFCC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7596336" y="-39131"/>
            <a:ext cx="1512168" cy="50069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2A773F1-E46B-4F50-B4D4-2E545F5E737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3413634" y="6357307"/>
            <a:ext cx="1512168" cy="500693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786;p228">
            <a:extLst>
              <a:ext uri="{FF2B5EF4-FFF2-40B4-BE49-F238E27FC236}">
                <a16:creationId xmlns:a16="http://schemas.microsoft.com/office/drawing/2014/main" id="{DDB917C6-133A-4DFD-8330-A9DF91795A2B}"/>
              </a:ext>
            </a:extLst>
          </p:cNvPr>
          <p:cNvSpPr/>
          <p:nvPr/>
        </p:nvSpPr>
        <p:spPr>
          <a:xfrm>
            <a:off x="0" y="-25951"/>
            <a:ext cx="7522288" cy="671618"/>
          </a:xfrm>
          <a:prstGeom prst="rect">
            <a:avLst/>
          </a:prstGeom>
          <a:solidFill>
            <a:srgbClr val="EBF0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2017" y="20575"/>
            <a:ext cx="1056132" cy="37833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40031" y="1626489"/>
            <a:ext cx="3488531" cy="4187190"/>
            <a:chOff x="320040" y="1025652"/>
            <a:chExt cx="4651375" cy="558292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0299" y="6478117"/>
              <a:ext cx="2327068" cy="10895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0040" y="1025652"/>
              <a:ext cx="2528316" cy="344119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55163" y="3168396"/>
              <a:ext cx="2516124" cy="3439667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40031" y="817709"/>
            <a:ext cx="7820025" cy="5636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11" dirty="0"/>
              <a:t>УЧЕБНО-МЕТОДИЧЕСКОЕ</a:t>
            </a:r>
            <a:r>
              <a:rPr spc="-8" dirty="0"/>
              <a:t> ОБЕСПЕЧЕНИЕ</a:t>
            </a:r>
            <a:r>
              <a:rPr spc="-15" dirty="0"/>
              <a:t> </a:t>
            </a:r>
            <a:r>
              <a:rPr spc="-8" dirty="0"/>
              <a:t>РЕАЛИЗАЦИИ</a:t>
            </a:r>
            <a:r>
              <a:rPr spc="-4" dirty="0"/>
              <a:t> </a:t>
            </a:r>
            <a:r>
              <a:rPr spc="-8" dirty="0"/>
              <a:t>ТРЕБОВАНИЙ</a:t>
            </a:r>
            <a:r>
              <a:rPr dirty="0"/>
              <a:t> </a:t>
            </a:r>
            <a:r>
              <a:rPr spc="-15" dirty="0"/>
              <a:t>ФГОС</a:t>
            </a:r>
            <a:r>
              <a:rPr dirty="0"/>
              <a:t> </a:t>
            </a:r>
            <a:r>
              <a:rPr spc="-4" dirty="0"/>
              <a:t>СОО</a:t>
            </a:r>
          </a:p>
          <a:p>
            <a:pPr marL="9525"/>
            <a:r>
              <a:rPr spc="-8" dirty="0"/>
              <a:t>«Математика:</a:t>
            </a:r>
            <a:r>
              <a:rPr spc="-4" dirty="0"/>
              <a:t> </a:t>
            </a:r>
            <a:r>
              <a:rPr spc="-8" dirty="0"/>
              <a:t>геометрия»</a:t>
            </a:r>
            <a:r>
              <a:rPr spc="-15" dirty="0"/>
              <a:t> УГЛУБЛЁННЫЙ</a:t>
            </a:r>
            <a:r>
              <a:rPr spc="8" dirty="0"/>
              <a:t> </a:t>
            </a:r>
            <a:r>
              <a:rPr spc="-4" dirty="0"/>
              <a:t>УРОВЕНЬ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3893154" y="1934527"/>
            <a:ext cx="5164931" cy="22023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7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Учебник.</a:t>
            </a:r>
            <a:r>
              <a:rPr kumimoji="0" sz="12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Геометрия.</a:t>
            </a:r>
            <a:r>
              <a:rPr kumimoji="0" sz="1200" b="0" i="0" u="none" strike="noStrike" kern="1200" cap="none" spc="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10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класс.</a:t>
            </a:r>
            <a:r>
              <a:rPr kumimoji="0" sz="120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А.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Г.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Мерзляк,</a:t>
            </a:r>
            <a:r>
              <a:rPr kumimoji="0" sz="1200" b="0" i="0" u="none" strike="noStrike" kern="1200" cap="none" spc="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Д.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А.</a:t>
            </a:r>
            <a:r>
              <a:rPr kumimoji="0" sz="1200" b="0" i="0" u="none" strike="noStrike" kern="1200" cap="none" spc="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Номировский,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В.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М.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Поляков.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+ 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Электронная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форма</a:t>
            </a:r>
            <a:r>
              <a:rPr kumimoji="0" sz="12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учебника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6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Учебник.</a:t>
            </a:r>
            <a:r>
              <a:rPr kumimoji="0" sz="12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Геометрия.</a:t>
            </a:r>
            <a:r>
              <a:rPr kumimoji="0" sz="12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11</a:t>
            </a:r>
            <a:r>
              <a:rPr kumimoji="0" sz="1200" b="0" i="0" u="none" strike="noStrike" kern="1200" cap="none" spc="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класс.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А.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Г.</a:t>
            </a:r>
            <a:r>
              <a:rPr kumimoji="0" sz="12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Мерзляк,</a:t>
            </a:r>
            <a:r>
              <a:rPr kumimoji="0" sz="1200" b="0" i="0" u="none" strike="noStrike" kern="1200" cap="none" spc="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Д.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А.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Номировский,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В.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М. 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Поляков.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+ 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Электронная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форма</a:t>
            </a:r>
            <a:r>
              <a:rPr kumimoji="0" sz="1200" b="0" i="0" u="none" strike="noStrike" kern="1200" cap="none" spc="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учебника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2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6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9525" marR="116681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Геометрия.</a:t>
            </a:r>
            <a:r>
              <a:rPr kumimoji="0" sz="1200" b="0" i="0" u="none" strike="noStrike" kern="1200" cap="none" spc="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10</a:t>
            </a:r>
            <a:r>
              <a:rPr kumimoji="0" sz="1200" b="0" i="0" u="none" strike="noStrike" kern="1200" cap="none" spc="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класс.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Самостоятельные</a:t>
            </a:r>
            <a:r>
              <a:rPr kumimoji="0" sz="12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</a:t>
            </a:r>
            <a:r>
              <a:rPr kumimoji="0" sz="1200" b="0" i="0" u="none" strike="noStrike" kern="1200" cap="none" spc="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контрольные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работы</a:t>
            </a:r>
            <a:r>
              <a:rPr kumimoji="0" sz="1200" b="0" i="0" u="none" strike="noStrike" kern="1200" cap="none" spc="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(углубленный). </a:t>
            </a:r>
            <a:r>
              <a:rPr kumimoji="0" sz="1200" b="0" i="0" u="none" strike="noStrike" kern="1200" cap="none" spc="-25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Мерзляк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А.Г.,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Полонский</a:t>
            </a:r>
            <a:r>
              <a:rPr kumimoji="0" sz="12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В.Б.,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Рабинович</a:t>
            </a:r>
            <a:r>
              <a:rPr kumimoji="0" sz="1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Е.М..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2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6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Геометрия.</a:t>
            </a:r>
            <a:r>
              <a:rPr kumimoji="0" sz="12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11</a:t>
            </a:r>
            <a:r>
              <a:rPr kumimoji="0" sz="1200" b="0" i="0" u="none" strike="noStrike" kern="1200" cap="none" spc="2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класс. 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Самостоятельные</a:t>
            </a:r>
            <a:r>
              <a:rPr kumimoji="0" sz="12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</a:t>
            </a:r>
            <a:r>
              <a:rPr kumimoji="0" sz="12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контрольные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работы</a:t>
            </a:r>
            <a:r>
              <a:rPr kumimoji="0" sz="1200" b="0" i="0" u="none" strike="noStrike" kern="1200" cap="none" spc="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(углубленный).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Мерзляк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А.Г.,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Полонский</a:t>
            </a:r>
            <a:r>
              <a:rPr kumimoji="0" sz="1200" b="0" i="0" u="none" strike="noStrike" kern="1200" cap="none" spc="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В.Б.,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Рабинович</a:t>
            </a:r>
            <a:r>
              <a:rPr kumimoji="0" sz="1200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Е.М.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2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6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2E8B894-D49B-4320-A871-295BBA49BEC3}"/>
              </a:ext>
            </a:extLst>
          </p:cNvPr>
          <p:cNvSpPr/>
          <p:nvPr/>
        </p:nvSpPr>
        <p:spPr>
          <a:xfrm>
            <a:off x="0" y="5921105"/>
            <a:ext cx="5842497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*Материалы из презентации Зубковой Е.Д., ведущего специалиста ГК «Просвещение»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5330A87-8E19-47A1-8AB9-BD7CD688B7B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7599061" y="-27384"/>
            <a:ext cx="1512168" cy="50069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9008EAF-5984-493E-A5DD-78D5D3CD8D3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3413634" y="6357307"/>
            <a:ext cx="1512168" cy="500693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B7F9E35-FA72-4E67-95C8-93E987144C6F}"/>
              </a:ext>
            </a:extLst>
          </p:cNvPr>
          <p:cNvSpPr/>
          <p:nvPr/>
        </p:nvSpPr>
        <p:spPr>
          <a:xfrm>
            <a:off x="1417654" y="59020"/>
            <a:ext cx="58751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Учебники, по которым работали в предыдущие годы</a:t>
            </a:r>
            <a:endParaRPr lang="ru-RU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35139" y="5858979"/>
            <a:ext cx="718947" cy="37833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26705" y="5858979"/>
            <a:ext cx="811530" cy="37833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10962" y="5858979"/>
            <a:ext cx="1056132" cy="37833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7724" y="5715838"/>
            <a:ext cx="1745301" cy="8171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61925" y="867156"/>
            <a:ext cx="7612380" cy="48410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2149"/>
              </a:lnSpc>
              <a:spcBef>
                <a:spcPts val="75"/>
              </a:spcBef>
            </a:pPr>
            <a:r>
              <a:rPr spc="-11" dirty="0"/>
              <a:t>СООТВЕТСТВИЕ</a:t>
            </a:r>
            <a:r>
              <a:rPr spc="15" dirty="0"/>
              <a:t> </a:t>
            </a:r>
            <a:r>
              <a:rPr spc="-11" dirty="0"/>
              <a:t>СОДЕРЖАНИЯ</a:t>
            </a:r>
            <a:r>
              <a:rPr spc="4" dirty="0"/>
              <a:t> </a:t>
            </a:r>
            <a:r>
              <a:rPr spc="-8" dirty="0"/>
              <a:t>УЧЕБНИКА</a:t>
            </a:r>
            <a:r>
              <a:rPr dirty="0"/>
              <a:t> </a:t>
            </a:r>
            <a:r>
              <a:rPr spc="-19" dirty="0"/>
              <a:t>РАЗДЕЛАМ</a:t>
            </a:r>
            <a:r>
              <a:rPr spc="-8" dirty="0"/>
              <a:t> </a:t>
            </a:r>
            <a:r>
              <a:rPr spc="-15" dirty="0"/>
              <a:t>РАБОЧЕЙ</a:t>
            </a:r>
            <a:r>
              <a:rPr spc="-4" dirty="0"/>
              <a:t> </a:t>
            </a:r>
            <a:r>
              <a:rPr spc="-15" dirty="0"/>
              <a:t>ПРОГРАММЫ</a:t>
            </a:r>
          </a:p>
          <a:p>
            <a:pPr marL="9525">
              <a:lnSpc>
                <a:spcPts val="1609"/>
              </a:lnSpc>
            </a:pPr>
            <a:r>
              <a:rPr sz="1350" spc="-8" dirty="0"/>
              <a:t>Математика:</a:t>
            </a:r>
            <a:r>
              <a:rPr sz="1350" spc="-19" dirty="0"/>
              <a:t> </a:t>
            </a:r>
            <a:r>
              <a:rPr sz="1350" spc="-4" dirty="0"/>
              <a:t>геометрия.</a:t>
            </a:r>
            <a:r>
              <a:rPr sz="1350" spc="-30" dirty="0"/>
              <a:t> </a:t>
            </a:r>
            <a:r>
              <a:rPr sz="1350" dirty="0"/>
              <a:t>10</a:t>
            </a:r>
            <a:r>
              <a:rPr sz="1350" spc="-8" dirty="0"/>
              <a:t> </a:t>
            </a:r>
            <a:r>
              <a:rPr sz="1350" spc="-4" dirty="0"/>
              <a:t>класс</a:t>
            </a:r>
            <a:endParaRPr sz="1350"/>
          </a:p>
        </p:txBody>
      </p:sp>
      <p:sp>
        <p:nvSpPr>
          <p:cNvPr id="8" name="object 8"/>
          <p:cNvSpPr/>
          <p:nvPr/>
        </p:nvSpPr>
        <p:spPr>
          <a:xfrm>
            <a:off x="3970782" y="2768441"/>
            <a:ext cx="5095875" cy="2606040"/>
          </a:xfrm>
          <a:custGeom>
            <a:avLst/>
            <a:gdLst/>
            <a:ahLst/>
            <a:cxnLst/>
            <a:rect l="l" t="t" r="r" b="b"/>
            <a:pathLst>
              <a:path w="6794500" h="3474720">
                <a:moveTo>
                  <a:pt x="4736579" y="0"/>
                </a:moveTo>
                <a:lnTo>
                  <a:pt x="0" y="0"/>
                </a:lnTo>
                <a:lnTo>
                  <a:pt x="0" y="3474720"/>
                </a:lnTo>
                <a:lnTo>
                  <a:pt x="4736579" y="3474720"/>
                </a:lnTo>
                <a:lnTo>
                  <a:pt x="4736579" y="0"/>
                </a:lnTo>
                <a:close/>
              </a:path>
              <a:path w="6794500" h="3474720">
                <a:moveTo>
                  <a:pt x="6793992" y="0"/>
                </a:moveTo>
                <a:lnTo>
                  <a:pt x="4736592" y="0"/>
                </a:lnTo>
                <a:lnTo>
                  <a:pt x="4736592" y="3474720"/>
                </a:lnTo>
                <a:lnTo>
                  <a:pt x="6793992" y="3474720"/>
                </a:lnTo>
                <a:lnTo>
                  <a:pt x="67939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98108" y="1397699"/>
          <a:ext cx="8964454" cy="41761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68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2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35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5860"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Содержание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учебника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Рабочая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программа</a:t>
                      </a:r>
                      <a:r>
                        <a:rPr sz="1100" spc="2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по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предмету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Комментарий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0119"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1100" b="1" spc="-130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лава</a:t>
                      </a:r>
                      <a:r>
                        <a:rPr sz="11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. Вв</a:t>
                      </a:r>
                      <a:r>
                        <a:rPr sz="1100" b="1" spc="-25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100" b="1" spc="-15" dirty="0">
                          <a:latin typeface="Calibri"/>
                          <a:cs typeface="Calibri"/>
                        </a:rPr>
                        <a:t>д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ени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1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1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ерео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м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ет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1100" b="1" spc="-15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ю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Основные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понятия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стереометрии.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Аксиомы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Стереометрии.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Следствия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из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аксиом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стереометрии.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943610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Пространственные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фигуры.</a:t>
                      </a:r>
                      <a:r>
                        <a:rPr sz="11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Начальные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представления </a:t>
                      </a:r>
                      <a:r>
                        <a:rPr sz="11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многогранниках.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i="1" dirty="0">
                          <a:latin typeface="Calibri"/>
                          <a:cs typeface="Calibri"/>
                        </a:rPr>
                        <a:t>Об</a:t>
                      </a:r>
                      <a:r>
                        <a:rPr sz="1100" i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i="1" spc="-5" dirty="0">
                          <a:latin typeface="Calibri"/>
                          <a:cs typeface="Calibri"/>
                        </a:rPr>
                        <a:t>аксиомах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7096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1370"/>
                        </a:lnSpc>
                      </a:pPr>
                      <a:r>
                        <a:rPr sz="900" b="1" spc="-5" dirty="0">
                          <a:latin typeface="Calibri"/>
                          <a:cs typeface="Calibri"/>
                        </a:rPr>
                        <a:t>Прямые</a:t>
                      </a:r>
                      <a:r>
                        <a:rPr sz="9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плоскости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пространстве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 marR="74866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Основные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понятия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стереометрии.</a:t>
                      </a:r>
                      <a:r>
                        <a:rPr sz="9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Точка,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прямая,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плоскость, </a:t>
                      </a:r>
                      <a:r>
                        <a:rPr sz="9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пространство.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Понятие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об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аксиоматическом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построении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стереометрии: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аксиомы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стереометрии и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следствия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из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них.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Многогранники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Виды многогранников,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развёртка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многогранника.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5405" marR="57150">
                        <a:lnSpc>
                          <a:spcPct val="100000"/>
                        </a:lnSpc>
                        <a:spcBef>
                          <a:spcPts val="819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Соо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ве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тв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ет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э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ме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там 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содержания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РП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6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4769" algn="just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b="1" spc="-25" dirty="0">
                          <a:latin typeface="Calibri"/>
                          <a:cs typeface="Calibri"/>
                        </a:rPr>
                        <a:t>Глава</a:t>
                      </a:r>
                      <a:r>
                        <a:rPr sz="11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2.</a:t>
                      </a:r>
                      <a:r>
                        <a:rPr sz="11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Параллельность</a:t>
                      </a:r>
                      <a:r>
                        <a:rPr sz="110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1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пространстве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949325" algn="just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Взаимное расположение двух прямых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пространстве.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Параллельность прямой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плоскости. Параллельность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плоскостей.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Преобразования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фигур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пространстве.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707390" algn="just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Параллельное проектирование. Изображения плоских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пространственных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фигур.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i="1" spc="-5" dirty="0">
                          <a:latin typeface="Calibri"/>
                          <a:cs typeface="Calibri"/>
                        </a:rPr>
                        <a:t>Центральное</a:t>
                      </a:r>
                      <a:r>
                        <a:rPr sz="1100" i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i="1" dirty="0">
                          <a:latin typeface="Calibri"/>
                          <a:cs typeface="Calibri"/>
                        </a:rPr>
                        <a:t>проектирование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1370"/>
                        </a:lnSpc>
                      </a:pPr>
                      <a:r>
                        <a:rPr sz="900" b="1" spc="-5" dirty="0">
                          <a:latin typeface="Calibri"/>
                          <a:cs typeface="Calibri"/>
                        </a:rPr>
                        <a:t>Прямые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плоскости</a:t>
                      </a:r>
                      <a:r>
                        <a:rPr sz="9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пространстве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Взаимное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расположение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прямых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в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пространстве: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пересекающиеся,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параллельные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скрещивающиеся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прямые.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Признаки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скрещивающихся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прямых.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Параллельность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прямых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плоскостей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в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 marR="10287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пространстве: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параллельные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прямые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в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пространстве,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параллельность </a:t>
                      </a:r>
                      <a:r>
                        <a:rPr sz="9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трёх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прямых,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параллельность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прямой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и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плоскости.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Параллельное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центральное проектирование, изображение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фигур. Основные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свойства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параллельного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проектирования.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Изображение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фигур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в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параллельной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проекции. 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Углы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сонаправленными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сторонами,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угол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 marR="52578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между прямыми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пространстве. Параллельность плоскостей: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параллельные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плоскости,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свойства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параллельных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плоскостей.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Простейшие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пространственные фигуры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на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плоскости: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тетраэдр, </a:t>
                      </a:r>
                      <a:r>
                        <a:rPr sz="9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параллелепипед,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построение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сечений.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65405" algn="just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Calibri"/>
                          <a:cs typeface="Calibri"/>
                        </a:rPr>
                        <a:t>Движения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пространстве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 marR="123189" algn="just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Движения пространства. Отображения. Движения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равенство фигур. </a:t>
                      </a:r>
                      <a:r>
                        <a:rPr sz="9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Общие свойства движений. Виды движений: параллельный перенос,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центральная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симметрия, зеркальная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симметрия,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поворот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вокруг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 algn="just">
                        <a:lnSpc>
                          <a:spcPts val="1405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прямой.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Преобразования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подобия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i="1" spc="-5" dirty="0">
                          <a:latin typeface="Calibri"/>
                          <a:cs typeface="Calibri"/>
                        </a:rPr>
                        <a:t>(программа</a:t>
                      </a:r>
                      <a:r>
                        <a:rPr sz="900" i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i="1" dirty="0">
                          <a:latin typeface="Calibri"/>
                          <a:cs typeface="Calibri"/>
                        </a:rPr>
                        <a:t>11 </a:t>
                      </a:r>
                      <a:r>
                        <a:rPr sz="900" i="1" spc="-10" dirty="0">
                          <a:latin typeface="Calibri"/>
                          <a:cs typeface="Calibri"/>
                        </a:rPr>
                        <a:t>класса)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65405" marR="57150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Соо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ве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тв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ет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э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ме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там 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содержания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РП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7139C70-5264-4B5C-B955-40D58A6CB279}"/>
              </a:ext>
            </a:extLst>
          </p:cNvPr>
          <p:cNvSpPr/>
          <p:nvPr/>
        </p:nvSpPr>
        <p:spPr>
          <a:xfrm>
            <a:off x="0" y="6576124"/>
            <a:ext cx="5842497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*Материалы из презентации Зубковой Е.Д., ведущего специалиста ГК «Просвещение»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35139" y="5320665"/>
            <a:ext cx="718947" cy="37833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26705" y="5320665"/>
            <a:ext cx="811530" cy="37833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10962" y="5320665"/>
            <a:ext cx="1056132" cy="37833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7724" y="5715838"/>
            <a:ext cx="1745301" cy="8171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61925" y="867156"/>
            <a:ext cx="7612380" cy="48410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2149"/>
              </a:lnSpc>
              <a:spcBef>
                <a:spcPts val="75"/>
              </a:spcBef>
            </a:pPr>
            <a:r>
              <a:rPr spc="-11" dirty="0"/>
              <a:t>СООТВЕТСТВИЕ</a:t>
            </a:r>
            <a:r>
              <a:rPr spc="15" dirty="0"/>
              <a:t> </a:t>
            </a:r>
            <a:r>
              <a:rPr spc="-11" dirty="0"/>
              <a:t>СОДЕРЖАНИЯ</a:t>
            </a:r>
            <a:r>
              <a:rPr spc="4" dirty="0"/>
              <a:t> </a:t>
            </a:r>
            <a:r>
              <a:rPr spc="-8" dirty="0"/>
              <a:t>УЧЕБНИКА</a:t>
            </a:r>
            <a:r>
              <a:rPr dirty="0"/>
              <a:t> </a:t>
            </a:r>
            <a:r>
              <a:rPr spc="-19" dirty="0"/>
              <a:t>РАЗДЕЛАМ</a:t>
            </a:r>
            <a:r>
              <a:rPr spc="-8" dirty="0"/>
              <a:t> </a:t>
            </a:r>
            <a:r>
              <a:rPr spc="-15" dirty="0"/>
              <a:t>РАБОЧЕЙ</a:t>
            </a:r>
            <a:r>
              <a:rPr spc="-4" dirty="0"/>
              <a:t> </a:t>
            </a:r>
            <a:r>
              <a:rPr spc="-15" dirty="0"/>
              <a:t>ПРОГРАММЫ</a:t>
            </a:r>
          </a:p>
          <a:p>
            <a:pPr marL="9525">
              <a:lnSpc>
                <a:spcPts val="1609"/>
              </a:lnSpc>
            </a:pPr>
            <a:r>
              <a:rPr sz="1350" spc="-8" dirty="0"/>
              <a:t>Математика:</a:t>
            </a:r>
            <a:r>
              <a:rPr sz="1350" spc="-19" dirty="0"/>
              <a:t> </a:t>
            </a:r>
            <a:r>
              <a:rPr sz="1350" spc="-4" dirty="0"/>
              <a:t>геометрия.</a:t>
            </a:r>
            <a:r>
              <a:rPr sz="1350" spc="-30" dirty="0"/>
              <a:t> </a:t>
            </a:r>
            <a:r>
              <a:rPr sz="1350" dirty="0"/>
              <a:t>10</a:t>
            </a:r>
            <a:r>
              <a:rPr sz="1350" spc="-8" dirty="0"/>
              <a:t> </a:t>
            </a:r>
            <a:r>
              <a:rPr sz="1350" spc="-4" dirty="0"/>
              <a:t>класс</a:t>
            </a:r>
            <a:endParaRPr sz="1350"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98108" y="1569148"/>
          <a:ext cx="8964454" cy="34640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68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2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35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5860"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Содержание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учебника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Рабочая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программа</a:t>
                      </a:r>
                      <a:r>
                        <a:rPr sz="1100" spc="2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по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предмету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Комментарий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3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b="1" spc="-130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лава</a:t>
                      </a:r>
                      <a:r>
                        <a:rPr sz="11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3.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Пер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п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нд</a:t>
                      </a:r>
                      <a:r>
                        <a:rPr sz="1100" b="1" spc="-2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b="1" spc="-1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100" b="1" spc="-55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яр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ость</a:t>
                      </a:r>
                      <a:r>
                        <a:rPr sz="11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1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прос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ра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нс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100" b="1" spc="-1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е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Calibri"/>
                          <a:cs typeface="Calibri"/>
                        </a:rPr>
                        <a:t>Угол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между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прямыми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пространстве.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Перпендикулярность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прямой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плоскости.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Перпендикуляр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наклонная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spc="-20" dirty="0">
                          <a:latin typeface="Calibri"/>
                          <a:cs typeface="Calibri"/>
                        </a:rPr>
                        <a:t>Теорема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трёх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перпендикулярах.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Угол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между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прямой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и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плоскостью.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Двугранный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угол.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Угол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между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двумя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плоскостями.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Перпендикулярные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плоскости.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Площадь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ортогональной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429895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проекции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многоугольника.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Многогранный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угол. 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Трёхгранный </a:t>
                      </a:r>
                      <a:r>
                        <a:rPr sz="11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угол.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Геометрическое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место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точек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пространства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1370"/>
                        </a:lnSpc>
                      </a:pPr>
                      <a:r>
                        <a:rPr sz="900" b="1" spc="-5" dirty="0">
                          <a:latin typeface="Calibri"/>
                          <a:cs typeface="Calibri"/>
                        </a:rPr>
                        <a:t>Прямые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плоскости</a:t>
                      </a:r>
                      <a:r>
                        <a:rPr sz="9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пространстве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Перпендикулярность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прямой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плоскости:</a:t>
                      </a:r>
                      <a:r>
                        <a:rPr sz="9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перпендикулярные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 marR="16192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прямые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пространстве,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прямые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параллельные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перпендикулярные </a:t>
                      </a:r>
                      <a:r>
                        <a:rPr sz="9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плоскости,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признак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перпендикулярности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прямой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плоскости,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теорема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о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прямой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перпендикулярной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плоскости.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Ортогональное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 marR="18478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проектирование.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Перпендикуляр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наклонные: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расстояние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от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точки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до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плоскости,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расстояние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от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прямой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до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плоскости,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проекция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фигуры </a:t>
                      </a:r>
                      <a:r>
                        <a:rPr sz="9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на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плоскость.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Перпендикулярность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плоскостей: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признак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 marR="1139190">
                        <a:lnSpc>
                          <a:spcPct val="100000"/>
                        </a:lnSpc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перпендикулярности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двух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плоскостей.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Теорема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трёх </a:t>
                      </a:r>
                      <a:r>
                        <a:rPr sz="9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перпендикулярах.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 marR="196850">
                        <a:lnSpc>
                          <a:spcPct val="100000"/>
                        </a:lnSpc>
                      </a:pPr>
                      <a:r>
                        <a:rPr sz="900" spc="-25" dirty="0">
                          <a:latin typeface="Calibri"/>
                          <a:cs typeface="Calibri"/>
                        </a:rPr>
                        <a:t>Углы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пространстве: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угол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между прямой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плоскостью,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двугранный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угол,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линейный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угол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двугранного</a:t>
                      </a:r>
                      <a:r>
                        <a:rPr sz="9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угла.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Трёхгранный</a:t>
                      </a:r>
                      <a:r>
                        <a:rPr sz="9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многогранные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 marR="121920">
                        <a:lnSpc>
                          <a:spcPct val="100000"/>
                        </a:lnSpc>
                      </a:pPr>
                      <a:r>
                        <a:rPr sz="900" spc="-15" dirty="0">
                          <a:latin typeface="Calibri"/>
                          <a:cs typeface="Calibri"/>
                        </a:rPr>
                        <a:t>углы.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Свойства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плоских</a:t>
                      </a:r>
                      <a:r>
                        <a:rPr sz="9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углов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многогранного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угла.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Свойства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плоских</a:t>
                      </a:r>
                      <a:r>
                        <a:rPr sz="9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двугранных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углов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трёхгранного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угла.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Теоремы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косинусов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синусов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для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трёхгранного</a:t>
                      </a:r>
                      <a:r>
                        <a:rPr sz="9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угла.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Calibri"/>
                          <a:cs typeface="Calibri"/>
                        </a:rPr>
                        <a:t>Многогранники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 marR="5949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Симметрия в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пространстве.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Элементы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симметрии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правильных </a:t>
                      </a:r>
                      <a:r>
                        <a:rPr sz="9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многогранников.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Симметрия в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правильном многограннике: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симметрия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параллелепипеда,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симметрия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правильных призм,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симметрия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правильной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пирамиды.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5405" marR="57150">
                        <a:lnSpc>
                          <a:spcPct val="100000"/>
                        </a:lnSpc>
                        <a:spcBef>
                          <a:spcPts val="124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Соо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ве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тв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ет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э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ме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там 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содержания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РП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2452B0A-68F5-4C2B-9D57-22F9C7BA9D2F}"/>
              </a:ext>
            </a:extLst>
          </p:cNvPr>
          <p:cNvSpPr/>
          <p:nvPr/>
        </p:nvSpPr>
        <p:spPr>
          <a:xfrm>
            <a:off x="0" y="6576124"/>
            <a:ext cx="5842497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*Материалы из презентации Зубковой Е.Д., ведущего специалиста ГК «Просвещение»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35139" y="5320665"/>
            <a:ext cx="718947" cy="37833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26705" y="5320665"/>
            <a:ext cx="811530" cy="37833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10962" y="5320665"/>
            <a:ext cx="1056132" cy="37833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7724" y="5715838"/>
            <a:ext cx="1745301" cy="8171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61925" y="867156"/>
            <a:ext cx="7612380" cy="48410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2149"/>
              </a:lnSpc>
              <a:spcBef>
                <a:spcPts val="75"/>
              </a:spcBef>
            </a:pPr>
            <a:r>
              <a:rPr spc="-11" dirty="0"/>
              <a:t>СООТВЕТСТВИЕ</a:t>
            </a:r>
            <a:r>
              <a:rPr spc="15" dirty="0"/>
              <a:t> </a:t>
            </a:r>
            <a:r>
              <a:rPr spc="-11" dirty="0"/>
              <a:t>СОДЕРЖАНИЯ</a:t>
            </a:r>
            <a:r>
              <a:rPr spc="4" dirty="0"/>
              <a:t> </a:t>
            </a:r>
            <a:r>
              <a:rPr spc="-8" dirty="0"/>
              <a:t>УЧЕБНИКА</a:t>
            </a:r>
            <a:r>
              <a:rPr dirty="0"/>
              <a:t> </a:t>
            </a:r>
            <a:r>
              <a:rPr spc="-19" dirty="0"/>
              <a:t>РАЗДЕЛАМ</a:t>
            </a:r>
            <a:r>
              <a:rPr spc="-8" dirty="0"/>
              <a:t> </a:t>
            </a:r>
            <a:r>
              <a:rPr spc="-15" dirty="0"/>
              <a:t>РАБОЧЕЙ</a:t>
            </a:r>
            <a:r>
              <a:rPr spc="-4" dirty="0"/>
              <a:t> </a:t>
            </a:r>
            <a:r>
              <a:rPr spc="-15" dirty="0"/>
              <a:t>ПРОГРАММЫ</a:t>
            </a:r>
          </a:p>
          <a:p>
            <a:pPr marL="9525">
              <a:lnSpc>
                <a:spcPts val="1609"/>
              </a:lnSpc>
            </a:pPr>
            <a:r>
              <a:rPr sz="1350" spc="-8" dirty="0"/>
              <a:t>Математика:</a:t>
            </a:r>
            <a:r>
              <a:rPr sz="1350" spc="-19" dirty="0"/>
              <a:t> </a:t>
            </a:r>
            <a:r>
              <a:rPr sz="1350" spc="-4" dirty="0"/>
              <a:t>геометрия.</a:t>
            </a:r>
            <a:r>
              <a:rPr sz="1350" spc="-30" dirty="0"/>
              <a:t> </a:t>
            </a:r>
            <a:r>
              <a:rPr sz="1350" dirty="0"/>
              <a:t>10</a:t>
            </a:r>
            <a:r>
              <a:rPr sz="1350" spc="-8" dirty="0"/>
              <a:t> </a:t>
            </a:r>
            <a:r>
              <a:rPr sz="1350" spc="-4" dirty="0"/>
              <a:t>класс</a:t>
            </a:r>
            <a:endParaRPr sz="1350"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98108" y="1617154"/>
          <a:ext cx="8964454" cy="321605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68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2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35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5860"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Содержание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учебника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Рабочая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программа</a:t>
                      </a:r>
                      <a:r>
                        <a:rPr sz="1100" spc="2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по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предмету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Комментарий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1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b="1" spc="-130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лава</a:t>
                      </a:r>
                      <a:r>
                        <a:rPr sz="11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4.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Мно</a:t>
                      </a:r>
                      <a:r>
                        <a:rPr sz="1100" b="1" spc="-20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ра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ни</a:t>
                      </a:r>
                      <a:r>
                        <a:rPr sz="1100" b="1" spc="-1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и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5810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Призма. Параллелепипед.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Пирамида.</a:t>
                      </a:r>
                      <a:r>
                        <a:rPr sz="11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Усечённая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пирамида </a:t>
                      </a:r>
                      <a:r>
                        <a:rPr sz="11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Тетраэдр.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i="1" dirty="0">
                          <a:latin typeface="Calibri"/>
                          <a:cs typeface="Calibri"/>
                        </a:rPr>
                        <a:t>Платоновы</a:t>
                      </a:r>
                      <a:r>
                        <a:rPr sz="1100" i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i="1" spc="-5" dirty="0">
                          <a:latin typeface="Calibri"/>
                          <a:cs typeface="Calibri"/>
                        </a:rPr>
                        <a:t>тела.</a:t>
                      </a:r>
                      <a:r>
                        <a:rPr sz="1100" i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i="1" spc="-15" dirty="0">
                          <a:latin typeface="Calibri"/>
                          <a:cs typeface="Calibri"/>
                        </a:rPr>
                        <a:t>Геометрическое</a:t>
                      </a:r>
                      <a:r>
                        <a:rPr sz="1100" i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i="1" spc="-10" dirty="0">
                          <a:latin typeface="Calibri"/>
                          <a:cs typeface="Calibri"/>
                        </a:rPr>
                        <a:t>тело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1370"/>
                        </a:lnSpc>
                      </a:pPr>
                      <a:r>
                        <a:rPr sz="900" b="1" spc="-5" dirty="0">
                          <a:latin typeface="Calibri"/>
                          <a:cs typeface="Calibri"/>
                        </a:rPr>
                        <a:t>Многогранники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 marR="20701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Призма: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n-угольная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призма,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прямая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наклонная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призмы,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боковая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полная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поверхность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призмы.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Параллелепипед,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прямоугольный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 marR="37719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параллелепипед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его свойства.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Кратчайшие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пути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на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поверхности </a:t>
                      </a:r>
                      <a:r>
                        <a:rPr sz="9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многогранника.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Теорема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Эйлера.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Пространственная теорема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 marR="126364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Пифагора.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Пирамида: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n-угольная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пирамида,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правильная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усечённая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пирамиды.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Свойства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рёбер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боковых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граней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правильной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пирамиды.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Правильные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многогранники: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правильная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призма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правильная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пирамида,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правильная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треугольная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пирамида и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правильный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 marR="7874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тетраэдр, куб. Представление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о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правильных многогранниках: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октаэдр, </a:t>
                      </a:r>
                      <a:r>
                        <a:rPr sz="9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додекаэдр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икосаэдр.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Вычисление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элементов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многогранников: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рёбра,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диагонали,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углы.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 marR="588645" algn="just">
                        <a:lnSpc>
                          <a:spcPct val="1000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Площадь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боковой поверхности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полной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поверхности прямой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призмы, площадь оснований, теорема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о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боковой поверхности </a:t>
                      </a:r>
                      <a:r>
                        <a:rPr sz="9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прямой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призмы.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Площадь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боковой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поверхности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поверхности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правильной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пирамиды,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теорема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о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площади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усечённой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>
                        <a:lnSpc>
                          <a:spcPts val="1405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пирамиды.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Соответствует</a:t>
                      </a:r>
                      <a:r>
                        <a:rPr sz="11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элементам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содержания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РП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573EA1F-E8D4-492D-9C2A-5F825D0722EE}"/>
              </a:ext>
            </a:extLst>
          </p:cNvPr>
          <p:cNvSpPr/>
          <p:nvPr/>
        </p:nvSpPr>
        <p:spPr>
          <a:xfrm>
            <a:off x="0" y="6576124"/>
            <a:ext cx="5842497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*Материалы из презентации Зубковой Е.Д., ведущего специалиста ГК «Просвещение»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35139" y="5320665"/>
            <a:ext cx="718947" cy="37833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26705" y="5320665"/>
            <a:ext cx="811530" cy="37833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10962" y="5320665"/>
            <a:ext cx="1056132" cy="37833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7724" y="5715838"/>
            <a:ext cx="1745301" cy="8171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61925" y="867156"/>
            <a:ext cx="7612380" cy="48410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2149"/>
              </a:lnSpc>
              <a:spcBef>
                <a:spcPts val="75"/>
              </a:spcBef>
            </a:pPr>
            <a:r>
              <a:rPr spc="-11" dirty="0"/>
              <a:t>СООТВЕТСТВИЕ</a:t>
            </a:r>
            <a:r>
              <a:rPr spc="15" dirty="0"/>
              <a:t> </a:t>
            </a:r>
            <a:r>
              <a:rPr spc="-11" dirty="0"/>
              <a:t>СОДЕРЖАНИЯ</a:t>
            </a:r>
            <a:r>
              <a:rPr spc="4" dirty="0"/>
              <a:t> </a:t>
            </a:r>
            <a:r>
              <a:rPr spc="-8" dirty="0"/>
              <a:t>УЧЕБНИКА</a:t>
            </a:r>
            <a:r>
              <a:rPr dirty="0"/>
              <a:t> </a:t>
            </a:r>
            <a:r>
              <a:rPr spc="-19" dirty="0"/>
              <a:t>РАЗДЕЛАМ</a:t>
            </a:r>
            <a:r>
              <a:rPr spc="-8" dirty="0"/>
              <a:t> </a:t>
            </a:r>
            <a:r>
              <a:rPr spc="-15" dirty="0"/>
              <a:t>РАБОЧЕЙ</a:t>
            </a:r>
            <a:r>
              <a:rPr spc="-4" dirty="0"/>
              <a:t> </a:t>
            </a:r>
            <a:r>
              <a:rPr spc="-15" dirty="0"/>
              <a:t>ПРОГРАММЫ</a:t>
            </a:r>
          </a:p>
          <a:p>
            <a:pPr marL="9525">
              <a:lnSpc>
                <a:spcPts val="1609"/>
              </a:lnSpc>
            </a:pPr>
            <a:r>
              <a:rPr sz="1350" spc="-8" dirty="0"/>
              <a:t>Математика:</a:t>
            </a:r>
            <a:r>
              <a:rPr sz="1350" spc="-19" dirty="0"/>
              <a:t> </a:t>
            </a:r>
            <a:r>
              <a:rPr sz="1350" spc="-4" dirty="0"/>
              <a:t>геометрия.</a:t>
            </a:r>
            <a:r>
              <a:rPr sz="1350" spc="-30" dirty="0"/>
              <a:t> </a:t>
            </a:r>
            <a:r>
              <a:rPr sz="1350" dirty="0"/>
              <a:t>11</a:t>
            </a:r>
            <a:r>
              <a:rPr sz="1350" spc="-8" dirty="0"/>
              <a:t> </a:t>
            </a:r>
            <a:r>
              <a:rPr sz="1350" spc="-4" dirty="0"/>
              <a:t>класс</a:t>
            </a:r>
            <a:endParaRPr sz="1350"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98108" y="1666018"/>
          <a:ext cx="8964454" cy="33267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68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2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35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5764"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Содержание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учебника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Рабочая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программа</a:t>
                      </a:r>
                      <a:r>
                        <a:rPr sz="1100" spc="2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по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предмету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Комментарий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79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b="1" spc="-25" dirty="0">
                          <a:latin typeface="Calibri"/>
                          <a:cs typeface="Calibri"/>
                        </a:rPr>
                        <a:t>Глава</a:t>
                      </a:r>
                      <a:r>
                        <a:rPr sz="11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1.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Координаты</a:t>
                      </a:r>
                      <a:r>
                        <a:rPr sz="11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векторы</a:t>
                      </a:r>
                      <a:r>
                        <a:rPr sz="11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1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пространстве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Декартовы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координаты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точки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пространстве.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Векторы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в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140970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пространстве. Сложение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вычитание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векторов.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Умножение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вектора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на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число.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Гомотетия.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Скалярное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произведение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векторов. </a:t>
                      </a:r>
                      <a:r>
                        <a:rPr sz="11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Уравнение плоскости.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i="1" spc="-5" dirty="0">
                          <a:latin typeface="Calibri"/>
                          <a:cs typeface="Calibri"/>
                        </a:rPr>
                        <a:t>Четырёхмерный</a:t>
                      </a:r>
                      <a:r>
                        <a:rPr sz="1100" i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i="1" spc="-5" dirty="0">
                          <a:latin typeface="Calibri"/>
                          <a:cs typeface="Calibri"/>
                        </a:rPr>
                        <a:t>куб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1370"/>
                        </a:lnSpc>
                      </a:pPr>
                      <a:r>
                        <a:rPr sz="900" b="1" spc="-5" dirty="0">
                          <a:latin typeface="Calibri"/>
                          <a:cs typeface="Calibri"/>
                        </a:rPr>
                        <a:t>Векторы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координаты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пространстве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 marR="11303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Понятия: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вектор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пространстве,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нулевой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вектор, длина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ненулевого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вектора,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векторы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коллинеарные,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сонаправленные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противоположно </a:t>
                      </a:r>
                      <a:r>
                        <a:rPr sz="9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направленные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векторы. Равенство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векторов.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Действия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векторами: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сложение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вычитание векторов,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сумма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нескольких</a:t>
                      </a:r>
                      <a:r>
                        <a:rPr sz="9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векторов,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умножение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вектора на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число.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Свойства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сложения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векторов.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Свойства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умножения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вектора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на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число.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Понятие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компланарные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векторы.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 marR="18415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Признак компланарности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трёх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векторов.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Правило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параллелепипеда. </a:t>
                      </a:r>
                      <a:r>
                        <a:rPr sz="9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Теорема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разложении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вектора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по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трём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некомпланарным векторам. </a:t>
                      </a:r>
                      <a:r>
                        <a:rPr sz="9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Прямоугольная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система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координат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в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пространстве.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Координаты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вектора.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Связь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между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координатами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вектора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координатами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точек.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Угол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между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векторами.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Скалярное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произведение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векторов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i="1" spc="-5" dirty="0">
                          <a:latin typeface="Calibri"/>
                          <a:cs typeface="Calibri"/>
                        </a:rPr>
                        <a:t>(программа</a:t>
                      </a:r>
                      <a:r>
                        <a:rPr sz="900" i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i="1" dirty="0">
                          <a:latin typeface="Calibri"/>
                          <a:cs typeface="Calibri"/>
                        </a:rPr>
                        <a:t>10</a:t>
                      </a:r>
                      <a:r>
                        <a:rPr sz="900" i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i="1" spc="-5" dirty="0">
                          <a:latin typeface="Calibri"/>
                          <a:cs typeface="Calibri"/>
                        </a:rPr>
                        <a:t>класса)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65405" marR="60833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Векторы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в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пространстве. Операции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над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векторами. Векторное </a:t>
                      </a:r>
                      <a:r>
                        <a:rPr sz="9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умножение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векторов.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Свойства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векторного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умножения.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 marR="393065">
                        <a:lnSpc>
                          <a:spcPct val="100000"/>
                        </a:lnSpc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Прямоугольная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система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координат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пространстве.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Координаты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вектора.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Разложение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вектора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по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базису.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Координатно-векторный </a:t>
                      </a:r>
                      <a:r>
                        <a:rPr sz="9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метод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при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решении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геометрических задач.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65405" marR="57150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Соо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ве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тв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ет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э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ме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там 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содержания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РП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6A8D296-E3D1-4238-A7A4-E82A509087AB}"/>
              </a:ext>
            </a:extLst>
          </p:cNvPr>
          <p:cNvSpPr/>
          <p:nvPr/>
        </p:nvSpPr>
        <p:spPr>
          <a:xfrm>
            <a:off x="0" y="6576124"/>
            <a:ext cx="5842497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*Материалы из презентации Зубковой Е.Д., ведущего специалиста ГК «Просвещение»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15AEE79-C868-4A21-9046-5604C3534D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4470076" y="6384691"/>
            <a:ext cx="1512168" cy="500693"/>
          </a:xfrm>
          <a:prstGeom prst="rect">
            <a:avLst/>
          </a:prstGeom>
        </p:spPr>
      </p:pic>
      <p:sp>
        <p:nvSpPr>
          <p:cNvPr id="1786" name="Google Shape;1786;p228"/>
          <p:cNvSpPr/>
          <p:nvPr/>
        </p:nvSpPr>
        <p:spPr>
          <a:xfrm>
            <a:off x="109519" y="155904"/>
            <a:ext cx="4246457" cy="1237787"/>
          </a:xfrm>
          <a:prstGeom prst="rect">
            <a:avLst/>
          </a:prstGeom>
          <a:solidFill>
            <a:srgbClr val="EBF0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 ООО:</a:t>
            </a:r>
          </a:p>
          <a:p>
            <a:pPr algn="ctr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Приказ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Минобрнауки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  </a:t>
            </a:r>
          </a:p>
          <a:p>
            <a:pPr algn="ctr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17.12.2010 N 1897</a:t>
            </a:r>
          </a:p>
        </p:txBody>
      </p:sp>
      <p:sp>
        <p:nvSpPr>
          <p:cNvPr id="21508" name="AutoShape 4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0" name="AutoShape 6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2" name="AutoShape 8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5" name="AutoShape 11" descr="https://www.hiq.su/image/catalog/category/icons/z2qn5h.pn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7" name="AutoShape 13" descr="https://www.hiq.su/image/catalog/category/icons/z2qn5h.pn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/>
          <a:srcRect l="1862" t="2315" r="6078" b="25530"/>
          <a:stretch/>
        </p:blipFill>
        <p:spPr>
          <a:xfrm>
            <a:off x="4464061" y="2924944"/>
            <a:ext cx="4485635" cy="3121564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73295" y="1465272"/>
            <a:ext cx="4254373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Обновленный ФГОС ООО:</a:t>
            </a:r>
          </a:p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</a:t>
            </a:r>
          </a:p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31.05.2021 N 287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470076" y="1449370"/>
            <a:ext cx="4611386" cy="1477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Обновленный ФГОС СОО: </a:t>
            </a:r>
          </a:p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12.08.2022 №732 «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внесении изменений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ФГОС СОО, утвержденный приказом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Минобрнауки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  от 17.05.2012  N 4132» 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8539465" y="2510604"/>
            <a:ext cx="379007" cy="342332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solidFill>
                <a:srgbClr val="FF0000"/>
              </a:solidFill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5"/>
          <a:srcRect l="8186" b="4983"/>
          <a:stretch/>
        </p:blipFill>
        <p:spPr>
          <a:xfrm>
            <a:off x="208359" y="2561641"/>
            <a:ext cx="4073909" cy="3084265"/>
          </a:xfrm>
          <a:prstGeom prst="rect">
            <a:avLst/>
          </a:prstGeom>
        </p:spPr>
      </p:pic>
      <p:sp>
        <p:nvSpPr>
          <p:cNvPr id="32" name="Google Shape;1786;p228"/>
          <p:cNvSpPr/>
          <p:nvPr/>
        </p:nvSpPr>
        <p:spPr>
          <a:xfrm>
            <a:off x="4470076" y="160338"/>
            <a:ext cx="4611386" cy="1248149"/>
          </a:xfrm>
          <a:prstGeom prst="rect">
            <a:avLst/>
          </a:prstGeom>
          <a:solidFill>
            <a:srgbClr val="EBF0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 СОО: </a:t>
            </a:r>
          </a:p>
          <a:p>
            <a:pPr algn="ctr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Минобрнауки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  от 17.05.2012  N 413  </a:t>
            </a:r>
          </a:p>
          <a:p>
            <a:pPr algn="ctr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(изменения 2014, 2015, 2017, 2020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0" name="Полилиния 39"/>
          <p:cNvSpPr/>
          <p:nvPr/>
        </p:nvSpPr>
        <p:spPr>
          <a:xfrm>
            <a:off x="3777899" y="1981487"/>
            <a:ext cx="379007" cy="342332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solidFill>
                <a:srgbClr val="FF0000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50395" y="5847399"/>
            <a:ext cx="4031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https://docs.cntd.ru/document/607175848</a:t>
            </a:r>
            <a:endParaRPr lang="ru-RU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4763799" y="6021288"/>
            <a:ext cx="4262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u="sng" dirty="0">
                <a:hlinkClick r:id="rId7"/>
              </a:rPr>
              <a:t>https://docs.cntd.ru/document/902350579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73556" y="6474859"/>
            <a:ext cx="2133600" cy="365125"/>
          </a:xfrm>
        </p:spPr>
        <p:txBody>
          <a:bodyPr/>
          <a:lstStyle/>
          <a:p>
            <a:fld id="{5AA3EF6E-A083-4BE8-A209-7F31BC1328EB}" type="slidenum">
              <a:rPr lang="ru-RU" smtClean="0"/>
              <a:pPr/>
              <a:t>5</a:t>
            </a:fld>
            <a:endParaRPr lang="ru-RU" dirty="0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EC1EF149-BC3C-4676-B308-68550774D8F0}"/>
              </a:ext>
            </a:extLst>
          </p:cNvPr>
          <p:cNvCxnSpPr>
            <a:cxnSpLocks/>
          </p:cNvCxnSpPr>
          <p:nvPr/>
        </p:nvCxnSpPr>
        <p:spPr>
          <a:xfrm flipH="1">
            <a:off x="4380523" y="-18016"/>
            <a:ext cx="29857" cy="6858000"/>
          </a:xfrm>
          <a:prstGeom prst="line">
            <a:avLst/>
          </a:prstGeom>
          <a:ln w="22225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BA83BDA-D490-4D76-8D59-B737526654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7635134" y="-32909"/>
            <a:ext cx="1512168" cy="500693"/>
          </a:xfrm>
          <a:prstGeom prst="rect">
            <a:avLst/>
          </a:prstGeom>
          <a:noFill/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BACEA4E-10A5-4E7F-B091-B414428B72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2920906" y="0"/>
            <a:ext cx="1482311" cy="500693"/>
          </a:xfrm>
          <a:prstGeom prst="rect">
            <a:avLst/>
          </a:prstGeom>
          <a:solidFill>
            <a:srgbClr val="E5F7F0"/>
          </a:solidFill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8B76B19-5B36-4F0F-9E86-F3E7385F6C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345281" y="6357307"/>
            <a:ext cx="1512168" cy="50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1990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35139" y="5858979"/>
            <a:ext cx="718947" cy="37833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26705" y="5858979"/>
            <a:ext cx="811530" cy="37833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79255" y="5851824"/>
            <a:ext cx="1056132" cy="37833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7724" y="5715838"/>
            <a:ext cx="1745301" cy="8171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5320" y="359506"/>
            <a:ext cx="7612380" cy="48410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2149"/>
              </a:lnSpc>
              <a:spcBef>
                <a:spcPts val="75"/>
              </a:spcBef>
            </a:pPr>
            <a:r>
              <a:rPr spc="-11" dirty="0"/>
              <a:t>СООТВЕТСТВИЕ</a:t>
            </a:r>
            <a:r>
              <a:rPr spc="15" dirty="0"/>
              <a:t> </a:t>
            </a:r>
            <a:r>
              <a:rPr spc="-11" dirty="0"/>
              <a:t>СОДЕРЖАНИЯ</a:t>
            </a:r>
            <a:r>
              <a:rPr spc="4" dirty="0"/>
              <a:t> </a:t>
            </a:r>
            <a:r>
              <a:rPr spc="-8" dirty="0"/>
              <a:t>УЧЕБНИКА</a:t>
            </a:r>
            <a:r>
              <a:rPr dirty="0"/>
              <a:t> </a:t>
            </a:r>
            <a:r>
              <a:rPr spc="-19" dirty="0"/>
              <a:t>РАЗДЕЛАМ</a:t>
            </a:r>
            <a:r>
              <a:rPr spc="-8" dirty="0"/>
              <a:t> </a:t>
            </a:r>
            <a:r>
              <a:rPr spc="-15" dirty="0"/>
              <a:t>РАБОЧЕЙ</a:t>
            </a:r>
            <a:r>
              <a:rPr spc="-4" dirty="0"/>
              <a:t> </a:t>
            </a:r>
            <a:r>
              <a:rPr spc="-15" dirty="0"/>
              <a:t>ПРОГРАММЫ</a:t>
            </a:r>
          </a:p>
          <a:p>
            <a:pPr marL="9525">
              <a:lnSpc>
                <a:spcPts val="1609"/>
              </a:lnSpc>
            </a:pPr>
            <a:r>
              <a:rPr sz="1350" spc="-8" dirty="0"/>
              <a:t>Математика:</a:t>
            </a:r>
            <a:r>
              <a:rPr sz="1350" spc="-19" dirty="0"/>
              <a:t> </a:t>
            </a:r>
            <a:r>
              <a:rPr sz="1350" spc="-4" dirty="0"/>
              <a:t>геометрия.</a:t>
            </a:r>
            <a:r>
              <a:rPr sz="1350" spc="-30" dirty="0"/>
              <a:t> </a:t>
            </a:r>
            <a:r>
              <a:rPr sz="1350" dirty="0"/>
              <a:t>11</a:t>
            </a:r>
            <a:r>
              <a:rPr sz="1350" spc="-8" dirty="0"/>
              <a:t> </a:t>
            </a:r>
            <a:r>
              <a:rPr sz="1350" spc="-4" dirty="0"/>
              <a:t>класс</a:t>
            </a:r>
            <a:endParaRPr sz="1350" dirty="0"/>
          </a:p>
        </p:txBody>
      </p:sp>
      <p:graphicFrame>
        <p:nvGraphicFramePr>
          <p:cNvPr id="9" name="object 9"/>
          <p:cNvGraphicFramePr>
            <a:graphicFrameLocks noGrp="1"/>
          </p:cNvGraphicFramePr>
          <p:nvPr>
            <p:extLst/>
          </p:nvPr>
        </p:nvGraphicFramePr>
        <p:xfrm>
          <a:off x="25320" y="1145686"/>
          <a:ext cx="8964454" cy="46737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68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2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35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5860"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Содержание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учебника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Рабочая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программа</a:t>
                      </a:r>
                      <a:r>
                        <a:rPr sz="1100" spc="2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по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предмету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Комментарий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1081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75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100" b="1" spc="-130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лава</a:t>
                      </a:r>
                      <a:r>
                        <a:rPr sz="11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2.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110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100" b="1" spc="-25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ла</a:t>
                      </a:r>
                      <a:r>
                        <a:rPr sz="11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вра</a:t>
                      </a:r>
                      <a:r>
                        <a:rPr sz="1100" b="1" spc="-20" dirty="0">
                          <a:latin typeface="Calibri"/>
                          <a:cs typeface="Calibri"/>
                        </a:rPr>
                        <a:t>щ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1100" b="1" spc="-15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я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129539">
                        <a:lnSpc>
                          <a:spcPct val="10000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Цилиндр.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Комбинации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цилиндра и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призмы. Конус.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Усечённый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конус. Комбинации конуса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пирамиды.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Сфера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шар. Уравнение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сферы.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Взаимное расположение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сферы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плоскости.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103505" algn="just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Многогранники,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вписанные в 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сферу.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Многогранники,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описанные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около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сферы. 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Тела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вращения,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вписанные в 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сферу. 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Тела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вращения,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описанные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около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сферы.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i="1" spc="-5" dirty="0">
                          <a:latin typeface="Calibri"/>
                          <a:cs typeface="Calibri"/>
                        </a:rPr>
                        <a:t>Эллипс.</a:t>
                      </a:r>
                      <a:r>
                        <a:rPr sz="1100" i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i="1" spc="-5" dirty="0">
                          <a:latin typeface="Calibri"/>
                          <a:cs typeface="Calibri"/>
                        </a:rPr>
                        <a:t>Элементы</a:t>
                      </a:r>
                      <a:r>
                        <a:rPr sz="1100" i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i="1" spc="-5" dirty="0">
                          <a:latin typeface="Calibri"/>
                          <a:cs typeface="Calibri"/>
                        </a:rPr>
                        <a:t>сферической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i="1" dirty="0">
                          <a:latin typeface="Calibri"/>
                          <a:cs typeface="Calibri"/>
                        </a:rPr>
                        <a:t>геометрии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1370"/>
                        </a:lnSpc>
                      </a:pPr>
                      <a:r>
                        <a:rPr sz="900" b="1" spc="-95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900" b="1" spc="-3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ла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 в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р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щ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ния.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Понятия: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цилиндрическая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поверхность,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коническая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поверхность,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 marR="7112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сферическая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поверхность,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образующие поверхностей.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35" dirty="0">
                          <a:latin typeface="Calibri"/>
                          <a:cs typeface="Calibri"/>
                        </a:rPr>
                        <a:t>Тела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вращения: </a:t>
                      </a:r>
                      <a:r>
                        <a:rPr sz="9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цилиндр,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конус,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усечённый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конус,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сфера,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шар.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Взаимное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расположение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сферы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плоскости,</a:t>
                      </a:r>
                      <a:r>
                        <a:rPr sz="9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касательная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плоскость</a:t>
                      </a:r>
                      <a:r>
                        <a:rPr sz="9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сфере.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 marR="55626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Изображение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тел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вращения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на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плоскости.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Развёртка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цилиндра </a:t>
                      </a:r>
                      <a:r>
                        <a:rPr sz="9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конуса.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Симметрия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сферы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шара.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 marR="25082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Комбинации 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тел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вращения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и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многогранников.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Призма,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вписанная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9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цилиндр, описанная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около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цилиндра.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Пересечение сферы и шара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9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плоскостью.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Касание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шара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сферы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плоскостью.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Понятие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многогранника,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описанного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около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сферы,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сферы,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вписанной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многогранник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или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тело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вращения.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Площадь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поверхности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цилиндра,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конуса,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площадь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сферы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её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частей.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Подобие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пространстве. Отношение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объёмов, площадей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 marR="129539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поверхностей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подобных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фигур.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Преобразование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подобия,</a:t>
                      </a:r>
                      <a:r>
                        <a:rPr sz="9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гомотетия. </a:t>
                      </a:r>
                      <a:r>
                        <a:rPr sz="9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Решение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задач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на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плоскости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использованием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стереометрических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методов.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Построение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сечений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многогранников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тел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вращения: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сечения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 marR="32893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цилиндра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(параллельно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перпендикулярно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оси),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сечения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конуса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(параллельное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основанию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проходящее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через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вершину),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сечения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 marR="112395">
                        <a:lnSpc>
                          <a:spcPct val="1000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шара,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методы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построения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сечений: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метод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следов,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метод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внутреннего </a:t>
                      </a:r>
                      <a:r>
                        <a:rPr sz="9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проектирования,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метод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переноса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секущей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плоскости.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65405" marR="57150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Соо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ве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тв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ет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э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ме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н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там 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содержания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РП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marL="64769">
                        <a:lnSpc>
                          <a:spcPts val="1595"/>
                        </a:lnSpc>
                      </a:pPr>
                      <a:r>
                        <a:rPr sz="1100" b="1" spc="-25" dirty="0">
                          <a:latin typeface="Calibri"/>
                          <a:cs typeface="Calibri"/>
                        </a:rPr>
                        <a:t>Глава</a:t>
                      </a:r>
                      <a:r>
                        <a:rPr sz="11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3.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Объёмы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 тел.</a:t>
                      </a:r>
                      <a:r>
                        <a:rPr sz="11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Площадь</a:t>
                      </a:r>
                      <a:r>
                        <a:rPr sz="11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сферы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Объём 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тела.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Формулы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для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вычисления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объёма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призмы.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Формулы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для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вычисления объёмов пирамиды</a:t>
                      </a:r>
                      <a:r>
                        <a:rPr sz="11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усечённой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пирамиды.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Объёмы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тел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вращения.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Площадь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сферы.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ts val="1660"/>
                        </a:lnSpc>
                      </a:pPr>
                      <a:r>
                        <a:rPr sz="1100" i="1" spc="-5" dirty="0">
                          <a:latin typeface="Calibri"/>
                          <a:cs typeface="Calibri"/>
                        </a:rPr>
                        <a:t>Определение</a:t>
                      </a:r>
                      <a:r>
                        <a:rPr sz="1100" i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i="1" spc="-5" dirty="0">
                          <a:latin typeface="Calibri"/>
                          <a:cs typeface="Calibri"/>
                        </a:rPr>
                        <a:t>Минковского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Объём.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Основные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свойства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объёмов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тел. 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Теорема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об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объёме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65405" marR="109220">
                        <a:lnSpc>
                          <a:spcPct val="100000"/>
                        </a:lnSpc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прямоугольного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параллелепипеда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следствия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из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неё. Объём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прямой </a:t>
                      </a:r>
                      <a:r>
                        <a:rPr sz="9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наклонной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призмы,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цилиндра,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пирамиды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конуса.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Объём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шара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шарового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сегмента.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4286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Соответствует</a:t>
                      </a:r>
                      <a:r>
                        <a:rPr sz="11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элементам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содержания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РП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C087813-45D3-4FDC-BC12-D51708088E51}"/>
              </a:ext>
            </a:extLst>
          </p:cNvPr>
          <p:cNvSpPr/>
          <p:nvPr/>
        </p:nvSpPr>
        <p:spPr>
          <a:xfrm>
            <a:off x="0" y="6576124"/>
            <a:ext cx="5842497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*Материалы из презентации Зубковой Е.Д., ведущего специалиста ГК «Просвещение»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23528" y="117422"/>
            <a:ext cx="5709285" cy="75341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2149"/>
              </a:lnSpc>
              <a:spcBef>
                <a:spcPts val="75"/>
              </a:spcBef>
            </a:pPr>
            <a:r>
              <a:rPr spc="-11" dirty="0"/>
              <a:t>СООТВЕТСТВИЕ</a:t>
            </a:r>
            <a:r>
              <a:rPr spc="15" dirty="0"/>
              <a:t> </a:t>
            </a:r>
            <a:r>
              <a:rPr spc="-11" dirty="0"/>
              <a:t>СОДЕРЖАНИЯ</a:t>
            </a:r>
            <a:r>
              <a:rPr spc="4" dirty="0"/>
              <a:t> </a:t>
            </a:r>
            <a:r>
              <a:rPr spc="-8" dirty="0"/>
              <a:t>УЧЕБНИКА</a:t>
            </a:r>
            <a:r>
              <a:rPr dirty="0"/>
              <a:t> </a:t>
            </a:r>
            <a:r>
              <a:rPr spc="-19" dirty="0"/>
              <a:t>РАЗДЕЛАМ</a:t>
            </a:r>
            <a:r>
              <a:rPr spc="-8" dirty="0"/>
              <a:t> </a:t>
            </a:r>
            <a:r>
              <a:rPr spc="-15" dirty="0"/>
              <a:t>РАБОЧЕЙ</a:t>
            </a:r>
            <a:r>
              <a:rPr spc="-4" dirty="0"/>
              <a:t> </a:t>
            </a:r>
            <a:r>
              <a:rPr spc="-15" dirty="0"/>
              <a:t>ПРОГРАММЫ</a:t>
            </a:r>
          </a:p>
          <a:p>
            <a:pPr marL="9525">
              <a:lnSpc>
                <a:spcPts val="1609"/>
              </a:lnSpc>
            </a:pPr>
            <a:r>
              <a:rPr sz="1350" spc="-8" dirty="0"/>
              <a:t>Математика: </a:t>
            </a:r>
            <a:r>
              <a:rPr sz="1350" spc="-4" dirty="0"/>
              <a:t>вероятность</a:t>
            </a:r>
            <a:r>
              <a:rPr sz="1350" spc="-19" dirty="0"/>
              <a:t> </a:t>
            </a:r>
            <a:r>
              <a:rPr sz="1350" dirty="0"/>
              <a:t>и</a:t>
            </a:r>
            <a:r>
              <a:rPr sz="1350" spc="4" dirty="0"/>
              <a:t> </a:t>
            </a:r>
            <a:r>
              <a:rPr sz="1350" spc="-8" dirty="0"/>
              <a:t>статистика.</a:t>
            </a:r>
            <a:r>
              <a:rPr sz="1350" spc="-19" dirty="0"/>
              <a:t> </a:t>
            </a:r>
            <a:r>
              <a:rPr sz="1350" dirty="0"/>
              <a:t>10</a:t>
            </a:r>
            <a:r>
              <a:rPr sz="1350" spc="19" dirty="0"/>
              <a:t> </a:t>
            </a:r>
            <a:r>
              <a:rPr sz="1350" dirty="0"/>
              <a:t>-</a:t>
            </a:r>
            <a:r>
              <a:rPr sz="1350" spc="4" dirty="0"/>
              <a:t> </a:t>
            </a:r>
            <a:r>
              <a:rPr sz="1350" dirty="0"/>
              <a:t>11</a:t>
            </a:r>
            <a:r>
              <a:rPr sz="1350" spc="8" dirty="0"/>
              <a:t> </a:t>
            </a:r>
            <a:r>
              <a:rPr sz="1350" spc="-4" dirty="0"/>
              <a:t>класс</a:t>
            </a:r>
            <a:endParaRPr sz="1350" dirty="0"/>
          </a:p>
        </p:txBody>
      </p:sp>
      <p:graphicFrame>
        <p:nvGraphicFramePr>
          <p:cNvPr id="9" name="object 9"/>
          <p:cNvGraphicFramePr>
            <a:graphicFrameLocks noGrp="1"/>
          </p:cNvGraphicFramePr>
          <p:nvPr>
            <p:extLst/>
          </p:nvPr>
        </p:nvGraphicFramePr>
        <p:xfrm>
          <a:off x="180974" y="980728"/>
          <a:ext cx="8963026" cy="56439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579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382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6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1641">
                <a:tc>
                  <a:txBody>
                    <a:bodyPr/>
                    <a:lstStyle/>
                    <a:p>
                      <a:pPr marL="64769">
                        <a:lnSpc>
                          <a:spcPts val="1760"/>
                        </a:lnSpc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Содержание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учебника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ts val="176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Рабочая</a:t>
                      </a:r>
                      <a:r>
                        <a:rPr sz="11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программа</a:t>
                      </a:r>
                      <a:r>
                        <a:rPr sz="1100" spc="2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по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предмету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6040">
                        <a:lnSpc>
                          <a:spcPts val="176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Комментарий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79">
                <a:tc>
                  <a:txBody>
                    <a:bodyPr/>
                    <a:lstStyle/>
                    <a:p>
                      <a:pPr marL="64769">
                        <a:lnSpc>
                          <a:spcPts val="1590"/>
                        </a:lnSpc>
                      </a:pPr>
                      <a:r>
                        <a:rPr sz="1100" b="1" spc="-25" dirty="0">
                          <a:latin typeface="Calibri"/>
                          <a:cs typeface="Calibri"/>
                        </a:rPr>
                        <a:t>Глава</a:t>
                      </a:r>
                      <a:r>
                        <a:rPr sz="11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4.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 Элементы</a:t>
                      </a:r>
                      <a:r>
                        <a:rPr sz="11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теории</a:t>
                      </a:r>
                      <a:r>
                        <a:rPr sz="11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вероятностей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209550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Элементы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комбинаторики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бином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Ньютона. Аксиомы теории вероятностей.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Условная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вероятность.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4769" marR="80645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Независимые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события.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Случайная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величина.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Схема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Бернулли.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Биномиальное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распределение.</a:t>
                      </a:r>
                      <a:r>
                        <a:rPr sz="1100" spc="2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Характеристики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случайной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величины.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Математическое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ожидание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суммы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случайных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величин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64769" marR="53213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900" spc="-20" dirty="0">
                          <a:latin typeface="Calibri"/>
                          <a:cs typeface="Calibri"/>
                        </a:rPr>
                        <a:t>Граф,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связный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граф, пути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графе: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циклы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цепи.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Степень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(валентность)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вершины.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Графы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на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плоскости. </a:t>
                      </a:r>
                      <a:r>
                        <a:rPr sz="9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Деревья. Случайные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эксперименты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(опыты)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случайные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события.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Элементарные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события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(исходы).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  <a:p>
                      <a:pPr marL="64769" marR="38544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Вероятность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случайного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события.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Близость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частоты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вероятности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событий.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Случайные опыты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равновозможными элементарными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событиями.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Операции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над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событиями: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пересечение,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объединение,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противоположные события.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Диаграммы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Эйлера.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Формула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сложения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вероятностей. 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Условная</a:t>
                      </a:r>
                      <a:r>
                        <a:rPr sz="9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вероятность.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  <a:p>
                      <a:pPr marL="64769" marR="561975">
                        <a:lnSpc>
                          <a:spcPct val="100000"/>
                        </a:lnSpc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Умножение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вероятностей.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Дерево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случайного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эксперимента.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Формула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полной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вероятности.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Формула </a:t>
                      </a:r>
                      <a:r>
                        <a:rPr sz="9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Байеса.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Независимые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события.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Бинарный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случайный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опыт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(испытание),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успех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неудача.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Независимые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испытания.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Серия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независимых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  <a:p>
                      <a:pPr marL="64769" marR="16446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испытаний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до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первого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успеха.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Перестановки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факториал.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Число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сочетаний.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Треугольник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Паскаля.</a:t>
                      </a:r>
                      <a:r>
                        <a:rPr sz="9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Формула </a:t>
                      </a:r>
                      <a:r>
                        <a:rPr sz="9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бинома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Ньютона.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Серия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независимых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испытаний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Бернулли.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Случайный выбор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из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конечной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совокупности.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Случайная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величина.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Распределение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вероятностей.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Диаграмма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распределения.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Операции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над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случайными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величинами.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Бинарная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случайная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величина.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Примеры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распределений,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том числе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геометрическое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и</a:t>
                      </a: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биномиальное.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Совместное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распределение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двух случайных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величин.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Независимые</a:t>
                      </a:r>
                      <a:r>
                        <a:rPr sz="9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случайные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величины.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  <a:p>
                      <a:pPr marL="64769" marR="17145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Математическое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ожидание</a:t>
                      </a:r>
                      <a:r>
                        <a:rPr sz="9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случайной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величины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(распределения).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Примеры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применения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математического </a:t>
                      </a:r>
                      <a:r>
                        <a:rPr sz="9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ожидания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(страхование,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лотерея).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Математическое ожидание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бинарной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случайной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величины.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  <a:p>
                      <a:pPr marL="64769" marR="495934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Математическое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ожидание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суммы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случайных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величин.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Математическое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ожидание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геометрического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биномиального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распределений.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Дисперсия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стандартное отклонение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случайной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величины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  <a:p>
                      <a:pPr marL="64769" marR="210820">
                        <a:lnSpc>
                          <a:spcPct val="100000"/>
                        </a:lnSpc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(распределения).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Дисперсия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бинарной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случайной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величины.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Математическое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ожидание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произведения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дисперсия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суммы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независимых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случайных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величин.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Дисперсия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стандартное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отклонение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биномиального </a:t>
                      </a:r>
                      <a:r>
                        <a:rPr sz="9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распределения. Дисперсия</a:t>
                      </a:r>
                      <a:r>
                        <a:rPr sz="9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стандартное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отклонение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геометрического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распределения.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Неравенство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Чебышёва.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Теорема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Чебышёва.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Теорема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Бернулли. Закон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больших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чисел.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Выборочный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метод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исследований.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Выборочные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характеристики.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Оценивание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вероятности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события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по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выборочным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данным.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Проверка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простейших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гипотез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с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помощью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изученных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распределений.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Непрерывные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случайные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величины.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Функция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  <a:p>
                      <a:pPr marL="64769" marR="146685" algn="just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плотности вероятности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распределения.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Равномерное распределение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его свойства. Задачи,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приводящие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к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показательному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распределению. Задачи,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приводящие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к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нормальному распределению. Функция плотности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вероятности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показательного распределения,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функция плотности вероятности нормального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распределения.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Функция плотности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свойства нормального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распределения. Последовательность одиночных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независимых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событий. Задачи,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приводящие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распределению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Пуассона.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Ковариация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двух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случайных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величин.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  <a:p>
                      <a:pPr marL="64769" marR="3600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Коэффициент</a:t>
                      </a:r>
                      <a:r>
                        <a:rPr sz="9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линейной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корреляции.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Совместные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наблюдения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двух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величин.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Выборочный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коэффициент </a:t>
                      </a:r>
                      <a:r>
                        <a:rPr sz="9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корреляции.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Различие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между линейной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связью</a:t>
                      </a:r>
                      <a:r>
                        <a:rPr sz="9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причинно-следственной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связью.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Линейная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регрессия,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метод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наименьших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квадратов.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3905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60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Частично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66040" marR="252729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со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ве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ет 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элементам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66040">
                        <a:lnSpc>
                          <a:spcPct val="100000"/>
                        </a:lnSpc>
                      </a:pPr>
                      <a:r>
                        <a:rPr sz="1000" spc="-15" dirty="0">
                          <a:latin typeface="Calibri"/>
                          <a:cs typeface="Calibri"/>
                        </a:rPr>
                        <a:t>содержания</a:t>
                      </a:r>
                      <a:r>
                        <a:rPr sz="10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РП.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6604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Материал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в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66040" marR="274955">
                        <a:lnSpc>
                          <a:spcPct val="100000"/>
                        </a:lnSpc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сжатом</a:t>
                      </a:r>
                      <a:r>
                        <a:rPr sz="10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виде. </a:t>
                      </a:r>
                      <a:r>
                        <a:rPr sz="1000" spc="-2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Отсутствует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материал по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статистике и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элементам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6604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теории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графов.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6040" marR="300355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Материал</a:t>
                      </a:r>
                      <a:r>
                        <a:rPr sz="10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по </a:t>
                      </a:r>
                      <a:r>
                        <a:rPr sz="1000" spc="-2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статистике,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элементам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 теории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66040" marR="208279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вероятностей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отлично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представлен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000" spc="-2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УМК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по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66040" marR="2921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алгебре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7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9 </a:t>
                      </a:r>
                      <a:r>
                        <a:rPr sz="1000" spc="-2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для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66040" marR="217804">
                        <a:lnSpc>
                          <a:spcPct val="100000"/>
                        </a:lnSpc>
                      </a:pPr>
                      <a:r>
                        <a:rPr sz="1000" spc="-15" dirty="0">
                          <a:latin typeface="Calibri"/>
                          <a:cs typeface="Calibri"/>
                        </a:rPr>
                        <a:t>углубленного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изучения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(предыдущий </a:t>
                      </a:r>
                      <a:r>
                        <a:rPr sz="1000" spc="-2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ФГОС)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авт.</a:t>
                      </a:r>
                      <a:r>
                        <a:rPr sz="10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А.Г.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66040">
                        <a:lnSpc>
                          <a:spcPct val="100000"/>
                        </a:lnSpc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Мерзляк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0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др.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33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32760">
                <a:tc>
                  <a:txBody>
                    <a:bodyPr/>
                    <a:lstStyle/>
                    <a:p>
                      <a:pPr marL="64769">
                        <a:lnSpc>
                          <a:spcPts val="1595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Приложение.</a:t>
                      </a:r>
                      <a:r>
                        <a:rPr sz="11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25" dirty="0">
                          <a:latin typeface="Calibri"/>
                          <a:cs typeface="Calibri"/>
                        </a:rPr>
                        <a:t>Глава</a:t>
                      </a:r>
                      <a:r>
                        <a:rPr sz="11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6.</a:t>
                      </a:r>
                      <a:r>
                        <a:rPr sz="11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1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случайных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величинах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64769" marR="418465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Дискретные случайные величины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их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распределения.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64769" marR="207010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Распределение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Пуассона.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Независимые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случайные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величины.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Математическое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ожидание произведения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дисперсия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суммы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независимых</a:t>
                      </a:r>
                      <a:r>
                        <a:rPr sz="11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случайных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величин. </a:t>
                      </a:r>
                      <a:r>
                        <a:rPr sz="11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Закон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больших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чисел.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Неравенство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Чебышёва.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64769" marR="154940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Ковариация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случайных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величин.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Коэффициент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корреляции.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Непрерывно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распределённые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случайные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величины.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Равномерное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распределение.</a:t>
                      </a:r>
                      <a:r>
                        <a:rPr sz="11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Почему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так </a:t>
                      </a:r>
                      <a:r>
                        <a:rPr sz="11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важны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некоторые распределения?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Стандартное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нормальное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распределение.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Нормальное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распределение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с</a:t>
                      </a:r>
                    </a:p>
                    <a:p>
                      <a:pPr marL="64769" marR="445134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параметрами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μ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 σ.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Показательное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распределение.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Как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принять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решение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206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8591AF2-5842-4565-920E-8F5B8AEAFB87}"/>
              </a:ext>
            </a:extLst>
          </p:cNvPr>
          <p:cNvSpPr/>
          <p:nvPr/>
        </p:nvSpPr>
        <p:spPr>
          <a:xfrm>
            <a:off x="3314117" y="6581001"/>
            <a:ext cx="5842497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*Материалы из презентации Зубковой Е.Д., ведущего специалиста ГК «Просвещение»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786;p228">
            <a:extLst>
              <a:ext uri="{FF2B5EF4-FFF2-40B4-BE49-F238E27FC236}">
                <a16:creationId xmlns:a16="http://schemas.microsoft.com/office/drawing/2014/main" id="{F22CB2D9-9C88-485C-AC23-6B2843208BB0}"/>
              </a:ext>
            </a:extLst>
          </p:cNvPr>
          <p:cNvSpPr/>
          <p:nvPr/>
        </p:nvSpPr>
        <p:spPr>
          <a:xfrm>
            <a:off x="0" y="-25951"/>
            <a:ext cx="7522288" cy="671618"/>
          </a:xfrm>
          <a:prstGeom prst="rect">
            <a:avLst/>
          </a:prstGeom>
          <a:solidFill>
            <a:srgbClr val="EBF0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Методическое пособие для учителя</a:t>
            </a:r>
            <a:endParaRPr lang="ru-RU" sz="2000" dirty="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869" y="207513"/>
            <a:ext cx="1056132" cy="37833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7724" y="5715838"/>
            <a:ext cx="1745301" cy="8171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41352" y="1013651"/>
            <a:ext cx="8599646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8" dirty="0"/>
              <a:t>РЕКОМЕНДАЦИИ</a:t>
            </a:r>
            <a:r>
              <a:rPr spc="-19" dirty="0"/>
              <a:t> </a:t>
            </a:r>
            <a:r>
              <a:rPr dirty="0"/>
              <a:t>ПО</a:t>
            </a:r>
            <a:r>
              <a:rPr spc="4" dirty="0"/>
              <a:t> </a:t>
            </a:r>
            <a:r>
              <a:rPr spc="-26" dirty="0"/>
              <a:t>РАБОТЕ</a:t>
            </a:r>
            <a:r>
              <a:rPr dirty="0"/>
              <a:t> С </a:t>
            </a:r>
            <a:r>
              <a:rPr spc="-19" dirty="0"/>
              <a:t>ОРГАНИЗАЦИЕЙ</a:t>
            </a:r>
            <a:r>
              <a:rPr spc="15" dirty="0"/>
              <a:t> </a:t>
            </a:r>
            <a:r>
              <a:rPr dirty="0"/>
              <a:t>КУРСА</a:t>
            </a:r>
            <a:r>
              <a:rPr spc="-8" dirty="0"/>
              <a:t> </a:t>
            </a:r>
            <a:r>
              <a:rPr spc="-4" dirty="0"/>
              <a:t>«ВЕРОЯТНОСТЬ</a:t>
            </a:r>
            <a:r>
              <a:rPr dirty="0"/>
              <a:t> И</a:t>
            </a:r>
            <a:r>
              <a:rPr spc="4" dirty="0"/>
              <a:t> </a:t>
            </a:r>
            <a:r>
              <a:rPr spc="-30" dirty="0"/>
              <a:t>СТАТИСТИКА»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511827" y="1638929"/>
            <a:ext cx="2828449" cy="3599974"/>
            <a:chOff x="682436" y="1042238"/>
            <a:chExt cx="3771265" cy="479996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2436" y="1042238"/>
              <a:ext cx="3771133" cy="479950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1247" y="1200912"/>
              <a:ext cx="3273552" cy="4302252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3403742" y="2214968"/>
            <a:ext cx="4984682" cy="2769656"/>
            <a:chOff x="4538322" y="1810291"/>
            <a:chExt cx="5501005" cy="2945130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38322" y="1810291"/>
              <a:ext cx="5500414" cy="294480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96968" y="1969007"/>
              <a:ext cx="5003292" cy="2447544"/>
            </a:xfrm>
            <a:prstGeom prst="rect">
              <a:avLst/>
            </a:prstGeom>
          </p:spPr>
        </p:pic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27F046B-F135-4C7E-8AB5-A5941075ED49}"/>
              </a:ext>
            </a:extLst>
          </p:cNvPr>
          <p:cNvSpPr/>
          <p:nvPr/>
        </p:nvSpPr>
        <p:spPr>
          <a:xfrm>
            <a:off x="0" y="5637599"/>
            <a:ext cx="5842497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*Материалы из презентации Зубковой Е.Д., ведущего специалиста ГК «Просвещение»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9D96B33-7C10-4AC7-8E72-808376F735A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7596336" y="-39131"/>
            <a:ext cx="1512168" cy="50069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9147973-D51A-4488-9E59-68A39F1A92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3413634" y="6357307"/>
            <a:ext cx="1512168" cy="500693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" name="Google Shape;1786;p228"/>
          <p:cNvSpPr/>
          <p:nvPr/>
        </p:nvSpPr>
        <p:spPr>
          <a:xfrm>
            <a:off x="0" y="-25951"/>
            <a:ext cx="7522288" cy="671618"/>
          </a:xfrm>
          <a:prstGeom prst="rect">
            <a:avLst/>
          </a:prstGeom>
          <a:solidFill>
            <a:srgbClr val="EBF0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  <a:endParaRPr kumimoji="0" sz="1900" b="1" i="0" u="none" strike="noStrike" kern="1200" cap="none" spc="0" normalizeH="0" baseline="0" noProof="0">
              <a:ln>
                <a:noFill/>
              </a:ln>
              <a:solidFill>
                <a:srgbClr val="18488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508" name="AutoShape 4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10" name="AutoShape 6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12" name="AutoShape 8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15" name="AutoShape 11" descr="https://www.hiq.su/image/catalog/category/icons/z2qn5h.pn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17" name="AutoShape 13" descr="https://www.hiq.su/image/catalog/category/icons/z2qn5h.pn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A3EF6E-A083-4BE8-A209-7F31BC1328E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97" y="1274146"/>
            <a:ext cx="8807606" cy="415208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139537" y="5710423"/>
            <a:ext cx="31870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https://uchitel.club/fgos/fgos-matematika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30981" y="-33751"/>
            <a:ext cx="75222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25716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Дидактический материал по </a:t>
            </a:r>
          </a:p>
          <a:p>
            <a:pPr marL="0" marR="0" lvl="0" indent="25716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учебному предмету «Математика»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6228184" y="4431341"/>
            <a:ext cx="196888" cy="158802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8476390" y="4437480"/>
            <a:ext cx="196888" cy="158802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148064" y="4697703"/>
            <a:ext cx="3240360" cy="387481"/>
          </a:xfrm>
          <a:prstGeom prst="roundRect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Бунимович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Е.А., Булычев В.А.</a:t>
            </a:r>
          </a:p>
        </p:txBody>
      </p:sp>
      <p:pic>
        <p:nvPicPr>
          <p:cNvPr id="15" name="object 5">
            <a:extLst>
              <a:ext uri="{FF2B5EF4-FFF2-40B4-BE49-F238E27FC236}">
                <a16:creationId xmlns:a16="http://schemas.microsoft.com/office/drawing/2014/main" id="{C7ADBAC9-372F-4754-9266-A6877F71D8E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378" y="-28829"/>
            <a:ext cx="1056132" cy="37833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0769863-322F-4D97-B4AF-1A29439DF9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7596336" y="-39131"/>
            <a:ext cx="1512168" cy="50069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D2A44F5-6D12-4A07-983D-8417606ED2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3413634" y="6357307"/>
            <a:ext cx="1512168" cy="50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2001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3F5D5FA-83BA-4A8D-BA04-AD9CE77077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7812360" y="-39131"/>
            <a:ext cx="1512168" cy="500693"/>
          </a:xfrm>
          <a:prstGeom prst="rect">
            <a:avLst/>
          </a:prstGeom>
        </p:spPr>
      </p:pic>
      <p:sp>
        <p:nvSpPr>
          <p:cNvPr id="35" name="Google Shape;1786;p228">
            <a:extLst>
              <a:ext uri="{FF2B5EF4-FFF2-40B4-BE49-F238E27FC236}">
                <a16:creationId xmlns:a16="http://schemas.microsoft.com/office/drawing/2014/main" id="{272B281B-F465-4C63-B230-561D4626183B}"/>
              </a:ext>
            </a:extLst>
          </p:cNvPr>
          <p:cNvSpPr/>
          <p:nvPr/>
        </p:nvSpPr>
        <p:spPr>
          <a:xfrm>
            <a:off x="0" y="-27384"/>
            <a:ext cx="8108182" cy="841771"/>
          </a:xfrm>
          <a:prstGeom prst="rect">
            <a:avLst/>
          </a:prstGeom>
          <a:solidFill>
            <a:srgbClr val="EBF0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   </a:t>
            </a:r>
            <a:endParaRPr sz="1900" b="1">
              <a:solidFill>
                <a:srgbClr val="18488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" name="Документ 8">
            <a:extLst>
              <a:ext uri="{FF2B5EF4-FFF2-40B4-BE49-F238E27FC236}">
                <a16:creationId xmlns:a16="http://schemas.microsoft.com/office/drawing/2014/main" id="{6C779F2D-9998-0A45-862A-98FC45832BCE}"/>
              </a:ext>
            </a:extLst>
          </p:cNvPr>
          <p:cNvSpPr/>
          <p:nvPr/>
        </p:nvSpPr>
        <p:spPr>
          <a:xfrm>
            <a:off x="1943735" y="1340768"/>
            <a:ext cx="1677874" cy="2664296"/>
          </a:xfrm>
          <a:prstGeom prst="flowChartDocument">
            <a:avLst/>
          </a:prstGeom>
          <a:solidFill>
            <a:srgbClr val="6CC8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500">
              <a:solidFill>
                <a:prstClr val="white"/>
              </a:solidFill>
              <a:latin typeface="Arial Narrow" panose="020B0606020202030204" pitchFamily="34" charset="0"/>
              <a:sym typeface="Arial"/>
            </a:endParaRPr>
          </a:p>
        </p:txBody>
      </p:sp>
      <p:sp>
        <p:nvSpPr>
          <p:cNvPr id="11" name="Документ 10">
            <a:extLst>
              <a:ext uri="{FF2B5EF4-FFF2-40B4-BE49-F238E27FC236}">
                <a16:creationId xmlns:a16="http://schemas.microsoft.com/office/drawing/2014/main" id="{1E769849-ABCF-3643-8D9B-BE0880779E5A}"/>
              </a:ext>
            </a:extLst>
          </p:cNvPr>
          <p:cNvSpPr/>
          <p:nvPr/>
        </p:nvSpPr>
        <p:spPr>
          <a:xfrm>
            <a:off x="5505654" y="1340768"/>
            <a:ext cx="1677874" cy="2664296"/>
          </a:xfrm>
          <a:prstGeom prst="flowChartDocument">
            <a:avLst/>
          </a:prstGeom>
          <a:solidFill>
            <a:srgbClr val="6CC8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500">
              <a:solidFill>
                <a:srgbClr val="000000"/>
              </a:solidFill>
              <a:latin typeface="Arial Narrow" panose="020B0606020202030204" pitchFamily="34" charset="0"/>
              <a:sym typeface="Arial"/>
            </a:endParaRPr>
          </a:p>
        </p:txBody>
      </p:sp>
      <p:sp>
        <p:nvSpPr>
          <p:cNvPr id="6" name="Документ 5">
            <a:extLst>
              <a:ext uri="{FF2B5EF4-FFF2-40B4-BE49-F238E27FC236}">
                <a16:creationId xmlns:a16="http://schemas.microsoft.com/office/drawing/2014/main" id="{B072AC22-1D31-E549-9798-14451E95AAD7}"/>
              </a:ext>
            </a:extLst>
          </p:cNvPr>
          <p:cNvSpPr/>
          <p:nvPr/>
        </p:nvSpPr>
        <p:spPr>
          <a:xfrm>
            <a:off x="162775" y="1340768"/>
            <a:ext cx="1677874" cy="2664296"/>
          </a:xfrm>
          <a:prstGeom prst="flowChartDocumen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500">
              <a:solidFill>
                <a:prstClr val="white"/>
              </a:solidFill>
              <a:latin typeface="Arial Narrow" panose="020B0606020202030204" pitchFamily="34" charset="0"/>
              <a:sym typeface="Arial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1B6093B6-02D6-CB42-97F8-0271F59038D1}"/>
              </a:ext>
            </a:extLst>
          </p:cNvPr>
          <p:cNvCxnSpPr/>
          <p:nvPr/>
        </p:nvCxnSpPr>
        <p:spPr>
          <a:xfrm>
            <a:off x="-132907" y="1347626"/>
            <a:ext cx="9409814" cy="0"/>
          </a:xfrm>
          <a:prstGeom prst="line">
            <a:avLst/>
          </a:prstGeom>
          <a:ln w="22225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Документ 9">
            <a:extLst>
              <a:ext uri="{FF2B5EF4-FFF2-40B4-BE49-F238E27FC236}">
                <a16:creationId xmlns:a16="http://schemas.microsoft.com/office/drawing/2014/main" id="{83DC99EB-EBAF-9345-8FAC-4CF31C50B0EF}"/>
              </a:ext>
            </a:extLst>
          </p:cNvPr>
          <p:cNvSpPr/>
          <p:nvPr/>
        </p:nvSpPr>
        <p:spPr>
          <a:xfrm>
            <a:off x="3724695" y="1340768"/>
            <a:ext cx="1677874" cy="2664296"/>
          </a:xfrm>
          <a:prstGeom prst="flowChartDocumen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500">
              <a:solidFill>
                <a:prstClr val="white"/>
              </a:solidFill>
              <a:latin typeface="Arial Narrow" panose="020B0606020202030204" pitchFamily="34" charset="0"/>
              <a:sym typeface="Arial"/>
            </a:endParaRPr>
          </a:p>
        </p:txBody>
      </p:sp>
      <p:sp>
        <p:nvSpPr>
          <p:cNvPr id="12" name="Документ 11">
            <a:extLst>
              <a:ext uri="{FF2B5EF4-FFF2-40B4-BE49-F238E27FC236}">
                <a16:creationId xmlns:a16="http://schemas.microsoft.com/office/drawing/2014/main" id="{02018B38-4988-AC42-822A-35DD93320871}"/>
              </a:ext>
            </a:extLst>
          </p:cNvPr>
          <p:cNvSpPr/>
          <p:nvPr/>
        </p:nvSpPr>
        <p:spPr>
          <a:xfrm>
            <a:off x="7286614" y="1340768"/>
            <a:ext cx="1677874" cy="2664296"/>
          </a:xfrm>
          <a:prstGeom prst="flowChartDocumen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500">
              <a:solidFill>
                <a:prstClr val="white"/>
              </a:solidFill>
              <a:latin typeface="Arial Narrow" panose="020B0606020202030204" pitchFamily="34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5B74E8-C57A-144F-853A-C6D88DE64450}"/>
              </a:ext>
            </a:extLst>
          </p:cNvPr>
          <p:cNvSpPr txBox="1"/>
          <p:nvPr/>
        </p:nvSpPr>
        <p:spPr>
          <a:xfrm>
            <a:off x="232570" y="73684"/>
            <a:ext cx="7721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В помощь учителю: нормативно-правовой, методический и </a:t>
            </a:r>
          </a:p>
          <a:p>
            <a:pPr defTabSz="685800">
              <a:defRPr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дидактический материал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D33A7F-3C36-0A45-9EA8-1DD6551CCDBD}"/>
              </a:ext>
            </a:extLst>
          </p:cNvPr>
          <p:cNvSpPr txBox="1"/>
          <p:nvPr/>
        </p:nvSpPr>
        <p:spPr>
          <a:xfrm>
            <a:off x="226687" y="4338620"/>
            <a:ext cx="14073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"/>
                <a:hlinkClick r:id="rId3"/>
              </a:rPr>
              <a:t>https://edsoo.ru/</a:t>
            </a:r>
            <a:endParaRPr lang="ru-RU" sz="105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1C7BDE-688A-2540-A0AC-FB258505108D}"/>
              </a:ext>
            </a:extLst>
          </p:cNvPr>
          <p:cNvSpPr txBox="1"/>
          <p:nvPr/>
        </p:nvSpPr>
        <p:spPr>
          <a:xfrm>
            <a:off x="198438" y="2178577"/>
            <a:ext cx="14328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dirty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"/>
              </a:rPr>
              <a:t>Единое содержание общего образования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EEAC02-5305-0049-A440-21E510305A6E}"/>
              </a:ext>
            </a:extLst>
          </p:cNvPr>
          <p:cNvSpPr txBox="1"/>
          <p:nvPr/>
        </p:nvSpPr>
        <p:spPr>
          <a:xfrm>
            <a:off x="2035572" y="4357889"/>
            <a:ext cx="140733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"/>
                <a:hlinkClick r:id="rId4"/>
              </a:rPr>
              <a:t>https://myschool.edu.ru/?ysclid=lo1e3ek6k0693426465</a:t>
            </a:r>
            <a:r>
              <a:rPr lang="ru-RU" sz="105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95E2F20-2920-6E47-AF16-92045456AD14}"/>
              </a:ext>
            </a:extLst>
          </p:cNvPr>
          <p:cNvSpPr txBox="1"/>
          <p:nvPr/>
        </p:nvSpPr>
        <p:spPr>
          <a:xfrm>
            <a:off x="3886774" y="4189949"/>
            <a:ext cx="14073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"/>
                <a:hlinkClick r:id="rId5"/>
              </a:rPr>
              <a:t>https://prosv.ru/selection/pervii-raz-v-pervii-klass/?subject=algebra85%2Cveroyatnost-i-statistika%2Cgeometriya56%2Cmatematika39&amp;class=6-kl%2C10-kl%2C11-kl%2C5-kl%2C7-kl%2C8-kl%2C9-kl&amp;author=butsko-elena-vladimirovna</a:t>
            </a:r>
            <a:r>
              <a:rPr lang="ru-RU" sz="105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"/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88EF73-AA38-424B-B38F-CBB541EA76B8}"/>
              </a:ext>
            </a:extLst>
          </p:cNvPr>
          <p:cNvSpPr txBox="1"/>
          <p:nvPr/>
        </p:nvSpPr>
        <p:spPr>
          <a:xfrm>
            <a:off x="5623391" y="4399220"/>
            <a:ext cx="14073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105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"/>
              </a:rPr>
              <a:t>Дополнительный текст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997564-BDDB-3944-9474-6D0725F65931}"/>
              </a:ext>
            </a:extLst>
          </p:cNvPr>
          <p:cNvSpPr txBox="1"/>
          <p:nvPr/>
        </p:nvSpPr>
        <p:spPr>
          <a:xfrm>
            <a:off x="7419632" y="4399220"/>
            <a:ext cx="14073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105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"/>
              </a:rPr>
              <a:t>Дополнительный текст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41C7BDE-688A-2540-A0AC-FB258505108D}"/>
              </a:ext>
            </a:extLst>
          </p:cNvPr>
          <p:cNvSpPr txBox="1"/>
          <p:nvPr/>
        </p:nvSpPr>
        <p:spPr>
          <a:xfrm>
            <a:off x="3702245" y="2484037"/>
            <a:ext cx="1677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dirty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"/>
              </a:rPr>
              <a:t>«Просвещение»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41C7BDE-688A-2540-A0AC-FB258505108D}"/>
              </a:ext>
            </a:extLst>
          </p:cNvPr>
          <p:cNvSpPr txBox="1"/>
          <p:nvPr/>
        </p:nvSpPr>
        <p:spPr>
          <a:xfrm>
            <a:off x="7463104" y="2501743"/>
            <a:ext cx="1270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dirty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"/>
              </a:rPr>
              <a:t>Другое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41C7BDE-688A-2540-A0AC-FB258505108D}"/>
              </a:ext>
            </a:extLst>
          </p:cNvPr>
          <p:cNvSpPr txBox="1"/>
          <p:nvPr/>
        </p:nvSpPr>
        <p:spPr>
          <a:xfrm>
            <a:off x="5522391" y="2446305"/>
            <a:ext cx="1677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"/>
              </a:rPr>
              <a:t>АИРО </a:t>
            </a:r>
          </a:p>
          <a:p>
            <a:pPr algn="ctr" defTabSz="685800">
              <a:defRPr/>
            </a:pPr>
            <a:r>
              <a:rPr lang="ru-RU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"/>
              </a:rPr>
              <a:t>им. </a:t>
            </a:r>
            <a:r>
              <a:rPr lang="ru-RU" dirty="0" err="1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"/>
              </a:rPr>
              <a:t>А.М.Топорова</a:t>
            </a:r>
            <a:endParaRPr lang="ru-RU" dirty="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1C7BDE-688A-2540-A0AC-FB258505108D}"/>
              </a:ext>
            </a:extLst>
          </p:cNvPr>
          <p:cNvSpPr txBox="1"/>
          <p:nvPr/>
        </p:nvSpPr>
        <p:spPr>
          <a:xfrm>
            <a:off x="2010768" y="2360674"/>
            <a:ext cx="1456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"/>
              </a:rPr>
              <a:t>ФГИС </a:t>
            </a:r>
          </a:p>
          <a:p>
            <a:pPr algn="ctr" defTabSz="685800">
              <a:defRPr/>
            </a:pPr>
            <a:r>
              <a:rPr lang="ru-RU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"/>
              </a:rPr>
              <a:t>«Моя школа»</a:t>
            </a: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884" y="1574193"/>
            <a:ext cx="367167" cy="367167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076" y="1586905"/>
            <a:ext cx="308018" cy="308018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7BD067AC-E252-4805-8F3A-BC1F2BAD49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419" y="1569900"/>
            <a:ext cx="353962" cy="35396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06" y="1560450"/>
            <a:ext cx="354836" cy="354836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191" y="1560710"/>
            <a:ext cx="352869" cy="352869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D9A98B9-2806-4D4A-B5DC-911CA917670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069700" y="6492900"/>
            <a:ext cx="2057400" cy="365100"/>
          </a:xfrm>
        </p:spPr>
        <p:txBody>
          <a:bodyPr/>
          <a:lstStyle/>
          <a:p>
            <a:fld id="{00000000-1234-1234-1234-123412341234}" type="slidenum">
              <a:rPr lang="en-US" sz="12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54</a:t>
            </a:fld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6F0BDCC9-2A89-4A60-813B-829B523C37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3413634" y="6357307"/>
            <a:ext cx="1512168" cy="50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321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DE3FE82-EDD3-4589-9889-B071796E23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7812360" y="-24021"/>
            <a:ext cx="1512168" cy="50069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1D83A0E-7454-4C40-A4E2-A780C5DA0A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1043608" y="6357307"/>
            <a:ext cx="1512168" cy="500693"/>
          </a:xfrm>
          <a:prstGeom prst="rect">
            <a:avLst/>
          </a:prstGeom>
        </p:spPr>
      </p:pic>
      <p:grpSp>
        <p:nvGrpSpPr>
          <p:cNvPr id="13" name="Google Shape;1784;p228"/>
          <p:cNvGrpSpPr/>
          <p:nvPr/>
        </p:nvGrpSpPr>
        <p:grpSpPr>
          <a:xfrm>
            <a:off x="0" y="0"/>
            <a:ext cx="8168268" cy="655750"/>
            <a:chOff x="80369" y="-36254"/>
            <a:chExt cx="8168472" cy="491825"/>
          </a:xfrm>
        </p:grpSpPr>
        <p:sp>
          <p:nvSpPr>
            <p:cNvPr id="16" name="Google Shape;1786;p228"/>
            <p:cNvSpPr/>
            <p:nvPr/>
          </p:nvSpPr>
          <p:spPr>
            <a:xfrm>
              <a:off x="80369" y="-36254"/>
              <a:ext cx="8108384" cy="428639"/>
            </a:xfrm>
            <a:prstGeom prst="rect">
              <a:avLst/>
            </a:prstGeom>
            <a:solidFill>
              <a:srgbClr val="EBF0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/>
                <a:t>   </a:t>
              </a:r>
              <a:endParaRPr sz="1900" b="1">
                <a:solidFill>
                  <a:srgbClr val="18488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" name="Google Shape;1790;p228"/>
            <p:cNvSpPr txBox="1"/>
            <p:nvPr/>
          </p:nvSpPr>
          <p:spPr>
            <a:xfrm>
              <a:off x="562929" y="11238"/>
              <a:ext cx="7685912" cy="4443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endParaRPr lang="ru-RU" sz="2500" b="1" dirty="0">
                <a:solidFill>
                  <a:srgbClr val="002060"/>
                </a:solidFill>
                <a:latin typeface="Arial Narrow" pitchFamily="34" charset="0"/>
                <a:ea typeface="Roboto Medium"/>
                <a:cs typeface="Roboto Medium"/>
                <a:sym typeface="Roboto Medium"/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01897EC1-504A-4430-94C4-D2A336914718}" type="slidenum">
              <a:rPr lang="ru-RU" smtClean="0"/>
              <a:t>55</a:t>
            </a:fld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A00F594-15B4-4A18-9802-06548F503590}"/>
              </a:ext>
            </a:extLst>
          </p:cNvPr>
          <p:cNvSpPr/>
          <p:nvPr/>
        </p:nvSpPr>
        <p:spPr>
          <a:xfrm>
            <a:off x="332889" y="1972937"/>
            <a:ext cx="1823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3"/>
              </a:rPr>
              <a:t>https://edsoo.ru/</a:t>
            </a:r>
            <a:endParaRPr lang="ru-RU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2784EBA-B456-4B36-91B4-C8B779F3779E}"/>
              </a:ext>
            </a:extLst>
          </p:cNvPr>
          <p:cNvGrpSpPr/>
          <p:nvPr/>
        </p:nvGrpSpPr>
        <p:grpSpPr>
          <a:xfrm>
            <a:off x="2347936" y="719071"/>
            <a:ext cx="4543645" cy="6022412"/>
            <a:chOff x="2345154" y="769755"/>
            <a:chExt cx="4543645" cy="6022412"/>
          </a:xfrm>
          <a:solidFill>
            <a:srgbClr val="C00000"/>
          </a:solidFill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8CC548E3-A9F9-4498-9139-5194052C9F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7368" r="624"/>
            <a:stretch/>
          </p:blipFill>
          <p:spPr>
            <a:xfrm>
              <a:off x="2345154" y="769755"/>
              <a:ext cx="4453692" cy="33818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6DDF65F-F3E3-4FE9-AE9A-74DE0E675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89618" y="4155632"/>
              <a:ext cx="4499181" cy="26365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Прямоугольник 9"/>
          <p:cNvSpPr/>
          <p:nvPr/>
        </p:nvSpPr>
        <p:spPr>
          <a:xfrm>
            <a:off x="467891" y="-70480"/>
            <a:ext cx="73178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7168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В помощь учителю: </a:t>
            </a:r>
          </a:p>
          <a:p>
            <a:pPr indent="257168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п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ортал «Единое содержание общего образования»</a:t>
            </a:r>
            <a:endParaRPr lang="ru-RU" sz="2000" b="1" dirty="0">
              <a:latin typeface="Times New Roman" panose="02020603050405020304" pitchFamily="18" charset="0"/>
            </a:endParaRPr>
          </a:p>
        </p:txBody>
      </p:sp>
      <p:sp>
        <p:nvSpPr>
          <p:cNvPr id="20" name="Полилиния 15">
            <a:extLst>
              <a:ext uri="{FF2B5EF4-FFF2-40B4-BE49-F238E27FC236}">
                <a16:creationId xmlns:a16="http://schemas.microsoft.com/office/drawing/2014/main" id="{0C9A8CC3-13C7-4218-A865-C64861DC8DE5}"/>
              </a:ext>
            </a:extLst>
          </p:cNvPr>
          <p:cNvSpPr/>
          <p:nvPr/>
        </p:nvSpPr>
        <p:spPr>
          <a:xfrm>
            <a:off x="5148064" y="3178005"/>
            <a:ext cx="229231" cy="230666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solidFill>
                <a:srgbClr val="006666"/>
              </a:solidFill>
            </a:endParaRPr>
          </a:p>
        </p:txBody>
      </p:sp>
      <p:sp>
        <p:nvSpPr>
          <p:cNvPr id="21" name="Полилиния 15">
            <a:extLst>
              <a:ext uri="{FF2B5EF4-FFF2-40B4-BE49-F238E27FC236}">
                <a16:creationId xmlns:a16="http://schemas.microsoft.com/office/drawing/2014/main" id="{C910B079-349B-4519-9E92-8AAE412BB52D}"/>
              </a:ext>
            </a:extLst>
          </p:cNvPr>
          <p:cNvSpPr/>
          <p:nvPr/>
        </p:nvSpPr>
        <p:spPr>
          <a:xfrm>
            <a:off x="4390528" y="5488807"/>
            <a:ext cx="229231" cy="230666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solidFill>
                <a:srgbClr val="006666"/>
              </a:solidFill>
            </a:endParaRPr>
          </a:p>
        </p:txBody>
      </p:sp>
      <p:sp>
        <p:nvSpPr>
          <p:cNvPr id="22" name="Полилиния 15">
            <a:extLst>
              <a:ext uri="{FF2B5EF4-FFF2-40B4-BE49-F238E27FC236}">
                <a16:creationId xmlns:a16="http://schemas.microsoft.com/office/drawing/2014/main" id="{D1802EF1-F21E-4406-A94D-C38951424A5E}"/>
              </a:ext>
            </a:extLst>
          </p:cNvPr>
          <p:cNvSpPr/>
          <p:nvPr/>
        </p:nvSpPr>
        <p:spPr>
          <a:xfrm>
            <a:off x="5262679" y="3894963"/>
            <a:ext cx="229231" cy="230666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solidFill>
                <a:srgbClr val="006666"/>
              </a:solidFill>
            </a:endParaRPr>
          </a:p>
        </p:txBody>
      </p:sp>
      <p:sp>
        <p:nvSpPr>
          <p:cNvPr id="23" name="Полилиния 15">
            <a:extLst>
              <a:ext uri="{FF2B5EF4-FFF2-40B4-BE49-F238E27FC236}">
                <a16:creationId xmlns:a16="http://schemas.microsoft.com/office/drawing/2014/main" id="{F537C53D-DDEB-46F3-9459-76D0195001CD}"/>
              </a:ext>
            </a:extLst>
          </p:cNvPr>
          <p:cNvSpPr/>
          <p:nvPr/>
        </p:nvSpPr>
        <p:spPr>
          <a:xfrm>
            <a:off x="2771800" y="5488807"/>
            <a:ext cx="229231" cy="230666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solidFill>
                <a:srgbClr val="006666"/>
              </a:solidFill>
            </a:endParaRPr>
          </a:p>
        </p:txBody>
      </p:sp>
      <p:sp>
        <p:nvSpPr>
          <p:cNvPr id="24" name="Полилиния 15">
            <a:extLst>
              <a:ext uri="{FF2B5EF4-FFF2-40B4-BE49-F238E27FC236}">
                <a16:creationId xmlns:a16="http://schemas.microsoft.com/office/drawing/2014/main" id="{4EB25CFC-9B0D-42A9-8EA4-5E5DE36F78F5}"/>
              </a:ext>
            </a:extLst>
          </p:cNvPr>
          <p:cNvSpPr/>
          <p:nvPr/>
        </p:nvSpPr>
        <p:spPr>
          <a:xfrm>
            <a:off x="6142971" y="5528933"/>
            <a:ext cx="229231" cy="230666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solidFill>
                <a:srgbClr val="006666"/>
              </a:solidFill>
            </a:endParaRPr>
          </a:p>
        </p:txBody>
      </p:sp>
      <p:sp>
        <p:nvSpPr>
          <p:cNvPr id="25" name="Полилиния 15">
            <a:extLst>
              <a:ext uri="{FF2B5EF4-FFF2-40B4-BE49-F238E27FC236}">
                <a16:creationId xmlns:a16="http://schemas.microsoft.com/office/drawing/2014/main" id="{D48BBE4C-48F5-481E-8F21-A96004E61824}"/>
              </a:ext>
            </a:extLst>
          </p:cNvPr>
          <p:cNvSpPr/>
          <p:nvPr/>
        </p:nvSpPr>
        <p:spPr>
          <a:xfrm>
            <a:off x="6027754" y="3105834"/>
            <a:ext cx="229231" cy="230666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solidFill>
                <a:srgbClr val="006666"/>
              </a:solidFill>
            </a:endParaRPr>
          </a:p>
        </p:txBody>
      </p:sp>
      <p:sp>
        <p:nvSpPr>
          <p:cNvPr id="26" name="Полилиния 15">
            <a:extLst>
              <a:ext uri="{FF2B5EF4-FFF2-40B4-BE49-F238E27FC236}">
                <a16:creationId xmlns:a16="http://schemas.microsoft.com/office/drawing/2014/main" id="{4AED6993-3652-4DB0-8829-3FC6376EB160}"/>
              </a:ext>
            </a:extLst>
          </p:cNvPr>
          <p:cNvSpPr/>
          <p:nvPr/>
        </p:nvSpPr>
        <p:spPr>
          <a:xfrm>
            <a:off x="3943607" y="3852481"/>
            <a:ext cx="229231" cy="230666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solidFill>
                <a:srgbClr val="006666"/>
              </a:solidFill>
            </a:endParaRPr>
          </a:p>
        </p:txBody>
      </p:sp>
      <p:sp>
        <p:nvSpPr>
          <p:cNvPr id="27" name="Полилиния 15">
            <a:extLst>
              <a:ext uri="{FF2B5EF4-FFF2-40B4-BE49-F238E27FC236}">
                <a16:creationId xmlns:a16="http://schemas.microsoft.com/office/drawing/2014/main" id="{E9B5B2D4-1064-418B-8D29-76EC35F2B24E}"/>
              </a:ext>
            </a:extLst>
          </p:cNvPr>
          <p:cNvSpPr/>
          <p:nvPr/>
        </p:nvSpPr>
        <p:spPr>
          <a:xfrm>
            <a:off x="5242854" y="5528933"/>
            <a:ext cx="229231" cy="230666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solidFill>
                <a:srgbClr val="006666"/>
              </a:solidFill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DF06053-AD5C-4309-8A20-24D7E2A61F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597" t="21736" r="19426" b="12150"/>
          <a:stretch/>
        </p:blipFill>
        <p:spPr>
          <a:xfrm>
            <a:off x="59326" y="0"/>
            <a:ext cx="576064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4131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67D34C0-59A1-4F2A-8154-6725CAF695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7812360" y="-24021"/>
            <a:ext cx="1512168" cy="50069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154CD6D-12F9-4DA7-9A65-E70B663CE2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1043608" y="6357307"/>
            <a:ext cx="1512168" cy="500693"/>
          </a:xfrm>
          <a:prstGeom prst="rect">
            <a:avLst/>
          </a:prstGeom>
        </p:spPr>
      </p:pic>
      <p:grpSp>
        <p:nvGrpSpPr>
          <p:cNvPr id="13" name="Google Shape;1784;p228"/>
          <p:cNvGrpSpPr/>
          <p:nvPr/>
        </p:nvGrpSpPr>
        <p:grpSpPr>
          <a:xfrm>
            <a:off x="4132" y="-27383"/>
            <a:ext cx="8168268" cy="679718"/>
            <a:chOff x="80369" y="-106169"/>
            <a:chExt cx="8168472" cy="509802"/>
          </a:xfrm>
        </p:grpSpPr>
        <p:sp>
          <p:nvSpPr>
            <p:cNvPr id="16" name="Google Shape;1786;p228"/>
            <p:cNvSpPr/>
            <p:nvPr/>
          </p:nvSpPr>
          <p:spPr>
            <a:xfrm>
              <a:off x="80369" y="-106169"/>
              <a:ext cx="8108384" cy="428639"/>
            </a:xfrm>
            <a:prstGeom prst="rect">
              <a:avLst/>
            </a:prstGeom>
            <a:solidFill>
              <a:srgbClr val="EBF0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/>
                <a:t>   </a:t>
              </a:r>
              <a:endParaRPr sz="1900" b="1">
                <a:solidFill>
                  <a:srgbClr val="18488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" name="Google Shape;1790;p228"/>
            <p:cNvSpPr txBox="1"/>
            <p:nvPr/>
          </p:nvSpPr>
          <p:spPr>
            <a:xfrm>
              <a:off x="562929" y="11238"/>
              <a:ext cx="7685912" cy="3923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endPara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Roboto Medium"/>
                <a:cs typeface="Times New Roman" panose="02020603050405020304" pitchFamily="18" charset="0"/>
                <a:sym typeface="Roboto Medium"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670605" y="44624"/>
            <a:ext cx="73178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7168"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Рабочие программы по учебному предмету «Математика»</a:t>
            </a:r>
            <a:endParaRPr lang="ru-RU" sz="2000" b="1" dirty="0">
              <a:latin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6492120"/>
            <a:ext cx="2133600" cy="365125"/>
          </a:xfrm>
        </p:spPr>
        <p:txBody>
          <a:bodyPr/>
          <a:lstStyle/>
          <a:p>
            <a:fld id="{01897EC1-504A-4430-94C4-D2A336914718}" type="slidenum">
              <a:rPr lang="ru-RU" smtClean="0"/>
              <a:t>56</a:t>
            </a:fld>
            <a:endParaRPr lang="ru-RU" dirty="0"/>
          </a:p>
        </p:txBody>
      </p:sp>
      <p:grpSp>
        <p:nvGrpSpPr>
          <p:cNvPr id="30" name="Группа 29"/>
          <p:cNvGrpSpPr/>
          <p:nvPr/>
        </p:nvGrpSpPr>
        <p:grpSpPr>
          <a:xfrm>
            <a:off x="3340032" y="1871867"/>
            <a:ext cx="5688633" cy="4316481"/>
            <a:chOff x="294583" y="594519"/>
            <a:chExt cx="4778344" cy="3103526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4583" y="594519"/>
              <a:ext cx="4778344" cy="3103526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cxnSp>
          <p:nvCxnSpPr>
            <p:cNvPr id="25" name="Прямая соединительная линия 24"/>
            <p:cNvCxnSpPr/>
            <p:nvPr/>
          </p:nvCxnSpPr>
          <p:spPr>
            <a:xfrm>
              <a:off x="1403649" y="2708920"/>
              <a:ext cx="1018759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E84A7F1-4C17-4C0B-8F20-DCDEC6307605}"/>
              </a:ext>
            </a:extLst>
          </p:cNvPr>
          <p:cNvSpPr/>
          <p:nvPr/>
        </p:nvSpPr>
        <p:spPr>
          <a:xfrm>
            <a:off x="4572687" y="6293016"/>
            <a:ext cx="33177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https://edsoo.ru/konstruktor-rabochih-programm/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959BC22D-B40B-4C7D-9CAB-56ED00A06126}"/>
              </a:ext>
            </a:extLst>
          </p:cNvPr>
          <p:cNvGrpSpPr/>
          <p:nvPr/>
        </p:nvGrpSpPr>
        <p:grpSpPr>
          <a:xfrm>
            <a:off x="0" y="1136151"/>
            <a:ext cx="3241973" cy="4480540"/>
            <a:chOff x="2345154" y="769755"/>
            <a:chExt cx="4543645" cy="6022412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358B4B66-EB3B-42F2-AEC7-7AF0E2B07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368" r="624"/>
            <a:stretch/>
          </p:blipFill>
          <p:spPr>
            <a:xfrm>
              <a:off x="2345154" y="769755"/>
              <a:ext cx="4453692" cy="3381877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FCBC85E3-157C-4C59-BFAA-37A775E10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89618" y="4155632"/>
              <a:ext cx="4499181" cy="2636535"/>
            </a:xfrm>
            <a:prstGeom prst="rect">
              <a:avLst/>
            </a:prstGeom>
          </p:spPr>
        </p:pic>
      </p:grpSp>
      <p:sp>
        <p:nvSpPr>
          <p:cNvPr id="27" name="Полилиния 15">
            <a:extLst>
              <a:ext uri="{FF2B5EF4-FFF2-40B4-BE49-F238E27FC236}">
                <a16:creationId xmlns:a16="http://schemas.microsoft.com/office/drawing/2014/main" id="{E8B57C25-F5AE-4343-AE81-9D2BFFF113FB}"/>
              </a:ext>
            </a:extLst>
          </p:cNvPr>
          <p:cNvSpPr/>
          <p:nvPr/>
        </p:nvSpPr>
        <p:spPr>
          <a:xfrm>
            <a:off x="1187624" y="3130143"/>
            <a:ext cx="144016" cy="199579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solidFill>
                <a:srgbClr val="006666"/>
              </a:solidFill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81D21C6-1C90-40DE-8327-6F4EE67514D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597" t="21736" r="19426" b="12150"/>
          <a:stretch/>
        </p:blipFill>
        <p:spPr>
          <a:xfrm>
            <a:off x="2579" y="-55295"/>
            <a:ext cx="576064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466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064CE56-273F-4F30-8C23-70FF84A9DD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3079326" y="6357307"/>
            <a:ext cx="1512168" cy="50069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B97BEC-1915-45E2-8876-979CAEED1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952" y="689648"/>
            <a:ext cx="6758448" cy="57617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011CF6E-4B66-4509-85A8-4BFC4EEDA9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7812360" y="-24021"/>
            <a:ext cx="1512168" cy="50069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6471495"/>
            <a:ext cx="2133600" cy="365125"/>
          </a:xfrm>
        </p:spPr>
        <p:txBody>
          <a:bodyPr/>
          <a:lstStyle/>
          <a:p>
            <a:fld id="{5AA3EF6E-A083-4BE8-A209-7F31BC1328EB}" type="slidenum">
              <a:rPr lang="ru-RU" smtClean="0"/>
              <a:pPr/>
              <a:t>57</a:t>
            </a:fld>
            <a:endParaRPr lang="ru-RU" dirty="0"/>
          </a:p>
        </p:txBody>
      </p:sp>
      <p:grpSp>
        <p:nvGrpSpPr>
          <p:cNvPr id="7" name="Google Shape;1784;p228"/>
          <p:cNvGrpSpPr/>
          <p:nvPr/>
        </p:nvGrpSpPr>
        <p:grpSpPr>
          <a:xfrm>
            <a:off x="4132" y="-27383"/>
            <a:ext cx="8168268" cy="748967"/>
            <a:chOff x="80369" y="-106169"/>
            <a:chExt cx="8168472" cy="561740"/>
          </a:xfrm>
        </p:grpSpPr>
        <p:sp>
          <p:nvSpPr>
            <p:cNvPr id="10" name="Google Shape;1786;p228"/>
            <p:cNvSpPr/>
            <p:nvPr/>
          </p:nvSpPr>
          <p:spPr>
            <a:xfrm>
              <a:off x="80369" y="-106169"/>
              <a:ext cx="8108384" cy="428639"/>
            </a:xfrm>
            <a:prstGeom prst="rect">
              <a:avLst/>
            </a:prstGeom>
            <a:solidFill>
              <a:srgbClr val="EBF0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/>
                <a:t>   </a:t>
              </a:r>
              <a:endParaRPr sz="1900" b="1">
                <a:solidFill>
                  <a:srgbClr val="18488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" name="Google Shape;1790;p228"/>
            <p:cNvSpPr txBox="1"/>
            <p:nvPr/>
          </p:nvSpPr>
          <p:spPr>
            <a:xfrm>
              <a:off x="562929" y="11238"/>
              <a:ext cx="7685912" cy="4443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endParaRPr lang="ru-RU" sz="2500" b="1" dirty="0">
                <a:solidFill>
                  <a:srgbClr val="002060"/>
                </a:solidFill>
                <a:latin typeface="Arial Narrow" pitchFamily="34" charset="0"/>
                <a:ea typeface="Roboto Medium"/>
                <a:cs typeface="Roboto Medium"/>
                <a:sym typeface="Roboto Medium"/>
              </a:endParaRPr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670605" y="44624"/>
            <a:ext cx="73178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7168"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Рабочие программы по учебному предмету «Математика»</a:t>
            </a:r>
            <a:endParaRPr lang="ru-RU" sz="2000" b="1" dirty="0">
              <a:latin typeface="Times New Roman" panose="02020603050405020304" pitchFamily="18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1415190" y="2041360"/>
            <a:ext cx="5234430" cy="4357286"/>
            <a:chOff x="345411" y="2233380"/>
            <a:chExt cx="4960678" cy="4080700"/>
          </a:xfrm>
        </p:grpSpPr>
        <p:sp>
          <p:nvSpPr>
            <p:cNvPr id="20" name="Полилиния 19"/>
            <p:cNvSpPr/>
            <p:nvPr/>
          </p:nvSpPr>
          <p:spPr>
            <a:xfrm>
              <a:off x="347960" y="2671726"/>
              <a:ext cx="217243" cy="216024"/>
            </a:xfrm>
            <a:custGeom>
              <a:avLst/>
              <a:gdLst>
                <a:gd name="connsiteX0" fmla="*/ 1498600 w 1701800"/>
                <a:gd name="connsiteY0" fmla="*/ 0 h 1341120"/>
                <a:gd name="connsiteX1" fmla="*/ 1701800 w 1701800"/>
                <a:gd name="connsiteY1" fmla="*/ 203200 h 1341120"/>
                <a:gd name="connsiteX2" fmla="*/ 563880 w 1701800"/>
                <a:gd name="connsiteY2" fmla="*/ 1341120 h 1341120"/>
                <a:gd name="connsiteX3" fmla="*/ 0 w 1701800"/>
                <a:gd name="connsiteY3" fmla="*/ 777240 h 1341120"/>
                <a:gd name="connsiteX4" fmla="*/ 195580 w 1701800"/>
                <a:gd name="connsiteY4" fmla="*/ 581660 h 1341120"/>
                <a:gd name="connsiteX5" fmla="*/ 558800 w 1701800"/>
                <a:gd name="connsiteY5" fmla="*/ 944880 h 1341120"/>
                <a:gd name="connsiteX6" fmla="*/ 1498600 w 1701800"/>
                <a:gd name="connsiteY6" fmla="*/ 0 h 1341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1800" h="1341120">
                  <a:moveTo>
                    <a:pt x="1498600" y="0"/>
                  </a:moveTo>
                  <a:lnTo>
                    <a:pt x="1701800" y="203200"/>
                  </a:lnTo>
                  <a:lnTo>
                    <a:pt x="563880" y="1341120"/>
                  </a:lnTo>
                  <a:lnTo>
                    <a:pt x="0" y="777240"/>
                  </a:lnTo>
                  <a:lnTo>
                    <a:pt x="195580" y="581660"/>
                  </a:lnTo>
                  <a:lnTo>
                    <a:pt x="558800" y="944880"/>
                  </a:lnTo>
                  <a:lnTo>
                    <a:pt x="1498600" y="0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>
                <a:solidFill>
                  <a:srgbClr val="C00000"/>
                </a:solidFill>
              </a:endParaRPr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345411" y="3114825"/>
              <a:ext cx="217243" cy="216024"/>
            </a:xfrm>
            <a:custGeom>
              <a:avLst/>
              <a:gdLst>
                <a:gd name="connsiteX0" fmla="*/ 1498600 w 1701800"/>
                <a:gd name="connsiteY0" fmla="*/ 0 h 1341120"/>
                <a:gd name="connsiteX1" fmla="*/ 1701800 w 1701800"/>
                <a:gd name="connsiteY1" fmla="*/ 203200 h 1341120"/>
                <a:gd name="connsiteX2" fmla="*/ 563880 w 1701800"/>
                <a:gd name="connsiteY2" fmla="*/ 1341120 h 1341120"/>
                <a:gd name="connsiteX3" fmla="*/ 0 w 1701800"/>
                <a:gd name="connsiteY3" fmla="*/ 777240 h 1341120"/>
                <a:gd name="connsiteX4" fmla="*/ 195580 w 1701800"/>
                <a:gd name="connsiteY4" fmla="*/ 581660 h 1341120"/>
                <a:gd name="connsiteX5" fmla="*/ 558800 w 1701800"/>
                <a:gd name="connsiteY5" fmla="*/ 944880 h 1341120"/>
                <a:gd name="connsiteX6" fmla="*/ 1498600 w 1701800"/>
                <a:gd name="connsiteY6" fmla="*/ 0 h 1341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1800" h="1341120">
                  <a:moveTo>
                    <a:pt x="1498600" y="0"/>
                  </a:moveTo>
                  <a:lnTo>
                    <a:pt x="1701800" y="203200"/>
                  </a:lnTo>
                  <a:lnTo>
                    <a:pt x="563880" y="1341120"/>
                  </a:lnTo>
                  <a:lnTo>
                    <a:pt x="0" y="777240"/>
                  </a:lnTo>
                  <a:lnTo>
                    <a:pt x="195580" y="581660"/>
                  </a:lnTo>
                  <a:lnTo>
                    <a:pt x="558800" y="944880"/>
                  </a:lnTo>
                  <a:lnTo>
                    <a:pt x="1498600" y="0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>
                <a:solidFill>
                  <a:srgbClr val="C00000"/>
                </a:solidFill>
              </a:endParaRPr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364376" y="2233380"/>
              <a:ext cx="217243" cy="216024"/>
            </a:xfrm>
            <a:custGeom>
              <a:avLst/>
              <a:gdLst>
                <a:gd name="connsiteX0" fmla="*/ 1498600 w 1701800"/>
                <a:gd name="connsiteY0" fmla="*/ 0 h 1341120"/>
                <a:gd name="connsiteX1" fmla="*/ 1701800 w 1701800"/>
                <a:gd name="connsiteY1" fmla="*/ 203200 h 1341120"/>
                <a:gd name="connsiteX2" fmla="*/ 563880 w 1701800"/>
                <a:gd name="connsiteY2" fmla="*/ 1341120 h 1341120"/>
                <a:gd name="connsiteX3" fmla="*/ 0 w 1701800"/>
                <a:gd name="connsiteY3" fmla="*/ 777240 h 1341120"/>
                <a:gd name="connsiteX4" fmla="*/ 195580 w 1701800"/>
                <a:gd name="connsiteY4" fmla="*/ 581660 h 1341120"/>
                <a:gd name="connsiteX5" fmla="*/ 558800 w 1701800"/>
                <a:gd name="connsiteY5" fmla="*/ 944880 h 1341120"/>
                <a:gd name="connsiteX6" fmla="*/ 1498600 w 1701800"/>
                <a:gd name="connsiteY6" fmla="*/ 0 h 1341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1800" h="1341120">
                  <a:moveTo>
                    <a:pt x="1498600" y="0"/>
                  </a:moveTo>
                  <a:lnTo>
                    <a:pt x="1701800" y="203200"/>
                  </a:lnTo>
                  <a:lnTo>
                    <a:pt x="563880" y="1341120"/>
                  </a:lnTo>
                  <a:lnTo>
                    <a:pt x="0" y="777240"/>
                  </a:lnTo>
                  <a:lnTo>
                    <a:pt x="195580" y="581660"/>
                  </a:lnTo>
                  <a:lnTo>
                    <a:pt x="558800" y="944880"/>
                  </a:lnTo>
                  <a:lnTo>
                    <a:pt x="1498600" y="0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>
                <a:solidFill>
                  <a:srgbClr val="C00000"/>
                </a:solidFill>
              </a:endParaRPr>
            </a:p>
          </p:txBody>
        </p:sp>
        <p:cxnSp>
          <p:nvCxnSpPr>
            <p:cNvPr id="23" name="Прямая соединительная линия 22"/>
            <p:cNvCxnSpPr/>
            <p:nvPr/>
          </p:nvCxnSpPr>
          <p:spPr>
            <a:xfrm>
              <a:off x="4514001" y="6314080"/>
              <a:ext cx="792088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4117957" y="5911923"/>
              <a:ext cx="792088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7797DBC-E0D1-4E4B-9EC7-B2EBE333BD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97" t="21736" r="19426" b="12150"/>
          <a:stretch/>
        </p:blipFill>
        <p:spPr>
          <a:xfrm>
            <a:off x="-20225" y="-27383"/>
            <a:ext cx="576064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853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EF6B1B4-2E28-4F21-BFAD-6F50758F4F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7812360" y="-24021"/>
            <a:ext cx="1512168" cy="500693"/>
          </a:xfrm>
          <a:prstGeom prst="rect">
            <a:avLst/>
          </a:prstGeom>
        </p:spPr>
      </p:pic>
      <p:grpSp>
        <p:nvGrpSpPr>
          <p:cNvPr id="25" name="Google Shape;1784;p228">
            <a:extLst>
              <a:ext uri="{FF2B5EF4-FFF2-40B4-BE49-F238E27FC236}">
                <a16:creationId xmlns:a16="http://schemas.microsoft.com/office/drawing/2014/main" id="{364D71D9-D809-48AF-8BF0-F62061FF0215}"/>
              </a:ext>
            </a:extLst>
          </p:cNvPr>
          <p:cNvGrpSpPr/>
          <p:nvPr/>
        </p:nvGrpSpPr>
        <p:grpSpPr>
          <a:xfrm>
            <a:off x="0" y="0"/>
            <a:ext cx="8168268" cy="655750"/>
            <a:chOff x="80369" y="-36254"/>
            <a:chExt cx="8168472" cy="491825"/>
          </a:xfrm>
        </p:grpSpPr>
        <p:sp>
          <p:nvSpPr>
            <p:cNvPr id="27" name="Google Shape;1786;p228">
              <a:extLst>
                <a:ext uri="{FF2B5EF4-FFF2-40B4-BE49-F238E27FC236}">
                  <a16:creationId xmlns:a16="http://schemas.microsoft.com/office/drawing/2014/main" id="{25652AAE-56DF-4BE0-BD87-36B7495BDEBD}"/>
                </a:ext>
              </a:extLst>
            </p:cNvPr>
            <p:cNvSpPr/>
            <p:nvPr/>
          </p:nvSpPr>
          <p:spPr>
            <a:xfrm>
              <a:off x="80369" y="-36254"/>
              <a:ext cx="8108384" cy="428639"/>
            </a:xfrm>
            <a:prstGeom prst="rect">
              <a:avLst/>
            </a:prstGeom>
            <a:solidFill>
              <a:srgbClr val="EBF0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/>
                <a:t>   </a:t>
              </a:r>
              <a:endParaRPr sz="1900" b="1">
                <a:solidFill>
                  <a:srgbClr val="18488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" name="Google Shape;1790;p228">
              <a:extLst>
                <a:ext uri="{FF2B5EF4-FFF2-40B4-BE49-F238E27FC236}">
                  <a16:creationId xmlns:a16="http://schemas.microsoft.com/office/drawing/2014/main" id="{5889D520-D51B-4AB6-A6D2-1B4BC25FC6A8}"/>
                </a:ext>
              </a:extLst>
            </p:cNvPr>
            <p:cNvSpPr txBox="1"/>
            <p:nvPr/>
          </p:nvSpPr>
          <p:spPr>
            <a:xfrm>
              <a:off x="562929" y="11238"/>
              <a:ext cx="7685912" cy="4443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endParaRPr lang="ru-RU" sz="2500" b="1" dirty="0">
                <a:solidFill>
                  <a:srgbClr val="002060"/>
                </a:solidFill>
                <a:latin typeface="Arial Narrow" pitchFamily="34" charset="0"/>
                <a:ea typeface="Roboto Medium"/>
                <a:cs typeface="Roboto Medium"/>
                <a:sym typeface="Roboto Medium"/>
              </a:endParaRPr>
            </a:p>
          </p:txBody>
        </p:sp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15DDAB9-2683-4212-A4CF-3C0D541B68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1043608" y="6357307"/>
            <a:ext cx="1512168" cy="500693"/>
          </a:xfrm>
          <a:prstGeom prst="rect">
            <a:avLst/>
          </a:prstGeom>
        </p:spPr>
      </p:pic>
      <p:sp>
        <p:nvSpPr>
          <p:cNvPr id="21508" name="AutoShape 4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0" name="AutoShape 6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2" name="AutoShape 8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5" name="AutoShape 11" descr="https://www.hiq.su/image/catalog/category/icons/z2qn5h.pn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7" name="AutoShape 13" descr="https://www.hiq.su/image/catalog/category/icons/z2qn5h.pn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890529" y="6564585"/>
            <a:ext cx="2133600" cy="365125"/>
          </a:xfrm>
        </p:spPr>
        <p:txBody>
          <a:bodyPr/>
          <a:lstStyle/>
          <a:p>
            <a:fld id="{5AA3EF6E-A083-4BE8-A209-7F31BC1328EB}" type="slidenum">
              <a:rPr lang="ru-RU" smtClean="0"/>
              <a:pPr/>
              <a:t>58</a:t>
            </a:fld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580323" y="0"/>
            <a:ext cx="75142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по преподаванию учебного предмета «Математика» в 2023-2024 учебном году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4867739" y="3212976"/>
            <a:ext cx="196888" cy="158802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solidFill>
                <a:srgbClr val="C0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22597" t="21736" r="19426" b="12150"/>
          <a:stretch/>
        </p:blipFill>
        <p:spPr>
          <a:xfrm>
            <a:off x="0" y="7937"/>
            <a:ext cx="576064" cy="57606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FDD6BAD-DDC5-490F-B60D-5DAEFCC466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3038" y="1100247"/>
            <a:ext cx="4683417" cy="387135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21DBF87-B0F2-4A20-9810-87A4601CE2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4679" y="4939515"/>
            <a:ext cx="4927743" cy="155772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16903CD-6809-40D6-933C-6F1E2016CC0F}"/>
              </a:ext>
            </a:extLst>
          </p:cNvPr>
          <p:cNvSpPr/>
          <p:nvPr/>
        </p:nvSpPr>
        <p:spPr>
          <a:xfrm>
            <a:off x="5185868" y="6468028"/>
            <a:ext cx="3364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7"/>
              </a:rPr>
              <a:t>https://edsoo.ru/mr-matematika/</a:t>
            </a:r>
            <a:endParaRPr lang="en-US" dirty="0"/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6DA50CDC-902C-48A3-87DE-FFD2F698A599}"/>
              </a:ext>
            </a:extLst>
          </p:cNvPr>
          <p:cNvGrpSpPr/>
          <p:nvPr/>
        </p:nvGrpSpPr>
        <p:grpSpPr>
          <a:xfrm>
            <a:off x="-54422" y="779153"/>
            <a:ext cx="3241973" cy="4480540"/>
            <a:chOff x="2345154" y="769755"/>
            <a:chExt cx="4543645" cy="6022412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5F22D51F-7627-4AA1-957A-FC649243E3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7368" r="624"/>
            <a:stretch/>
          </p:blipFill>
          <p:spPr>
            <a:xfrm>
              <a:off x="2345154" y="769755"/>
              <a:ext cx="4453692" cy="3381877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ECEB308-5E76-43E6-A7C7-2519923F7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89618" y="4155632"/>
              <a:ext cx="4499181" cy="2636535"/>
            </a:xfrm>
            <a:prstGeom prst="rect">
              <a:avLst/>
            </a:prstGeom>
          </p:spPr>
        </p:pic>
      </p:grpSp>
      <p:sp>
        <p:nvSpPr>
          <p:cNvPr id="23" name="Полилиния 22"/>
          <p:cNvSpPr/>
          <p:nvPr/>
        </p:nvSpPr>
        <p:spPr>
          <a:xfrm>
            <a:off x="2142864" y="3140968"/>
            <a:ext cx="196888" cy="158802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solidFill>
                <a:srgbClr val="C00000"/>
              </a:solidFill>
            </a:endParaRPr>
          </a:p>
        </p:txBody>
      </p:sp>
      <p:sp>
        <p:nvSpPr>
          <p:cNvPr id="33" name="Полилиния 22">
            <a:extLst>
              <a:ext uri="{FF2B5EF4-FFF2-40B4-BE49-F238E27FC236}">
                <a16:creationId xmlns:a16="http://schemas.microsoft.com/office/drawing/2014/main" id="{614BFEBF-89EE-4546-8878-8EE03BFCD015}"/>
              </a:ext>
            </a:extLst>
          </p:cNvPr>
          <p:cNvSpPr/>
          <p:nvPr/>
        </p:nvSpPr>
        <p:spPr>
          <a:xfrm>
            <a:off x="3875672" y="3131773"/>
            <a:ext cx="196888" cy="158802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solidFill>
                <a:srgbClr val="C00000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E45D895-83FC-4A15-90A4-A45548BA83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2052" y="5275378"/>
            <a:ext cx="2809230" cy="1333623"/>
          </a:xfrm>
          <a:prstGeom prst="rect">
            <a:avLst/>
          </a:prstGeom>
        </p:spPr>
      </p:pic>
      <p:sp>
        <p:nvSpPr>
          <p:cNvPr id="35" name="Полилиния 22">
            <a:extLst>
              <a:ext uri="{FF2B5EF4-FFF2-40B4-BE49-F238E27FC236}">
                <a16:creationId xmlns:a16="http://schemas.microsoft.com/office/drawing/2014/main" id="{13BEA5C3-BAD4-4DE8-9BF3-1412706BEC8D}"/>
              </a:ext>
            </a:extLst>
          </p:cNvPr>
          <p:cNvSpPr/>
          <p:nvPr/>
        </p:nvSpPr>
        <p:spPr>
          <a:xfrm>
            <a:off x="1043608" y="5517232"/>
            <a:ext cx="196888" cy="136981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2372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DD9F723-AE91-452A-83BD-6B041EFE5F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7812360" y="-24021"/>
            <a:ext cx="1512168" cy="50069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FD95085-320C-4D91-B0E8-78524F9248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1043608" y="6357307"/>
            <a:ext cx="1512168" cy="50069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>
          <a:xfrm>
            <a:off x="8541072" y="6403665"/>
            <a:ext cx="584200" cy="454335"/>
          </a:xfrm>
          <a:solidFill>
            <a:schemeClr val="bg1"/>
          </a:solidFill>
        </p:spPr>
        <p:txBody>
          <a:bodyPr/>
          <a:lstStyle/>
          <a:p>
            <a:fld id="{00000000-1234-1234-1234-123412341234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14" name="Google Shape;1786;p228"/>
          <p:cNvSpPr/>
          <p:nvPr/>
        </p:nvSpPr>
        <p:spPr>
          <a:xfrm>
            <a:off x="18362" y="-27384"/>
            <a:ext cx="8092066" cy="984105"/>
          </a:xfrm>
          <a:prstGeom prst="rect">
            <a:avLst/>
          </a:prstGeom>
          <a:solidFill>
            <a:srgbClr val="EBF0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   </a:t>
            </a:r>
            <a:endParaRPr sz="1900" b="1">
              <a:solidFill>
                <a:srgbClr val="18488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6918" y="-27384"/>
            <a:ext cx="75142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преподаванию учебного предмета «Математика» 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2023-2024 учебном году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E2A5433-5CDD-4036-A608-0541AFDC35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97" t="21736" r="19426" b="12150"/>
          <a:stretch/>
        </p:blipFill>
        <p:spPr>
          <a:xfrm>
            <a:off x="12913" y="30236"/>
            <a:ext cx="576064" cy="57606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5AE694E-85A8-41EA-BC2C-9150044DF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461" y="1333299"/>
            <a:ext cx="3235350" cy="475047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569A5F3-EAFB-4D4E-B9EB-415C20330B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76" t="2589" r="376" b="1365"/>
          <a:stretch/>
        </p:blipFill>
        <p:spPr>
          <a:xfrm>
            <a:off x="3892805" y="1563001"/>
            <a:ext cx="4745003" cy="4993044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179059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30C4095-498F-490A-B4CE-2C9D134684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7645761" y="-27384"/>
            <a:ext cx="1512168" cy="500693"/>
          </a:xfrm>
          <a:prstGeom prst="rect">
            <a:avLst/>
          </a:prstGeom>
        </p:spPr>
      </p:pic>
      <p:sp>
        <p:nvSpPr>
          <p:cNvPr id="23" name="Google Shape;1786;p228">
            <a:extLst>
              <a:ext uri="{FF2B5EF4-FFF2-40B4-BE49-F238E27FC236}">
                <a16:creationId xmlns:a16="http://schemas.microsoft.com/office/drawing/2014/main" id="{91EC96F0-809C-464F-B1F1-F3A734D9616A}"/>
              </a:ext>
            </a:extLst>
          </p:cNvPr>
          <p:cNvSpPr/>
          <p:nvPr/>
        </p:nvSpPr>
        <p:spPr>
          <a:xfrm>
            <a:off x="-31076" y="-4397"/>
            <a:ext cx="7950599" cy="707885"/>
          </a:xfrm>
          <a:prstGeom prst="rect">
            <a:avLst/>
          </a:prstGeom>
          <a:solidFill>
            <a:srgbClr val="EBF0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   </a:t>
            </a:r>
            <a:endParaRPr sz="1900" b="1">
              <a:solidFill>
                <a:srgbClr val="18488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8F4E3DA-96C9-4CEE-9C78-7C76F532CB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3419872" y="6337673"/>
            <a:ext cx="1512168" cy="500693"/>
          </a:xfrm>
          <a:prstGeom prst="rect">
            <a:avLst/>
          </a:prstGeom>
        </p:spPr>
      </p:pic>
      <p:sp>
        <p:nvSpPr>
          <p:cNvPr id="9" name="Документ 8">
            <a:extLst>
              <a:ext uri="{FF2B5EF4-FFF2-40B4-BE49-F238E27FC236}">
                <a16:creationId xmlns:a16="http://schemas.microsoft.com/office/drawing/2014/main" id="{6C779F2D-9998-0A45-862A-98FC45832BCE}"/>
              </a:ext>
            </a:extLst>
          </p:cNvPr>
          <p:cNvSpPr/>
          <p:nvPr/>
        </p:nvSpPr>
        <p:spPr>
          <a:xfrm>
            <a:off x="2069251" y="2636912"/>
            <a:ext cx="1483214" cy="3138644"/>
          </a:xfrm>
          <a:prstGeom prst="flowChartDocument">
            <a:avLst/>
          </a:prstGeom>
          <a:solidFill>
            <a:srgbClr val="6CC8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500">
              <a:solidFill>
                <a:prstClr val="white"/>
              </a:solidFill>
              <a:latin typeface="Arial Narrow" panose="020B0606020202030204" pitchFamily="34" charset="0"/>
              <a:sym typeface="Arial"/>
            </a:endParaRPr>
          </a:p>
        </p:txBody>
      </p:sp>
      <p:sp>
        <p:nvSpPr>
          <p:cNvPr id="11" name="Документ 10">
            <a:extLst>
              <a:ext uri="{FF2B5EF4-FFF2-40B4-BE49-F238E27FC236}">
                <a16:creationId xmlns:a16="http://schemas.microsoft.com/office/drawing/2014/main" id="{1E769849-ABCF-3643-8D9B-BE0880779E5A}"/>
              </a:ext>
            </a:extLst>
          </p:cNvPr>
          <p:cNvSpPr/>
          <p:nvPr/>
        </p:nvSpPr>
        <p:spPr>
          <a:xfrm>
            <a:off x="5631170" y="2636912"/>
            <a:ext cx="1483214" cy="3138644"/>
          </a:xfrm>
          <a:prstGeom prst="flowChartDocument">
            <a:avLst/>
          </a:prstGeom>
          <a:solidFill>
            <a:srgbClr val="6CC8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500">
              <a:solidFill>
                <a:srgbClr val="000000"/>
              </a:solidFill>
              <a:latin typeface="Arial Narrow" panose="020B0606020202030204" pitchFamily="34" charset="0"/>
              <a:sym typeface="Arial"/>
            </a:endParaRPr>
          </a:p>
        </p:txBody>
      </p:sp>
      <p:sp>
        <p:nvSpPr>
          <p:cNvPr id="6" name="Документ 5">
            <a:extLst>
              <a:ext uri="{FF2B5EF4-FFF2-40B4-BE49-F238E27FC236}">
                <a16:creationId xmlns:a16="http://schemas.microsoft.com/office/drawing/2014/main" id="{B072AC22-1D31-E549-9798-14451E95AAD7}"/>
              </a:ext>
            </a:extLst>
          </p:cNvPr>
          <p:cNvSpPr/>
          <p:nvPr/>
        </p:nvSpPr>
        <p:spPr>
          <a:xfrm>
            <a:off x="288291" y="2636912"/>
            <a:ext cx="1483214" cy="3138644"/>
          </a:xfrm>
          <a:prstGeom prst="flowChartDocumen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500">
              <a:solidFill>
                <a:prstClr val="white"/>
              </a:solidFill>
              <a:latin typeface="Arial Narrow" panose="020B0606020202030204" pitchFamily="34" charset="0"/>
              <a:sym typeface="Arial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1B6093B6-02D6-CB42-97F8-0271F59038D1}"/>
              </a:ext>
            </a:extLst>
          </p:cNvPr>
          <p:cNvCxnSpPr/>
          <p:nvPr/>
        </p:nvCxnSpPr>
        <p:spPr>
          <a:xfrm>
            <a:off x="-279498" y="2633994"/>
            <a:ext cx="9409814" cy="0"/>
          </a:xfrm>
          <a:prstGeom prst="line">
            <a:avLst/>
          </a:prstGeom>
          <a:ln w="22225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Документ 9">
            <a:extLst>
              <a:ext uri="{FF2B5EF4-FFF2-40B4-BE49-F238E27FC236}">
                <a16:creationId xmlns:a16="http://schemas.microsoft.com/office/drawing/2014/main" id="{83DC99EB-EBAF-9345-8FAC-4CF31C50B0EF}"/>
              </a:ext>
            </a:extLst>
          </p:cNvPr>
          <p:cNvSpPr/>
          <p:nvPr/>
        </p:nvSpPr>
        <p:spPr>
          <a:xfrm>
            <a:off x="3850211" y="2636912"/>
            <a:ext cx="1483214" cy="3138644"/>
          </a:xfrm>
          <a:prstGeom prst="flowChartDocumen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500">
              <a:solidFill>
                <a:prstClr val="white"/>
              </a:solidFill>
              <a:latin typeface="Arial Narrow" panose="020B0606020202030204" pitchFamily="34" charset="0"/>
              <a:sym typeface="Arial"/>
            </a:endParaRPr>
          </a:p>
        </p:txBody>
      </p:sp>
      <p:sp>
        <p:nvSpPr>
          <p:cNvPr id="12" name="Документ 11">
            <a:extLst>
              <a:ext uri="{FF2B5EF4-FFF2-40B4-BE49-F238E27FC236}">
                <a16:creationId xmlns:a16="http://schemas.microsoft.com/office/drawing/2014/main" id="{02018B38-4988-AC42-822A-35DD93320871}"/>
              </a:ext>
            </a:extLst>
          </p:cNvPr>
          <p:cNvSpPr/>
          <p:nvPr/>
        </p:nvSpPr>
        <p:spPr>
          <a:xfrm>
            <a:off x="7423943" y="2643771"/>
            <a:ext cx="1483214" cy="3138644"/>
          </a:xfrm>
          <a:prstGeom prst="flowChartDocumen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500">
              <a:solidFill>
                <a:prstClr val="white"/>
              </a:solidFill>
              <a:latin typeface="Arial Narrow" panose="020B0606020202030204" pitchFamily="34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1C7BDE-688A-2540-A0AC-FB258505108D}"/>
              </a:ext>
            </a:extLst>
          </p:cNvPr>
          <p:cNvSpPr txBox="1"/>
          <p:nvPr/>
        </p:nvSpPr>
        <p:spPr>
          <a:xfrm>
            <a:off x="216857" y="3523997"/>
            <a:ext cx="1542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dirty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"/>
              </a:rPr>
              <a:t>федеральный</a:t>
            </a:r>
          </a:p>
          <a:p>
            <a:pPr algn="ctr" defTabSz="685800">
              <a:defRPr/>
            </a:pPr>
            <a:r>
              <a:rPr lang="ru-RU" dirty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"/>
              </a:rPr>
              <a:t>учебный план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41C7BDE-688A-2540-A0AC-FB258505108D}"/>
              </a:ext>
            </a:extLst>
          </p:cNvPr>
          <p:cNvSpPr txBox="1"/>
          <p:nvPr/>
        </p:nvSpPr>
        <p:spPr>
          <a:xfrm>
            <a:off x="3824336" y="3281000"/>
            <a:ext cx="14621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dirty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"/>
              </a:rPr>
              <a:t>федеральные</a:t>
            </a:r>
          </a:p>
          <a:p>
            <a:pPr algn="ctr" defTabSz="685800">
              <a:defRPr/>
            </a:pPr>
            <a:r>
              <a:rPr lang="ru-RU" dirty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"/>
              </a:rPr>
              <a:t>рабочие</a:t>
            </a:r>
          </a:p>
          <a:p>
            <a:pPr algn="ctr" defTabSz="685800">
              <a:defRPr/>
            </a:pPr>
            <a:r>
              <a:rPr lang="ru-RU" dirty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"/>
              </a:rPr>
              <a:t>программы</a:t>
            </a:r>
          </a:p>
          <a:p>
            <a:pPr algn="ctr" defTabSz="685800">
              <a:defRPr/>
            </a:pPr>
            <a:r>
              <a:rPr lang="ru-RU" dirty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"/>
              </a:rPr>
              <a:t>учебных</a:t>
            </a:r>
          </a:p>
          <a:p>
            <a:pPr algn="ctr" defTabSz="685800">
              <a:defRPr/>
            </a:pPr>
            <a:r>
              <a:rPr lang="ru-RU" dirty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"/>
              </a:rPr>
              <a:t>предметов,</a:t>
            </a:r>
          </a:p>
          <a:p>
            <a:pPr algn="ctr" defTabSz="685800">
              <a:defRPr/>
            </a:pPr>
            <a:r>
              <a:rPr lang="ru-RU" dirty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"/>
              </a:rPr>
              <a:t>курсов, дисциплин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41C7BDE-688A-2540-A0AC-FB258505108D}"/>
              </a:ext>
            </a:extLst>
          </p:cNvPr>
          <p:cNvSpPr txBox="1"/>
          <p:nvPr/>
        </p:nvSpPr>
        <p:spPr>
          <a:xfrm>
            <a:off x="7308304" y="3335930"/>
            <a:ext cx="16710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dirty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"/>
              </a:rPr>
              <a:t>федеральный</a:t>
            </a:r>
          </a:p>
          <a:p>
            <a:pPr algn="ctr" defTabSz="685800">
              <a:defRPr/>
            </a:pPr>
            <a:r>
              <a:rPr lang="ru-RU" dirty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"/>
              </a:rPr>
              <a:t>календарный план</a:t>
            </a:r>
          </a:p>
          <a:p>
            <a:pPr algn="ctr" defTabSz="685800">
              <a:defRPr/>
            </a:pPr>
            <a:r>
              <a:rPr lang="ru-RU" dirty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"/>
              </a:rPr>
              <a:t>воспитательной</a:t>
            </a:r>
          </a:p>
          <a:p>
            <a:pPr algn="ctr" defTabSz="685800">
              <a:defRPr/>
            </a:pPr>
            <a:r>
              <a:rPr lang="ru-RU" dirty="0">
                <a:solidFill>
                  <a:srgbClr val="FFFFFF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"/>
              </a:rPr>
              <a:t>работы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41C7BDE-688A-2540-A0AC-FB258505108D}"/>
              </a:ext>
            </a:extLst>
          </p:cNvPr>
          <p:cNvSpPr txBox="1"/>
          <p:nvPr/>
        </p:nvSpPr>
        <p:spPr>
          <a:xfrm>
            <a:off x="5614557" y="3570163"/>
            <a:ext cx="1453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"/>
              </a:rPr>
              <a:t>федеральная</a:t>
            </a:r>
          </a:p>
          <a:p>
            <a:pPr algn="ctr" defTabSz="685800">
              <a:defRPr/>
            </a:pPr>
            <a:r>
              <a:rPr lang="ru-RU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"/>
              </a:rPr>
              <a:t>рабочая</a:t>
            </a:r>
          </a:p>
          <a:p>
            <a:pPr algn="ctr" defTabSz="685800">
              <a:defRPr/>
            </a:pPr>
            <a:r>
              <a:rPr lang="ru-RU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"/>
              </a:rPr>
              <a:t>программа</a:t>
            </a:r>
          </a:p>
          <a:p>
            <a:pPr algn="ctr" defTabSz="685800">
              <a:defRPr/>
            </a:pPr>
            <a:r>
              <a:rPr lang="ru-RU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"/>
              </a:rPr>
              <a:t>воспитания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1C7BDE-688A-2540-A0AC-FB258505108D}"/>
              </a:ext>
            </a:extLst>
          </p:cNvPr>
          <p:cNvSpPr txBox="1"/>
          <p:nvPr/>
        </p:nvSpPr>
        <p:spPr>
          <a:xfrm>
            <a:off x="2043376" y="3539372"/>
            <a:ext cx="1509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"/>
              </a:rPr>
              <a:t>федеральный</a:t>
            </a:r>
          </a:p>
          <a:p>
            <a:pPr algn="ctr" defTabSz="685800">
              <a:defRPr/>
            </a:pPr>
            <a:r>
              <a:rPr lang="ru-RU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"/>
              </a:rPr>
              <a:t>календарный</a:t>
            </a:r>
          </a:p>
          <a:p>
            <a:pPr algn="ctr" defTabSz="685800">
              <a:defRPr/>
            </a:pPr>
            <a:r>
              <a:rPr lang="ru-RU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"/>
              </a:rPr>
              <a:t>учебный график</a:t>
            </a: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884" y="2870338"/>
            <a:ext cx="367167" cy="367167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076" y="2883050"/>
            <a:ext cx="308018" cy="308018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7BD067AC-E252-4805-8F3A-BC1F2BAD49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419" y="2866045"/>
            <a:ext cx="353962" cy="35396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06" y="2856595"/>
            <a:ext cx="354836" cy="354836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191" y="2856855"/>
            <a:ext cx="352869" cy="35286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2E4F2A9-47BB-4FF1-A258-7ECF04BDC2AC}"/>
              </a:ext>
            </a:extLst>
          </p:cNvPr>
          <p:cNvSpPr/>
          <p:nvPr/>
        </p:nvSpPr>
        <p:spPr>
          <a:xfrm>
            <a:off x="47772" y="51839"/>
            <a:ext cx="9088091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Внесены изменения</a:t>
            </a:r>
          </a:p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ФЗ-273 «Об образовании в Российской Федерации»</a:t>
            </a:r>
          </a:p>
          <a:p>
            <a:endParaRPr lang="ru-RU" dirty="0"/>
          </a:p>
          <a:p>
            <a:r>
              <a:rPr lang="ru-RU" b="1" dirty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2. Основные понятия, используемые в настоящем Федеральном законе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10.1) федеральная основная 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общеобразовательная программа -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учебно-методическая документация, определяющая единые для РФ базовые объем и содержание образования определенного уровня, планируемые результаты освоения образовательных программ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354EFDE-AA52-43A4-A73E-6F0AA6FEB1EE}"/>
              </a:ext>
            </a:extLst>
          </p:cNvPr>
          <p:cNvSpPr/>
          <p:nvPr/>
        </p:nvSpPr>
        <p:spPr>
          <a:xfrm>
            <a:off x="-23746" y="5754875"/>
            <a:ext cx="916774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24 сентября 2022 г. № 371-ФЗ «О внесении изменений в Федеральный закон «Об образовании в Российской Федерации» и статью 1 Федерального закона «Об обязательных требованиях в Российской Федерации» 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A82B215-C9A7-46DB-AEA7-12ADD27A4E6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067749" y="6473266"/>
            <a:ext cx="2057400" cy="365100"/>
          </a:xfrm>
        </p:spPr>
        <p:txBody>
          <a:bodyPr/>
          <a:lstStyle/>
          <a:p>
            <a:fld id="{00000000-1234-1234-1234-123412341234}" type="slidenum">
              <a:rPr lang="en-US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6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125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7F81FFB-BBAB-480F-B0D0-46C7277081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7812360" y="-24021"/>
            <a:ext cx="1512168" cy="50069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5658D77-62D0-4410-8EF7-2D8FFA4E0D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1043608" y="6357307"/>
            <a:ext cx="1512168" cy="50069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>
          <a:xfrm>
            <a:off x="8559795" y="6403665"/>
            <a:ext cx="584200" cy="454335"/>
          </a:xfrm>
          <a:solidFill>
            <a:schemeClr val="bg1"/>
          </a:solidFill>
        </p:spPr>
        <p:txBody>
          <a:bodyPr/>
          <a:lstStyle/>
          <a:p>
            <a:fld id="{00000000-1234-1234-1234-123412341234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4040" y="1424662"/>
            <a:ext cx="2758912" cy="423206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543" y="1435532"/>
            <a:ext cx="2797617" cy="4278307"/>
          </a:xfrm>
          <a:prstGeom prst="rect">
            <a:avLst/>
          </a:prstGeom>
          <a:ln>
            <a:solidFill>
              <a:srgbClr val="002060"/>
            </a:solidFill>
          </a:ln>
        </p:spPr>
      </p:pic>
      <p:grpSp>
        <p:nvGrpSpPr>
          <p:cNvPr id="11" name="Google Shape;1784;p228"/>
          <p:cNvGrpSpPr/>
          <p:nvPr/>
        </p:nvGrpSpPr>
        <p:grpSpPr>
          <a:xfrm>
            <a:off x="18362" y="-99392"/>
            <a:ext cx="8274132" cy="1045954"/>
            <a:chOff x="18362" y="-207487"/>
            <a:chExt cx="8274338" cy="784485"/>
          </a:xfrm>
        </p:grpSpPr>
        <p:sp>
          <p:nvSpPr>
            <p:cNvPr id="14" name="Google Shape;1786;p228"/>
            <p:cNvSpPr/>
            <p:nvPr/>
          </p:nvSpPr>
          <p:spPr>
            <a:xfrm>
              <a:off x="18362" y="-161099"/>
              <a:ext cx="8092267" cy="738097"/>
            </a:xfrm>
            <a:prstGeom prst="rect">
              <a:avLst/>
            </a:prstGeom>
            <a:solidFill>
              <a:srgbClr val="EBF0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/>
                <a:t>   </a:t>
              </a:r>
              <a:endParaRPr sz="1900" b="1">
                <a:solidFill>
                  <a:srgbClr val="18488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" name="Google Shape;1790;p228"/>
            <p:cNvSpPr txBox="1"/>
            <p:nvPr/>
          </p:nvSpPr>
          <p:spPr>
            <a:xfrm>
              <a:off x="465218" y="-207487"/>
              <a:ext cx="7827482" cy="7660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endParaRPr lang="ru-RU" sz="2500" b="1" dirty="0">
                <a:solidFill>
                  <a:srgbClr val="002060"/>
                </a:solidFill>
                <a:latin typeface="Arial Narrow" pitchFamily="34" charset="0"/>
                <a:ea typeface="Roboto Medium"/>
                <a:cs typeface="Roboto Medium"/>
                <a:sym typeface="Roboto Medium"/>
              </a:endParaRPr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116918" y="-99392"/>
            <a:ext cx="75142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преподаванию учебного предмета «Математика» 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2023-2024 учебном году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61" y="1415217"/>
            <a:ext cx="2949036" cy="42848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767936" y="3501008"/>
            <a:ext cx="193185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3851920" y="3861048"/>
            <a:ext cx="193185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6588224" y="4077072"/>
            <a:ext cx="193185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741032" y="4941168"/>
            <a:ext cx="1030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5-6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837090" y="4955717"/>
            <a:ext cx="1030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7-9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490405" y="4915582"/>
            <a:ext cx="1223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10-11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9B41CAB3-128D-499C-A14C-EF83B1A3AB8A}"/>
              </a:ext>
            </a:extLst>
          </p:cNvPr>
          <p:cNvSpPr/>
          <p:nvPr/>
        </p:nvSpPr>
        <p:spPr>
          <a:xfrm>
            <a:off x="6186374" y="5767291"/>
            <a:ext cx="2881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https://edsoo.ru/2023/10/10/metodicheskoe-posobie-matematika-10-11-klassy-uglublyonnyj-uroven-2023-g/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14F16182-2E42-49B8-81B8-1E1AC4368CDA}"/>
              </a:ext>
            </a:extLst>
          </p:cNvPr>
          <p:cNvSpPr/>
          <p:nvPr/>
        </p:nvSpPr>
        <p:spPr>
          <a:xfrm>
            <a:off x="160861" y="5784344"/>
            <a:ext cx="28620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https://edsoo.ru/2023/08/07/na-portale-edinoe-soderzhanie-obshhego/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2DD49FA7-7822-4B18-8998-99CE02FED3C5}"/>
              </a:ext>
            </a:extLst>
          </p:cNvPr>
          <p:cNvSpPr/>
          <p:nvPr/>
        </p:nvSpPr>
        <p:spPr>
          <a:xfrm>
            <a:off x="3386816" y="5819904"/>
            <a:ext cx="28620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https://edsoo.ru/2023/08/07/matematika-uglublennyj-uroven-real/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B3BFFCF-D10C-48E4-95B7-D24FBBB959E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597" t="21736" r="19426" b="12150"/>
          <a:stretch/>
        </p:blipFill>
        <p:spPr>
          <a:xfrm>
            <a:off x="0" y="-8708"/>
            <a:ext cx="576064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3402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BF85D68-2302-4232-85B7-241FE0D55D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7812360" y="-24021"/>
            <a:ext cx="1512168" cy="50069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72FF59-96FA-4A5A-B3A1-66672251CC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1475656" y="6357307"/>
            <a:ext cx="1512168" cy="50069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>
          <a:xfrm>
            <a:off x="8556150" y="6408466"/>
            <a:ext cx="584200" cy="454335"/>
          </a:xfrm>
          <a:solidFill>
            <a:schemeClr val="bg1"/>
          </a:solidFill>
        </p:spPr>
        <p:txBody>
          <a:bodyPr/>
          <a:lstStyle/>
          <a:p>
            <a:fld id="{00000000-1234-1234-1234-123412341234}" type="slidenum">
              <a:rPr lang="en-US" smtClean="0"/>
              <a:pPr/>
              <a:t>61</a:t>
            </a:fld>
            <a:endParaRPr lang="en-US" dirty="0"/>
          </a:p>
        </p:txBody>
      </p:sp>
      <p:grpSp>
        <p:nvGrpSpPr>
          <p:cNvPr id="11" name="Google Shape;1784;p228"/>
          <p:cNvGrpSpPr/>
          <p:nvPr/>
        </p:nvGrpSpPr>
        <p:grpSpPr>
          <a:xfrm>
            <a:off x="18362" y="-27384"/>
            <a:ext cx="8274132" cy="1105419"/>
            <a:chOff x="18362" y="-207487"/>
            <a:chExt cx="8274338" cy="829085"/>
          </a:xfrm>
        </p:grpSpPr>
        <p:sp>
          <p:nvSpPr>
            <p:cNvPr id="14" name="Google Shape;1786;p228"/>
            <p:cNvSpPr/>
            <p:nvPr/>
          </p:nvSpPr>
          <p:spPr>
            <a:xfrm>
              <a:off x="18362" y="-207487"/>
              <a:ext cx="8092267" cy="738097"/>
            </a:xfrm>
            <a:prstGeom prst="rect">
              <a:avLst/>
            </a:prstGeom>
            <a:solidFill>
              <a:srgbClr val="EBF0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/>
                <a:t>   </a:t>
              </a:r>
              <a:endParaRPr sz="1900" b="1">
                <a:solidFill>
                  <a:srgbClr val="18488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" name="Google Shape;1790;p228"/>
            <p:cNvSpPr txBox="1"/>
            <p:nvPr/>
          </p:nvSpPr>
          <p:spPr>
            <a:xfrm>
              <a:off x="465218" y="-144439"/>
              <a:ext cx="7827482" cy="7660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endParaRPr lang="ru-RU" sz="2500" b="1" dirty="0">
                <a:solidFill>
                  <a:srgbClr val="002060"/>
                </a:solidFill>
                <a:latin typeface="Arial Narrow" pitchFamily="34" charset="0"/>
                <a:ea typeface="Roboto Medium"/>
                <a:cs typeface="Roboto Medium"/>
                <a:sym typeface="Roboto Medium"/>
              </a:endParaRPr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1394465" y="-22428"/>
            <a:ext cx="66998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преподаванию учебного предмета «Математика» 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2023-2024 учебном году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2760852"/>
              </p:ext>
            </p:extLst>
          </p:nvPr>
        </p:nvGraphicFramePr>
        <p:xfrm>
          <a:off x="73566" y="923607"/>
          <a:ext cx="8494878" cy="593439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64230">
                  <a:extLst>
                    <a:ext uri="{9D8B030D-6E8A-4147-A177-3AD203B41FA5}">
                      <a16:colId xmlns:a16="http://schemas.microsoft.com/office/drawing/2014/main" val="3671813157"/>
                    </a:ext>
                  </a:extLst>
                </a:gridCol>
                <a:gridCol w="2952328">
                  <a:extLst>
                    <a:ext uri="{9D8B030D-6E8A-4147-A177-3AD203B41FA5}">
                      <a16:colId xmlns:a16="http://schemas.microsoft.com/office/drawing/2014/main" val="2704616404"/>
                    </a:ext>
                  </a:extLst>
                </a:gridCol>
                <a:gridCol w="146694">
                  <a:extLst>
                    <a:ext uri="{9D8B030D-6E8A-4147-A177-3AD203B41FA5}">
                      <a16:colId xmlns:a16="http://schemas.microsoft.com/office/drawing/2014/main" val="189259016"/>
                    </a:ext>
                  </a:extLst>
                </a:gridCol>
                <a:gridCol w="2831626">
                  <a:extLst>
                    <a:ext uri="{9D8B030D-6E8A-4147-A177-3AD203B41FA5}">
                      <a16:colId xmlns:a16="http://schemas.microsoft.com/office/drawing/2014/main" val="4152169753"/>
                    </a:ext>
                  </a:extLst>
                </a:gridCol>
              </a:tblGrid>
              <a:tr h="1209993"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219623"/>
                  </a:ext>
                </a:extLst>
              </a:tr>
              <a:tr h="277330"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 I.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ПЛАНИРУЕМЫЕ  РЕЗУЛЬТАТЫ  ОБУЧЕНИЯ 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2064596"/>
                  </a:ext>
                </a:extLst>
              </a:tr>
              <a:tr h="493820"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Ключевые изменения во ФГОС и в Примерной основной образовательной программе в части обучении </a:t>
                      </a:r>
                    </a:p>
                    <a:p>
                      <a:pPr algn="ctr"/>
                      <a:r>
                        <a:rPr lang="ru-RU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математике/</a:t>
                      </a:r>
                      <a:r>
                        <a:rPr lang="ru-RU" sz="1400" b="0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ФРП</a:t>
                      </a:r>
                      <a:endParaRPr lang="ru-RU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6774312"/>
                  </a:ext>
                </a:extLst>
              </a:tr>
              <a:tr h="493820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Примеры    заданий,     конкретизирующих   планируемые   результаты  </a:t>
                      </a:r>
                    </a:p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обучения за курс 5-го класса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Пример и  итоговая</a:t>
                      </a:r>
                      <a:r>
                        <a:rPr lang="ru-RU" sz="1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контрольная работа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 курс 5-го класса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Спецификация КИМ и система оценивания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Пример и итоговая контрольная работа по курсу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«Алгебра. Углубленный уровень». 7 класс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«Геометрия. Углубленный уровень». 7 класс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«Вероятность и статистика. 7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Спецификация КИМ и система оценивания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400" b="1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Пример и итоговая контрольная работа по курсу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«Алгебра и начала математического анализа. Углубленный уровень». 10 класс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«Геометрия. Углубленный уровень». 10 класс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Спецификация КИМ и система оценивания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6314947"/>
                  </a:ext>
                </a:extLst>
              </a:tr>
              <a:tr h="265106"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r>
                        <a:rPr lang="ru-RU" sz="1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II.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ДЕЯТЕЛЬНОСТИ УЧАЩИХСЯ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3698096"/>
                  </a:ext>
                </a:extLst>
              </a:tr>
              <a:tr h="493820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Смысловое чтение</a:t>
                      </a:r>
                    </a:p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Практические  работы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Функциональная математическая грамотность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Литература для учителя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Математическое моделирование</a:t>
                      </a:r>
                    </a:p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Лабораторные  работы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Функциональная математическая грамотность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Литература для учителя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Цифровая образовательная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среда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Виртуальные лабораторно-практические  работы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Особенности преподавания учебного курса «Вероятность и статистика»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Литература для учителя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9093073"/>
                  </a:ext>
                </a:extLst>
              </a:tr>
            </a:tbl>
          </a:graphicData>
        </a:graphic>
      </p:graphicFrame>
      <p:grpSp>
        <p:nvGrpSpPr>
          <p:cNvPr id="21" name="Группа 20"/>
          <p:cNvGrpSpPr/>
          <p:nvPr/>
        </p:nvGrpSpPr>
        <p:grpSpPr>
          <a:xfrm>
            <a:off x="464821" y="956721"/>
            <a:ext cx="7629532" cy="1220550"/>
            <a:chOff x="829921" y="1232865"/>
            <a:chExt cx="7629532" cy="122055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3"/>
            <a:srcRect l="10282" t="40017" r="10830" b="38232"/>
            <a:stretch/>
          </p:blipFill>
          <p:spPr>
            <a:xfrm>
              <a:off x="6282992" y="1238082"/>
              <a:ext cx="2176461" cy="92049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4"/>
            <a:srcRect l="18842" t="35844" r="7333" b="40699"/>
            <a:stretch/>
          </p:blipFill>
          <p:spPr>
            <a:xfrm>
              <a:off x="3552818" y="1290955"/>
              <a:ext cx="1955178" cy="95002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5"/>
            <a:srcRect l="17675" t="29318" r="9074" b="47155"/>
            <a:stretch/>
          </p:blipFill>
          <p:spPr>
            <a:xfrm>
              <a:off x="829921" y="1232865"/>
              <a:ext cx="2160240" cy="1008112"/>
            </a:xfrm>
            <a:prstGeom prst="rect">
              <a:avLst/>
            </a:prstGeom>
            <a:ln>
              <a:noFill/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1540891" y="2022287"/>
              <a:ext cx="10307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5-6 </a:t>
              </a:r>
              <a:r>
                <a:rPr lang="ru-RU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кл</a:t>
              </a:r>
              <a:r>
                <a:rPr lang="ru-RU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168998" y="2046767"/>
              <a:ext cx="10307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7-9 </a:t>
              </a:r>
              <a:r>
                <a:rPr lang="ru-RU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кл</a:t>
              </a:r>
              <a:r>
                <a:rPr lang="ru-RU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990870" y="2084083"/>
              <a:ext cx="12237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10-11 </a:t>
              </a:r>
              <a:r>
                <a:rPr lang="ru-RU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кл</a:t>
              </a:r>
              <a:r>
                <a:rPr lang="ru-RU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3"/>
          <a:srcRect l="-6309" r="-1" b="74279"/>
          <a:stretch/>
        </p:blipFill>
        <p:spPr>
          <a:xfrm>
            <a:off x="-100424" y="-8446"/>
            <a:ext cx="1459372" cy="541629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5991835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86;p228">
            <a:extLst>
              <a:ext uri="{FF2B5EF4-FFF2-40B4-BE49-F238E27FC236}">
                <a16:creationId xmlns:a16="http://schemas.microsoft.com/office/drawing/2014/main" id="{949F74FC-DE16-44CC-A8E7-BED819810391}"/>
              </a:ext>
            </a:extLst>
          </p:cNvPr>
          <p:cNvSpPr/>
          <p:nvPr/>
        </p:nvSpPr>
        <p:spPr>
          <a:xfrm>
            <a:off x="0" y="-25951"/>
            <a:ext cx="7522288" cy="683874"/>
          </a:xfrm>
          <a:prstGeom prst="rect">
            <a:avLst/>
          </a:prstGeom>
          <a:solidFill>
            <a:srgbClr val="EBF0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  <a:endParaRPr kumimoji="0" sz="1900" b="1" i="0" u="none" strike="noStrike" kern="1200" cap="none" spc="0" normalizeH="0" baseline="0" noProof="0">
              <a:ln>
                <a:noFill/>
              </a:ln>
              <a:solidFill>
                <a:srgbClr val="18488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>
          <a:xfrm>
            <a:off x="8579298" y="6454820"/>
            <a:ext cx="548775" cy="393525"/>
          </a:xfrm>
          <a:solidFill>
            <a:schemeClr val="bg1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2D78508-29DC-4503-A460-D389FAD7A031}"/>
              </a:ext>
            </a:extLst>
          </p:cNvPr>
          <p:cNvSpPr/>
          <p:nvPr/>
        </p:nvSpPr>
        <p:spPr>
          <a:xfrm>
            <a:off x="-5737" y="11763"/>
            <a:ext cx="6622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57168" algn="just">
              <a:defRPr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Внесены изменения </a:t>
            </a:r>
          </a:p>
          <a:p>
            <a:pPr lvl="0" indent="257168" algn="just">
              <a:defRPr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</a:rPr>
              <a:t>№ ФЗ-273 «Об образовании в Российской Федерации»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7D1D02-D927-4B94-99C9-F0B88116B7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7640341" y="-21216"/>
            <a:ext cx="1512168" cy="50069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94C804B-FF99-4015-AA65-C90AA77CEF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3952296" y="6379440"/>
            <a:ext cx="1512168" cy="500693"/>
          </a:xfrm>
          <a:prstGeom prst="rect">
            <a:avLst/>
          </a:prstGeom>
        </p:spPr>
      </p:pic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9CCBFDB7-3BF9-4B03-A52F-C7B42810BB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001929"/>
              </p:ext>
            </p:extLst>
          </p:nvPr>
        </p:nvGraphicFramePr>
        <p:xfrm>
          <a:off x="51453" y="836712"/>
          <a:ext cx="8993450" cy="30017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96725">
                  <a:extLst>
                    <a:ext uri="{9D8B030D-6E8A-4147-A177-3AD203B41FA5}">
                      <a16:colId xmlns:a16="http://schemas.microsoft.com/office/drawing/2014/main" val="4185618224"/>
                    </a:ext>
                  </a:extLst>
                </a:gridCol>
                <a:gridCol w="4496725">
                  <a:extLst>
                    <a:ext uri="{9D8B030D-6E8A-4147-A177-3AD203B41FA5}">
                      <a16:colId xmlns:a16="http://schemas.microsoft.com/office/drawing/2014/main" val="1553746896"/>
                    </a:ext>
                  </a:extLst>
                </a:gridCol>
              </a:tblGrid>
              <a:tr h="311855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66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Статья 18.</a:t>
                      </a:r>
                      <a:r>
                        <a:rPr lang="ru-RU" sz="1400" b="1" baseline="0" dirty="0">
                          <a:solidFill>
                            <a:srgbClr val="0066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0066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Печатные и электронные образовательные и информационные ресурсы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801575"/>
                  </a:ext>
                </a:extLst>
              </a:tr>
              <a:tr h="311855">
                <a:tc gridSpan="2">
                  <a:txBody>
                    <a:bodyPr/>
                    <a:lstStyle/>
                    <a:p>
                      <a:pPr algn="just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Организации, осуществляющие образовательную деятельность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имеющим государственную аккредитацию образовательным программам начального общего, основного общего, среднего общего образования, для использования при реализации указанных образовательных программ и организации, осуществляющие образовательную деятельность по имеющим государственную аккредитацию образовательным программам среднего профессионального образования, реализуемым на базе основного общего образования или интегрированным с образовательными программами основного общего и среднего общего образования, при освоении учебных предметов, курсов, дисциплин (модулей) основного общего образования и (или) среднего общего образования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используют: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069557"/>
                  </a:ext>
                </a:extLst>
              </a:tr>
              <a:tr h="583190">
                <a:tc>
                  <a:txBody>
                    <a:bodyPr/>
                    <a:lstStyle/>
                    <a:p>
                      <a:pPr marL="228600" marR="0" indent="-2286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arenR"/>
                        <a:tabLst/>
                        <a:defRPr/>
                      </a:pPr>
                      <a:r>
                        <a:rPr lang="ru-RU" sz="11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учебники и разработанные в комплекте с ними учебные пособия из числа входящих в федеральный перечень учебников, </a:t>
                      </a:r>
                      <a:r>
                        <a:rPr lang="ru-RU" sz="1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допущенных к использованию при реализации имеющих государственную аккредитацию образовательных программ начального общего, основного общего, среднего общего образования;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b="1" i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*Пункт изменен с 24 сентября 2022 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</a:t>
                      </a:r>
                      <a:r>
                        <a:rPr lang="ru-RU" sz="11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учебные пособия, </a:t>
                      </a:r>
                      <a:r>
                        <a:rPr lang="ru-RU" sz="1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выпущенные организациями, входящими в перечень организаций, осуществляющих выпуск учебных пособий, которые </a:t>
                      </a:r>
                      <a:r>
                        <a:rPr lang="ru-RU" sz="11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могут дополнительно использоваться </a:t>
                      </a:r>
                      <a:r>
                        <a:rPr lang="ru-RU" sz="1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 реализации имеющих государственную аккредитацию образовательных программ начального общего, основного общего, среднего общего образования;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b="1" i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*Пункт изменен с 24 сентября 2022 г.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842932"/>
                  </a:ext>
                </a:extLst>
              </a:tr>
            </a:tbl>
          </a:graphicData>
        </a:graphic>
      </p:graphicFrame>
      <p:pic>
        <p:nvPicPr>
          <p:cNvPr id="14" name="Рисунок 13" descr="Изображение выглядит как текст, снимок экрана&#10;&#10;Описание создано автоматически">
            <a:extLst>
              <a:ext uri="{FF2B5EF4-FFF2-40B4-BE49-F238E27FC236}">
                <a16:creationId xmlns:a16="http://schemas.microsoft.com/office/drawing/2014/main" id="{125DC6EA-B30F-483F-BD4A-05D466453D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3" t="14385" r="6783" b="47523"/>
          <a:stretch/>
        </p:blipFill>
        <p:spPr>
          <a:xfrm>
            <a:off x="5191705" y="3997972"/>
            <a:ext cx="3387593" cy="279082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E7D56BC-F016-4366-B041-DF18EDC4D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34" y="3890428"/>
            <a:ext cx="2114550" cy="2790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 descr="Изображение выглядит как текст, снимок экрана&#10;&#10;Описание создано автоматически">
            <a:extLst>
              <a:ext uri="{FF2B5EF4-FFF2-40B4-BE49-F238E27FC236}">
                <a16:creationId xmlns:a16="http://schemas.microsoft.com/office/drawing/2014/main" id="{5D39F097-3276-49DE-B2CC-28E26C6740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8" t="2751" r="5084" b="16401"/>
          <a:stretch/>
        </p:blipFill>
        <p:spPr>
          <a:xfrm>
            <a:off x="2457498" y="4056198"/>
            <a:ext cx="1939150" cy="26250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028352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A999F9-4D4C-4446-A63B-B526C5DEE0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2118747" y="6433505"/>
            <a:ext cx="1512168" cy="42882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F1BAA2E-8F2F-4FC7-9100-58562B1046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7812360" y="-24021"/>
            <a:ext cx="1512168" cy="500693"/>
          </a:xfrm>
          <a:prstGeom prst="rect">
            <a:avLst/>
          </a:prstGeom>
        </p:spPr>
      </p:pic>
      <p:sp>
        <p:nvSpPr>
          <p:cNvPr id="11" name="Google Shape;1786;p228">
            <a:extLst>
              <a:ext uri="{FF2B5EF4-FFF2-40B4-BE49-F238E27FC236}">
                <a16:creationId xmlns:a16="http://schemas.microsoft.com/office/drawing/2014/main" id="{0ACEBFDB-0483-470C-AB49-403DD0144C96}"/>
              </a:ext>
            </a:extLst>
          </p:cNvPr>
          <p:cNvSpPr/>
          <p:nvPr/>
        </p:nvSpPr>
        <p:spPr>
          <a:xfrm>
            <a:off x="-11025" y="-27961"/>
            <a:ext cx="8251168" cy="679944"/>
          </a:xfrm>
          <a:prstGeom prst="rect">
            <a:avLst/>
          </a:prstGeom>
          <a:solidFill>
            <a:srgbClr val="EBF0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   </a:t>
            </a:r>
            <a:endParaRPr sz="1900" b="1">
              <a:solidFill>
                <a:srgbClr val="18488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82F71DD-CFC8-41E2-B8D0-90EE98466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49" y="0"/>
            <a:ext cx="1297447" cy="42972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995E05B-E32A-46D4-BA6D-FBE25AFEF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3EF6E-A083-4BE8-A209-7F31BC1328EB}" type="slidenum">
              <a:rPr lang="ru-RU" smtClean="0"/>
              <a:pPr/>
              <a:t>63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8359581-1688-4BB0-A66A-25C35E69C144}"/>
              </a:ext>
            </a:extLst>
          </p:cNvPr>
          <p:cNvSpPr/>
          <p:nvPr/>
        </p:nvSpPr>
        <p:spPr>
          <a:xfrm>
            <a:off x="121726" y="2969639"/>
            <a:ext cx="16296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hlinkClick r:id="rId4"/>
              </a:rPr>
              <a:t>https://prosv.ru/product/metodicheskie-rekomendatsii-5-6-klassi02/</a:t>
            </a:r>
            <a:r>
              <a:rPr lang="ru-RU" sz="1000" dirty="0"/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75A000-1406-4028-8B11-207F83A71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803" y="863297"/>
            <a:ext cx="1538589" cy="19512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94F3ACA-490B-491C-AB5F-C84996B34E0E}"/>
              </a:ext>
            </a:extLst>
          </p:cNvPr>
          <p:cNvSpPr/>
          <p:nvPr/>
        </p:nvSpPr>
        <p:spPr>
          <a:xfrm>
            <a:off x="2176520" y="2908104"/>
            <a:ext cx="17797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hlinkClick r:id="rId6"/>
              </a:rPr>
              <a:t>https://prosv.ru/product/</a:t>
            </a:r>
            <a:r>
              <a:rPr lang="ru-RU" sz="1000" dirty="0">
                <a:hlinkClick r:id="rId6"/>
              </a:rPr>
              <a:t>metodicheskie-rekomendatsii-7-9-klassi-k-uchebniku-makaricheva-yu-n-idr02</a:t>
            </a:r>
            <a:r>
              <a:rPr lang="ru-RU" sz="1200" dirty="0">
                <a:hlinkClick r:id="rId6"/>
              </a:rPr>
              <a:t>/</a:t>
            </a:r>
            <a:r>
              <a:rPr lang="ru-RU" sz="1200" dirty="0"/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A7D860E-0EAC-440E-BE11-3FB04A0C9D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7681" y="858294"/>
            <a:ext cx="1538588" cy="19949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2ECEA2F-3B2A-448F-9CEB-95A84903B28B}"/>
              </a:ext>
            </a:extLst>
          </p:cNvPr>
          <p:cNvSpPr/>
          <p:nvPr/>
        </p:nvSpPr>
        <p:spPr>
          <a:xfrm>
            <a:off x="799209" y="5802352"/>
            <a:ext cx="177974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hlinkClick r:id="rId8"/>
              </a:rPr>
              <a:t>https://prosv.ru/product/</a:t>
            </a:r>
            <a:r>
              <a:rPr lang="ru-RU" sz="1000" dirty="0">
                <a:hlinkClick r:id="rId8"/>
              </a:rPr>
              <a:t>merzlyak-polyakov-algebra-i-nachala-matematicheskogo-analiza-10-klass-uglublennii-uroven-metodicheskoe-posobie02</a:t>
            </a:r>
            <a:r>
              <a:rPr lang="ru-RU" sz="1200" dirty="0">
                <a:hlinkClick r:id="rId8"/>
              </a:rPr>
              <a:t>/</a:t>
            </a:r>
            <a:r>
              <a:rPr lang="ru-RU" sz="1200" dirty="0"/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E205880-E63C-4FE7-AC5A-DC192430D1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6445" y="3773528"/>
            <a:ext cx="1479626" cy="19742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B85B94B-6426-4ED3-BDED-43E3E49AC181}"/>
              </a:ext>
            </a:extLst>
          </p:cNvPr>
          <p:cNvSpPr/>
          <p:nvPr/>
        </p:nvSpPr>
        <p:spPr>
          <a:xfrm>
            <a:off x="1660315" y="-4887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57168"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Методический материал </a:t>
            </a:r>
          </a:p>
          <a:p>
            <a:pPr indent="257168"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по учебному предмету «Математика»</a:t>
            </a:r>
            <a:endParaRPr lang="ru-RU" b="1" dirty="0">
              <a:latin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5578C3D-12CF-499C-933F-F460016806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82615" y="862466"/>
            <a:ext cx="1512168" cy="20456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1B73573-75FD-4795-BAF4-CD60E2BCB964}"/>
              </a:ext>
            </a:extLst>
          </p:cNvPr>
          <p:cNvSpPr/>
          <p:nvPr/>
        </p:nvSpPr>
        <p:spPr>
          <a:xfrm>
            <a:off x="6807403" y="3016899"/>
            <a:ext cx="206259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hlinkClick r:id="rId11"/>
              </a:rPr>
              <a:t>https://prosv.ru/product/veroyatnost-i-statistika-metodicheskie-rekomendatsii-7-9-klassi02/</a:t>
            </a:r>
            <a:r>
              <a:rPr lang="ru-RU" sz="1000" dirty="0"/>
              <a:t>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1EB0DE9-8CBA-4CA9-9860-64CE1917AD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93728" y="863565"/>
            <a:ext cx="1538587" cy="20445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817AE58-8713-4499-9F6B-C341AFED919C}"/>
              </a:ext>
            </a:extLst>
          </p:cNvPr>
          <p:cNvSpPr/>
          <p:nvPr/>
        </p:nvSpPr>
        <p:spPr>
          <a:xfrm>
            <a:off x="4266779" y="2994200"/>
            <a:ext cx="22358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hlinkClick r:id="rId13"/>
              </a:rPr>
              <a:t>https://prosv.ru/product/metodicheskie-rekomendatsii-7-9-klassi-k-uchebniku-atanasyana-l-s-butuzova-v-f-kadomtseva-s-b-i-dr02/</a:t>
            </a:r>
            <a:r>
              <a:rPr lang="ru-RU" sz="1000" dirty="0"/>
              <a:t> 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5E09B9B-8D7D-4E15-9CC7-CC8F92B3AC3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41816" y="3763641"/>
            <a:ext cx="1538589" cy="20453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B3E96C9-05D5-4A6A-B946-99BB819FE4FA}"/>
              </a:ext>
            </a:extLst>
          </p:cNvPr>
          <p:cNvSpPr/>
          <p:nvPr/>
        </p:nvSpPr>
        <p:spPr>
          <a:xfrm>
            <a:off x="2893174" y="5885500"/>
            <a:ext cx="22358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hlinkClick r:id="rId15"/>
              </a:rPr>
              <a:t>https://prosv.ru/product/merzlyak-polyakov-geometriya-10-klass-uglublennii-uroven-metodicheskoe-posobie02/</a:t>
            </a:r>
            <a:r>
              <a:rPr lang="ru-RU" sz="1000" dirty="0"/>
              <a:t> 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EEFB5D4-463D-47C3-BD2E-9B279EBDAE2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28844" y="3695147"/>
            <a:ext cx="1540707" cy="20526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D1467DC-325C-459A-BFB0-05B34D1973A1}"/>
              </a:ext>
            </a:extLst>
          </p:cNvPr>
          <p:cNvSpPr/>
          <p:nvPr/>
        </p:nvSpPr>
        <p:spPr>
          <a:xfrm>
            <a:off x="5841297" y="5848052"/>
            <a:ext cx="177974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hlinkClick r:id="rId17"/>
              </a:rPr>
              <a:t>https://prosv.ru/product/algebra-i-nachala-matematicheskogo-analiza-metodicheskie-rekomendatsii-10-11-klassi02/</a:t>
            </a:r>
            <a:r>
              <a:rPr lang="ru-RU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50144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A92923C5-2A40-4FA5-AB49-B904BCA3A7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2324199" y="6343040"/>
            <a:ext cx="1512168" cy="50069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FDF59C7-61F4-43DB-A01C-BCEF21236F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7812360" y="-24021"/>
            <a:ext cx="1512168" cy="50069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23422" y="6549549"/>
            <a:ext cx="2133600" cy="365125"/>
          </a:xfrm>
        </p:spPr>
        <p:txBody>
          <a:bodyPr/>
          <a:lstStyle/>
          <a:p>
            <a:fld id="{01897EC1-504A-4430-94C4-D2A336914718}" type="slidenum">
              <a:rPr lang="ru-RU" smtClean="0"/>
              <a:t>64</a:t>
            </a:fld>
            <a:endParaRPr lang="ru-RU" dirty="0"/>
          </a:p>
        </p:txBody>
      </p:sp>
      <p:sp>
        <p:nvSpPr>
          <p:cNvPr id="16" name="Google Shape;1786;p228"/>
          <p:cNvSpPr/>
          <p:nvPr/>
        </p:nvSpPr>
        <p:spPr>
          <a:xfrm>
            <a:off x="-11025" y="-27961"/>
            <a:ext cx="8251168" cy="679944"/>
          </a:xfrm>
          <a:prstGeom prst="rect">
            <a:avLst/>
          </a:prstGeom>
          <a:solidFill>
            <a:srgbClr val="EBF0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   </a:t>
            </a:r>
            <a:endParaRPr sz="1900" b="1">
              <a:solidFill>
                <a:srgbClr val="18488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98315" y="-27085"/>
            <a:ext cx="66819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7168"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Дидактический материал </a:t>
            </a:r>
          </a:p>
          <a:p>
            <a:pPr indent="257168"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по учебному предмету «Математика»</a:t>
            </a:r>
            <a:endParaRPr lang="ru-RU" sz="2000" b="1" dirty="0">
              <a:latin typeface="Times New Roman" panose="02020603050405020304" pitchFamily="18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57" y="846767"/>
            <a:ext cx="1565538" cy="194552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49" y="0"/>
            <a:ext cx="1297447" cy="42972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6" name="Прямоугольник 35"/>
          <p:cNvSpPr/>
          <p:nvPr/>
        </p:nvSpPr>
        <p:spPr>
          <a:xfrm>
            <a:off x="134747" y="2889831"/>
            <a:ext cx="1733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https://shop.prosv.ru/matematika--5-klass--bazovyj-uroven--rabochaya-tetrad--chast-122624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4231" y="845989"/>
            <a:ext cx="1467323" cy="1829534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2008366" y="2840711"/>
            <a:ext cx="17031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https://shop.prosv.ru/matematika--5-klass--bazovyj-uroven--rabochaya-tetrad--chast-222625</a:t>
            </a:r>
            <a:endParaRPr lang="ru-RU" sz="1000" dirty="0">
              <a:solidFill>
                <a:srgbClr val="1A1A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0991" y="817857"/>
            <a:ext cx="1447189" cy="1819113"/>
          </a:xfrm>
          <a:prstGeom prst="rect">
            <a:avLst/>
          </a:prstGeom>
        </p:spPr>
      </p:pic>
      <p:sp>
        <p:nvSpPr>
          <p:cNvPr id="40" name="Прямоугольник 39"/>
          <p:cNvSpPr/>
          <p:nvPr/>
        </p:nvSpPr>
        <p:spPr>
          <a:xfrm>
            <a:off x="4190550" y="2789625"/>
            <a:ext cx="15880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https://shop.prosv.ru/matematika--5-klass--bazovyj-uroven--kontrolnye-raboty22626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8396" y="3699488"/>
            <a:ext cx="1391177" cy="1829904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61137" y="3629566"/>
            <a:ext cx="1391177" cy="1795421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11525" y="3560275"/>
            <a:ext cx="1500531" cy="1815643"/>
          </a:xfrm>
          <a:prstGeom prst="rect">
            <a:avLst/>
          </a:prstGeom>
        </p:spPr>
      </p:pic>
      <p:sp>
        <p:nvSpPr>
          <p:cNvPr id="44" name="Прямоугольник 43"/>
          <p:cNvSpPr/>
          <p:nvPr/>
        </p:nvSpPr>
        <p:spPr>
          <a:xfrm>
            <a:off x="4572000" y="5529392"/>
            <a:ext cx="15400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0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https://shop.prosv.ru/geometriya--samostoyatelnye-i-kontrolnye-raboty--7-klass22623</a:t>
            </a:r>
            <a:endParaRPr lang="ru-RU" sz="1000" b="0" i="0" dirty="0">
              <a:solidFill>
                <a:srgbClr val="1A1A1A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22597" y="5606336"/>
            <a:ext cx="15579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https://shop.prosv.ru/matematika--7-klass--bazovyj-uroven--rabochaya-tetrad--chast-223025</a:t>
            </a:r>
            <a:endParaRPr lang="ru-RU" sz="1000" dirty="0">
              <a:solidFill>
                <a:srgbClr val="1A1A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2535047" y="5452448"/>
            <a:ext cx="139117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https://shop.prosv.ru/matematika--7-klass--bazovyj-uroven--rabochaya-tetrad--chast-123024</a:t>
            </a:r>
            <a:endParaRPr lang="ru-RU" sz="1000" dirty="0">
              <a:solidFill>
                <a:srgbClr val="1A1A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F8B09A-B2CC-4C53-B9F7-3BDB6443D76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03838" y="3607699"/>
            <a:ext cx="1391178" cy="184474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BE7FC20-E272-436D-9030-442C0D6F79DA}"/>
              </a:ext>
            </a:extLst>
          </p:cNvPr>
          <p:cNvSpPr/>
          <p:nvPr/>
        </p:nvSpPr>
        <p:spPr>
          <a:xfrm>
            <a:off x="6381889" y="5666352"/>
            <a:ext cx="19968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https://prosv.ru/product/matematika-geometriya-7-9-klassi-bazovii-uroven-zadachnik-uchebnoe-posobie01/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13CD8B-CA82-4922-91A0-2C6C909687D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22386" y="853720"/>
            <a:ext cx="1381963" cy="179789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4B768D0-A62D-4264-98B6-FB6AB98F0ED6}"/>
              </a:ext>
            </a:extLst>
          </p:cNvPr>
          <p:cNvSpPr/>
          <p:nvPr/>
        </p:nvSpPr>
        <p:spPr>
          <a:xfrm>
            <a:off x="6337318" y="2824531"/>
            <a:ext cx="174857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  <a:hlinkClick r:id="rId19"/>
              </a:rPr>
              <a:t>https://prosv.ru/product/matematika-6-klass-bazovii-uroven-rabochaya-tetrad01/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22211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37612" y="6616177"/>
            <a:ext cx="2133600" cy="365125"/>
          </a:xfrm>
        </p:spPr>
        <p:txBody>
          <a:bodyPr/>
          <a:lstStyle/>
          <a:p>
            <a:fld id="{01897EC1-504A-4430-94C4-D2A336914718}" type="slidenum">
              <a:rPr lang="ru-RU" smtClean="0"/>
              <a:t>65</a:t>
            </a:fld>
            <a:endParaRPr lang="ru-RU" dirty="0"/>
          </a:p>
        </p:txBody>
      </p:sp>
      <p:grpSp>
        <p:nvGrpSpPr>
          <p:cNvPr id="13" name="Google Shape;1784;p228"/>
          <p:cNvGrpSpPr/>
          <p:nvPr/>
        </p:nvGrpSpPr>
        <p:grpSpPr>
          <a:xfrm>
            <a:off x="4132" y="65833"/>
            <a:ext cx="8168268" cy="655751"/>
            <a:chOff x="80369" y="-36254"/>
            <a:chExt cx="8168472" cy="491825"/>
          </a:xfrm>
        </p:grpSpPr>
        <p:sp>
          <p:nvSpPr>
            <p:cNvPr id="16" name="Google Shape;1786;p228"/>
            <p:cNvSpPr/>
            <p:nvPr/>
          </p:nvSpPr>
          <p:spPr>
            <a:xfrm>
              <a:off x="80369" y="-36254"/>
              <a:ext cx="8108384" cy="428639"/>
            </a:xfrm>
            <a:prstGeom prst="rect">
              <a:avLst/>
            </a:prstGeom>
            <a:solidFill>
              <a:srgbClr val="EBF0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/>
                <a:t>   </a:t>
              </a:r>
              <a:endParaRPr sz="1900" b="1">
                <a:solidFill>
                  <a:srgbClr val="18488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" name="Google Shape;1790;p228"/>
            <p:cNvSpPr txBox="1"/>
            <p:nvPr/>
          </p:nvSpPr>
          <p:spPr>
            <a:xfrm>
              <a:off x="562929" y="11238"/>
              <a:ext cx="7685912" cy="4443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endParaRPr lang="ru-RU" sz="2500" b="1" dirty="0">
                <a:solidFill>
                  <a:srgbClr val="002060"/>
                </a:solidFill>
                <a:latin typeface="Arial Narrow" pitchFamily="34" charset="0"/>
                <a:ea typeface="Roboto Medium"/>
                <a:cs typeface="Roboto Medium"/>
                <a:sym typeface="Roboto Medium"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670605" y="133656"/>
            <a:ext cx="73178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7168"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Контрольные работы по учебному предмету «Математика»</a:t>
            </a:r>
            <a:endParaRPr lang="ru-RU" sz="2000" b="1" dirty="0">
              <a:latin typeface="Times New Roman" panose="02020603050405020304" pitchFamily="18" charset="0"/>
            </a:endParaRP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604225"/>
              </p:ext>
            </p:extLst>
          </p:nvPr>
        </p:nvGraphicFramePr>
        <p:xfrm>
          <a:off x="75853" y="771795"/>
          <a:ext cx="8937275" cy="3626018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4660362">
                  <a:extLst>
                    <a:ext uri="{9D8B030D-6E8A-4147-A177-3AD203B41FA5}">
                      <a16:colId xmlns:a16="http://schemas.microsoft.com/office/drawing/2014/main" val="2953238489"/>
                    </a:ext>
                  </a:extLst>
                </a:gridCol>
                <a:gridCol w="863802">
                  <a:extLst>
                    <a:ext uri="{9D8B030D-6E8A-4147-A177-3AD203B41FA5}">
                      <a16:colId xmlns:a16="http://schemas.microsoft.com/office/drawing/2014/main" val="995648809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559598221"/>
                    </a:ext>
                  </a:extLst>
                </a:gridCol>
                <a:gridCol w="864390">
                  <a:extLst>
                    <a:ext uri="{9D8B030D-6E8A-4147-A177-3AD203B41FA5}">
                      <a16:colId xmlns:a16="http://schemas.microsoft.com/office/drawing/2014/main" val="1750600734"/>
                    </a:ext>
                  </a:extLst>
                </a:gridCol>
                <a:gridCol w="813818">
                  <a:extLst>
                    <a:ext uri="{9D8B030D-6E8A-4147-A177-3AD203B41FA5}">
                      <a16:colId xmlns:a16="http://schemas.microsoft.com/office/drawing/2014/main" val="3949746921"/>
                    </a:ext>
                  </a:extLst>
                </a:gridCol>
                <a:gridCol w="942815">
                  <a:extLst>
                    <a:ext uri="{9D8B030D-6E8A-4147-A177-3AD203B41FA5}">
                      <a16:colId xmlns:a16="http://schemas.microsoft.com/office/drawing/2014/main" val="3820731035"/>
                    </a:ext>
                  </a:extLst>
                </a:gridCol>
              </a:tblGrid>
              <a:tr h="28803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учебного курса (число часов в год)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Базовый уровень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контрольных за учебный год 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0555038"/>
                  </a:ext>
                </a:extLst>
              </a:tr>
              <a:tr h="2650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4574910"/>
                  </a:ext>
                </a:extLst>
              </a:tr>
              <a:tr h="5145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Конструктор </a:t>
                      </a: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(единое содержание общего образования)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Методические рекомендации к</a:t>
                      </a:r>
                      <a:r>
                        <a:rPr lang="ru-RU" sz="14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учебнику </a:t>
                      </a:r>
                      <a:r>
                        <a:rPr lang="ru-RU" sz="1200" b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(Просвещение)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4876806"/>
                  </a:ext>
                </a:extLst>
              </a:tr>
              <a:tr h="5145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Алгебра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Конструктор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(единое содержание общего образования)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Методические рекомендации к</a:t>
                      </a:r>
                      <a:r>
                        <a:rPr lang="ru-RU" sz="14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учебнику </a:t>
                      </a:r>
                      <a:r>
                        <a:rPr lang="ru-RU" sz="1400" b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(Просвещение)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6165739"/>
                  </a:ext>
                </a:extLst>
              </a:tr>
              <a:tr h="5145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Геометрия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Конструктор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(единое содержание общего образования)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Методические рекомендации к</a:t>
                      </a:r>
                      <a:r>
                        <a:rPr lang="ru-RU" sz="14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учебнику </a:t>
                      </a:r>
                      <a:r>
                        <a:rPr lang="ru-RU" sz="1400" b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(Просвещение)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2658389"/>
                  </a:ext>
                </a:extLst>
              </a:tr>
              <a:tr h="5145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Вероятность и статистика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Конструктор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(единое содержание общего образования)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Методические рекомендации к</a:t>
                      </a:r>
                      <a:r>
                        <a:rPr lang="ru-RU" sz="14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учебнику </a:t>
                      </a:r>
                      <a:r>
                        <a:rPr lang="ru-RU" sz="1400" b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(Просвещение)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4594460"/>
                  </a:ext>
                </a:extLst>
              </a:tr>
            </a:tbl>
          </a:graphicData>
        </a:graphic>
      </p:graphicFrame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130115" y="4378590"/>
            <a:ext cx="8841097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Рекомендации* :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alt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проводить оценочные процедуры по каждому учебному предмету в одной параллели классов </a:t>
            </a:r>
            <a:r>
              <a:rPr lang="ru-RU" altLang="ru-RU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чаще 1 раза в 2,5 недели. </a:t>
            </a:r>
            <a:r>
              <a:rPr lang="ru-RU" alt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этом объем учебного времени, затрачиваемого на проведение оценочных процедур, </a:t>
            </a:r>
            <a:r>
              <a:rPr lang="ru-RU" altLang="ru-RU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должен превышать 10% от всего объема учебного времени</a:t>
            </a:r>
            <a:r>
              <a:rPr lang="ru-RU" alt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отводимого на изучение данного учебного предмета в данной параллели в текущем учебном году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altLang="ru-RU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проводить </a:t>
            </a:r>
            <a:r>
              <a:rPr lang="ru-RU" alt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оценочные процедуры </a:t>
            </a:r>
            <a:r>
              <a:rPr lang="ru-RU" altLang="ru-RU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первом и последнем уроках</a:t>
            </a:r>
            <a:r>
              <a:rPr lang="ru-RU" alt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за исключением учебных предметов, по которым проводится не более 1 урока в неделю, причем этот урок является первым или последним в расписании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alt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проводить </a:t>
            </a:r>
            <a:r>
              <a:rPr lang="ru-RU" alt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обучающихся одного класса </a:t>
            </a:r>
            <a:r>
              <a:rPr lang="ru-RU" altLang="ru-RU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более одной оценочной процедуры в день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20900" y="6424962"/>
            <a:ext cx="8745311" cy="400110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000" i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*Письмо </a:t>
            </a:r>
            <a:r>
              <a:rPr lang="ru-RU" sz="1000" i="1" dirty="0" err="1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sz="1000" i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 и </a:t>
            </a:r>
            <a:r>
              <a:rPr lang="ru-RU" sz="1000" i="1" dirty="0" err="1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Рсобрнадзора</a:t>
            </a:r>
            <a:r>
              <a:rPr lang="ru-RU" sz="1000" i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«О направлении Рекомендаций (вместе с «Рекомендациями для системы общего образования по основным подходам к формированию графика проведения оценочных процедур в общеобразовательных организациях в 2021/2022 учебном году»)</a:t>
            </a:r>
            <a:endParaRPr lang="ru-RU" sz="1000" i="1" dirty="0">
              <a:solidFill>
                <a:srgbClr val="1A1A1A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8779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86;p228">
            <a:extLst>
              <a:ext uri="{FF2B5EF4-FFF2-40B4-BE49-F238E27FC236}">
                <a16:creationId xmlns:a16="http://schemas.microsoft.com/office/drawing/2014/main" id="{949F74FC-DE16-44CC-A8E7-BED819810391}"/>
              </a:ext>
            </a:extLst>
          </p:cNvPr>
          <p:cNvSpPr/>
          <p:nvPr/>
        </p:nvSpPr>
        <p:spPr>
          <a:xfrm>
            <a:off x="0" y="-25951"/>
            <a:ext cx="7522288" cy="487513"/>
          </a:xfrm>
          <a:prstGeom prst="rect">
            <a:avLst/>
          </a:prstGeom>
          <a:solidFill>
            <a:srgbClr val="EBF0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  <a:endParaRPr kumimoji="0" sz="1900" b="1" i="0" u="none" strike="noStrike" kern="1200" cap="none" spc="0" normalizeH="0" baseline="0" noProof="0">
              <a:ln>
                <a:noFill/>
              </a:ln>
              <a:solidFill>
                <a:srgbClr val="18488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>
          <a:xfrm>
            <a:off x="8579298" y="6454820"/>
            <a:ext cx="548775" cy="393525"/>
          </a:xfrm>
          <a:solidFill>
            <a:schemeClr val="bg1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2D78508-29DC-4503-A460-D389FAD7A031}"/>
              </a:ext>
            </a:extLst>
          </p:cNvPr>
          <p:cNvSpPr/>
          <p:nvPr/>
        </p:nvSpPr>
        <p:spPr>
          <a:xfrm>
            <a:off x="899592" y="11592"/>
            <a:ext cx="6622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57168" algn="just">
              <a:defRPr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</a:rPr>
              <a:t>Учебные пособия по учебному предмету «Математика»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object 5">
            <a:extLst>
              <a:ext uri="{FF2B5EF4-FFF2-40B4-BE49-F238E27FC236}">
                <a16:creationId xmlns:a16="http://schemas.microsoft.com/office/drawing/2014/main" id="{BED805F7-5FD8-4AC7-AE46-E0547B926CC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453" y="35224"/>
            <a:ext cx="1056132" cy="37833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7D1D02-D927-4B94-99C9-F0B88116B7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7640341" y="-21216"/>
            <a:ext cx="1512168" cy="50069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927" y="6627168"/>
            <a:ext cx="5243525" cy="2308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Информация из презентации 2023г ведущего специалиста ГК «Просвещение»  Е.Д. Зубковой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-1" t="6591" r="-465"/>
          <a:stretch/>
        </p:blipFill>
        <p:spPr>
          <a:xfrm>
            <a:off x="61192" y="508477"/>
            <a:ext cx="9091317" cy="45445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AE496E-8189-485D-A2F5-3EC9413762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13" y="4951910"/>
            <a:ext cx="1258826" cy="161328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68084EC-479F-481F-A4BA-29B3EA29AE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77" y="4948311"/>
            <a:ext cx="1258827" cy="163799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BEA297-51F5-47D5-8588-CF29D0F26C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9413" y="4995174"/>
            <a:ext cx="1263865" cy="161328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D47C64E-9F59-4392-92F5-B99D366883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7939" y="4983116"/>
            <a:ext cx="1263864" cy="163469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01FF32B-DED8-4E16-A315-F6D5503D6D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9630" y="5180562"/>
            <a:ext cx="1254014" cy="163469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43C962A-74FD-4AF4-B9A9-8145EED29E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3382" y="5205421"/>
            <a:ext cx="1263864" cy="162931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5C490DD-5F4E-4CE6-BB41-5816DCCB5A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82115" y="3571860"/>
            <a:ext cx="1219872" cy="156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52383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86;p228">
            <a:extLst>
              <a:ext uri="{FF2B5EF4-FFF2-40B4-BE49-F238E27FC236}">
                <a16:creationId xmlns:a16="http://schemas.microsoft.com/office/drawing/2014/main" id="{6D8E0734-DC18-4D5B-9223-6E0E8D85E342}"/>
              </a:ext>
            </a:extLst>
          </p:cNvPr>
          <p:cNvSpPr/>
          <p:nvPr/>
        </p:nvSpPr>
        <p:spPr>
          <a:xfrm>
            <a:off x="0" y="-25951"/>
            <a:ext cx="7522288" cy="671618"/>
          </a:xfrm>
          <a:prstGeom prst="rect">
            <a:avLst/>
          </a:prstGeom>
          <a:solidFill>
            <a:srgbClr val="EBF0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  <a:endParaRPr kumimoji="0" sz="1900" b="1" i="0" u="none" strike="noStrike" kern="1200" cap="none" spc="0" normalizeH="0" baseline="0" noProof="0">
              <a:ln>
                <a:noFill/>
              </a:ln>
              <a:solidFill>
                <a:srgbClr val="18488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791" y="1076809"/>
            <a:ext cx="8308843" cy="4495316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>
          <a:xfrm>
            <a:off x="8595225" y="6464475"/>
            <a:ext cx="548775" cy="393525"/>
          </a:xfrm>
          <a:solidFill>
            <a:schemeClr val="bg1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654501"/>
            <a:ext cx="5076056" cy="2308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Информация из презентации 2023г ведущего специалиста ГК «Просвещение»  Е.Д. Зубковой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олилиния 39">
            <a:extLst>
              <a:ext uri="{FF2B5EF4-FFF2-40B4-BE49-F238E27FC236}">
                <a16:creationId xmlns:a16="http://schemas.microsoft.com/office/drawing/2014/main" id="{86A60D26-5505-433B-AD17-5D41867010BE}"/>
              </a:ext>
            </a:extLst>
          </p:cNvPr>
          <p:cNvSpPr/>
          <p:nvPr/>
        </p:nvSpPr>
        <p:spPr>
          <a:xfrm>
            <a:off x="5508104" y="1988840"/>
            <a:ext cx="244835" cy="211206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</a:pPr>
            <a:endParaRPr lang="ru-RU" sz="15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6" name="object 5">
            <a:extLst>
              <a:ext uri="{FF2B5EF4-FFF2-40B4-BE49-F238E27FC236}">
                <a16:creationId xmlns:a16="http://schemas.microsoft.com/office/drawing/2014/main" id="{280A7DEC-4E6F-41D8-AD24-484BB06FE99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869" y="207513"/>
            <a:ext cx="1056132" cy="37833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D681F49-D8F9-4DB1-901C-AF3FD78B4393}"/>
              </a:ext>
            </a:extLst>
          </p:cNvPr>
          <p:cNvSpPr/>
          <p:nvPr/>
        </p:nvSpPr>
        <p:spPr>
          <a:xfrm>
            <a:off x="1596492" y="-1330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257168" algn="ctr">
              <a:defRPr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Полезные ресурсы </a:t>
            </a:r>
          </a:p>
          <a:p>
            <a:pPr lvl="0" indent="257168" algn="ctr">
              <a:defRPr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по учебному предмету «Математика»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3005B6F-0058-4B19-81C6-07F65E43C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7812360" y="-39131"/>
            <a:ext cx="1512168" cy="5006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AC4C8D2-4DDC-4B32-90BB-6CC4224937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3413634" y="6357307"/>
            <a:ext cx="1512168" cy="50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503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>
          <a:xfrm>
            <a:off x="8580689" y="6464475"/>
            <a:ext cx="548775" cy="3935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20072" y="5464250"/>
            <a:ext cx="194120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https://media.prosv.ru/</a:t>
            </a: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053458"/>
            <a:ext cx="4788353" cy="27541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562459"/>
            <a:ext cx="4788353" cy="24382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4258" y="2430514"/>
            <a:ext cx="4279742" cy="19760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C7A7AFF-B1BF-413C-B0BC-87CE633E4C7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7661870" y="59511"/>
            <a:ext cx="1512168" cy="5006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652A579-CED2-48A1-8A0B-12BCC3C890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407232" y="6357307"/>
            <a:ext cx="1512168" cy="500693"/>
          </a:xfrm>
          <a:prstGeom prst="rect">
            <a:avLst/>
          </a:prstGeom>
        </p:spPr>
      </p:pic>
      <p:sp>
        <p:nvSpPr>
          <p:cNvPr id="11" name="Google Shape;1786;p228">
            <a:extLst>
              <a:ext uri="{FF2B5EF4-FFF2-40B4-BE49-F238E27FC236}">
                <a16:creationId xmlns:a16="http://schemas.microsoft.com/office/drawing/2014/main" id="{C1A98A16-F820-4E24-9590-CC6A24ABC7B6}"/>
              </a:ext>
            </a:extLst>
          </p:cNvPr>
          <p:cNvSpPr/>
          <p:nvPr/>
        </p:nvSpPr>
        <p:spPr>
          <a:xfrm>
            <a:off x="0" y="-25951"/>
            <a:ext cx="7522288" cy="671618"/>
          </a:xfrm>
          <a:prstGeom prst="rect">
            <a:avLst/>
          </a:prstGeom>
          <a:solidFill>
            <a:srgbClr val="EBF0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  <a:endParaRPr kumimoji="0" sz="1900" b="1" i="0" u="none" strike="noStrike" kern="1200" cap="none" spc="0" normalizeH="0" baseline="0" noProof="0">
              <a:ln>
                <a:noFill/>
              </a:ln>
              <a:solidFill>
                <a:srgbClr val="18488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973278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113" r="1006" b="26557"/>
          <a:stretch/>
        </p:blipFill>
        <p:spPr>
          <a:xfrm>
            <a:off x="75010" y="913329"/>
            <a:ext cx="7862207" cy="2597079"/>
          </a:xfrm>
          <a:prstGeom prst="rect">
            <a:avLst/>
          </a:prstGeom>
          <a:ln>
            <a:solidFill>
              <a:srgbClr val="009999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5719409" y="6140290"/>
            <a:ext cx="1941207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https://media.prosv.ru/</a:t>
            </a: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375" y="3636405"/>
            <a:ext cx="3916157" cy="2503885"/>
          </a:xfrm>
          <a:prstGeom prst="rect">
            <a:avLst/>
          </a:prstGeom>
          <a:ln>
            <a:solidFill>
              <a:srgbClr val="009999"/>
            </a:solidFill>
          </a:ln>
        </p:spPr>
      </p:pic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>
          <a:xfrm>
            <a:off x="8525491" y="6474948"/>
            <a:ext cx="548775" cy="3935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4ED09FA-8839-4757-A4A1-0EB3635E50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7884368" y="-27384"/>
            <a:ext cx="1512168" cy="50069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6BB9D6D-9244-4ED6-A706-D1186AA7DF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407232" y="6357307"/>
            <a:ext cx="1512168" cy="500693"/>
          </a:xfrm>
          <a:prstGeom prst="rect">
            <a:avLst/>
          </a:prstGeom>
        </p:spPr>
      </p:pic>
      <p:sp>
        <p:nvSpPr>
          <p:cNvPr id="10" name="Google Shape;1786;p228">
            <a:extLst>
              <a:ext uri="{FF2B5EF4-FFF2-40B4-BE49-F238E27FC236}">
                <a16:creationId xmlns:a16="http://schemas.microsoft.com/office/drawing/2014/main" id="{8D0F3B3E-ECB4-4297-A187-E25B285BF6A6}"/>
              </a:ext>
            </a:extLst>
          </p:cNvPr>
          <p:cNvSpPr/>
          <p:nvPr/>
        </p:nvSpPr>
        <p:spPr>
          <a:xfrm>
            <a:off x="0" y="-25951"/>
            <a:ext cx="7522288" cy="671618"/>
          </a:xfrm>
          <a:prstGeom prst="rect">
            <a:avLst/>
          </a:prstGeom>
          <a:solidFill>
            <a:srgbClr val="EBF0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  <a:endParaRPr kumimoji="0" sz="1900" b="1" i="0" u="none" strike="noStrike" kern="1200" cap="none" spc="0" normalizeH="0" baseline="0" noProof="0">
              <a:ln>
                <a:noFill/>
              </a:ln>
              <a:solidFill>
                <a:srgbClr val="18488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" name="object 5">
            <a:extLst>
              <a:ext uri="{FF2B5EF4-FFF2-40B4-BE49-F238E27FC236}">
                <a16:creationId xmlns:a16="http://schemas.microsoft.com/office/drawing/2014/main" id="{F58687E1-8E66-4735-8F76-F9A0D7E8827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0375" y="23300"/>
            <a:ext cx="1056132" cy="37833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90ED63-7EFE-42A3-B12B-93C34B4673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7636" y="2369921"/>
            <a:ext cx="4864755" cy="349610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28CFE90-3F94-4F17-853C-2A2FFD9C419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7944"/>
          <a:stretch/>
        </p:blipFill>
        <p:spPr>
          <a:xfrm>
            <a:off x="4680825" y="582027"/>
            <a:ext cx="4466945" cy="184423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10A48BA-319A-4263-A235-80F45459D1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12427" y="5193656"/>
            <a:ext cx="1007461" cy="165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004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8DB5323-F00A-4975-8EEC-E6BE4A50C4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7807433" y="-25843"/>
            <a:ext cx="1512168" cy="500693"/>
          </a:xfrm>
          <a:prstGeom prst="rect">
            <a:avLst/>
          </a:prstGeom>
        </p:spPr>
      </p:pic>
      <p:sp>
        <p:nvSpPr>
          <p:cNvPr id="13" name="Google Shape;1786;p228">
            <a:extLst>
              <a:ext uri="{FF2B5EF4-FFF2-40B4-BE49-F238E27FC236}">
                <a16:creationId xmlns:a16="http://schemas.microsoft.com/office/drawing/2014/main" id="{D253906A-8A62-4870-8597-97457195A6C3}"/>
              </a:ext>
            </a:extLst>
          </p:cNvPr>
          <p:cNvSpPr/>
          <p:nvPr/>
        </p:nvSpPr>
        <p:spPr>
          <a:xfrm>
            <a:off x="-31076" y="-4397"/>
            <a:ext cx="7950599" cy="707885"/>
          </a:xfrm>
          <a:prstGeom prst="rect">
            <a:avLst/>
          </a:prstGeom>
          <a:solidFill>
            <a:srgbClr val="EBF0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   </a:t>
            </a:r>
            <a:endParaRPr sz="1900" b="1">
              <a:solidFill>
                <a:srgbClr val="18488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A8D63A3-C07C-4D40-98DB-2A3DEF80C5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3944223" y="6357307"/>
            <a:ext cx="1512168" cy="500693"/>
          </a:xfrm>
          <a:prstGeom prst="rect">
            <a:avLst/>
          </a:prstGeom>
        </p:spPr>
      </p:pic>
      <p:sp>
        <p:nvSpPr>
          <p:cNvPr id="21508" name="AutoShape 4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0" name="AutoShape 6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2" name="AutoShape 8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5" name="AutoShape 11" descr="https://www.hiq.su/image/catalog/category/icons/z2qn5h.pn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7" name="AutoShape 13" descr="https://www.hiq.su/image/catalog/category/icons/z2qn5h.pn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80786" y="6475827"/>
            <a:ext cx="2133600" cy="365125"/>
          </a:xfrm>
        </p:spPr>
        <p:txBody>
          <a:bodyPr/>
          <a:lstStyle/>
          <a:p>
            <a:fld id="{5AA3EF6E-A083-4BE8-A209-7F31BC1328EB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7</a:t>
            </a:fld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826971"/>
              </p:ext>
            </p:extLst>
          </p:nvPr>
        </p:nvGraphicFramePr>
        <p:xfrm>
          <a:off x="116681" y="843554"/>
          <a:ext cx="8810638" cy="5425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05319">
                  <a:extLst>
                    <a:ext uri="{9D8B030D-6E8A-4147-A177-3AD203B41FA5}">
                      <a16:colId xmlns:a16="http://schemas.microsoft.com/office/drawing/2014/main" val="2454047693"/>
                    </a:ext>
                  </a:extLst>
                </a:gridCol>
                <a:gridCol w="4405319">
                  <a:extLst>
                    <a:ext uri="{9D8B030D-6E8A-4147-A177-3AD203B41FA5}">
                      <a16:colId xmlns:a16="http://schemas.microsoft.com/office/drawing/2014/main" val="913805383"/>
                    </a:ext>
                  </a:extLst>
                </a:gridCol>
              </a:tblGrid>
              <a:tr h="311855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66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Статья 12.</a:t>
                      </a:r>
                      <a:r>
                        <a:rPr lang="ru-RU" sz="1600" b="1" baseline="0" dirty="0">
                          <a:solidFill>
                            <a:srgbClr val="0066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66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Образовательные программы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652241"/>
                  </a:ext>
                </a:extLst>
              </a:tr>
              <a:tr h="58319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b="1" i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*Часть 6.1.</a:t>
                      </a:r>
                    </a:p>
                    <a:p>
                      <a:pPr algn="just"/>
                      <a:r>
                        <a:rPr lang="ru-RU" sz="1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Организации, осуществляющие образовательную деятельность по имеющим государственную аккредитацию образовательным программам начального общего, основного общего, среднего общего образования, </a:t>
                      </a:r>
                      <a:r>
                        <a:rPr lang="ru-RU" sz="115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разрабатывают образовательные программы в соответствии с федеральными государственными образовательными стандартами и соответствующими федеральными основными общеобразовательными программами. Содержание и планируемые результаты разработанных образовательными организациями образовательных программ должны быть не ниже соответствующих содержания и планируемых результатов федеральных основных общеобразовательных программ.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*Часть 6.2.</a:t>
                      </a:r>
                    </a:p>
                    <a:p>
                      <a:pPr algn="just"/>
                      <a:r>
                        <a:rPr lang="ru-RU" sz="1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Организация, осуществляющая образовательную деятельность по имеющим государственную аккредитацию образовательным программам основного общего, среднего общего образования, при разработке соответствующей общеобразовательной программы </a:t>
                      </a:r>
                      <a:r>
                        <a:rPr lang="ru-RU" sz="115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вправе </a:t>
                      </a:r>
                      <a:r>
                        <a:rPr lang="ru-RU" sz="115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предусмотреть</a:t>
                      </a:r>
                      <a:r>
                        <a:rPr lang="ru-RU" sz="115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перераспределение </a:t>
                      </a:r>
                      <a:r>
                        <a:rPr lang="ru-RU" sz="115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предусмотренного </a:t>
                      </a:r>
                      <a:r>
                        <a:rPr lang="ru-RU" sz="115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федеральном учебном плане времени на изучение учебных предметов, по которым не проводится государственная итоговая аттестация, в пользу изучения иных учебных предметов, в том числе на организацию углубленного изучения отдельных учебных предметов и профильное обучение.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2562518"/>
                  </a:ext>
                </a:extLst>
              </a:tr>
              <a:tr h="58319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*Часть 6.3.</a:t>
                      </a:r>
                    </a:p>
                    <a:p>
                      <a:pPr algn="just"/>
                      <a:r>
                        <a:rPr lang="ru-RU" sz="1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При разработке основной общеобразовательной программы организации, осуществляющие образовательную деятельность по имеющим государственную аккредитацию образовательным программам начального общего, основного общего, среднего общего образования, предусматривают </a:t>
                      </a:r>
                      <a:r>
                        <a:rPr lang="ru-RU" sz="115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непосредственное применение </a:t>
                      </a:r>
                      <a:r>
                        <a:rPr lang="ru-RU" sz="1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 реализации обязательной части образовательной программы начального общего образования федеральных рабочих программ по учебным предметам "Русский язык", "Литературное чтение" и "Окружающий мир", а при реализации обязательной части образовательных программ </a:t>
                      </a:r>
                      <a:r>
                        <a:rPr lang="ru-RU" sz="115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основного общего и среднего общего образования федеральных рабочих программ по учебным предметам "Русский язык", "Литература", "История", "Обществознание", "География" и "Основы безопасности жизнедеятельности".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*Часть 6.4.</a:t>
                      </a:r>
                    </a:p>
                    <a:p>
                      <a:pPr algn="just"/>
                      <a:r>
                        <a:rPr lang="ru-RU" sz="1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Организации, осуществляющие образовательную деятельность, указанные в частях 6 и 6.1 настоящей статьи, </a:t>
                      </a:r>
                      <a:r>
                        <a:rPr lang="ru-RU" sz="115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вправе непосредственно применять </a:t>
                      </a:r>
                      <a:r>
                        <a:rPr lang="ru-RU" sz="1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 реализации соответствующих основных общеобразовательных программ </a:t>
                      </a:r>
                      <a:r>
                        <a:rPr lang="ru-RU" sz="115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федеральные основные общеобразовательные программы</a:t>
                      </a:r>
                      <a:r>
                        <a:rPr lang="ru-RU" sz="1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а также предусмотреть применение </a:t>
                      </a:r>
                      <a:r>
                        <a:rPr lang="ru-RU" sz="115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федерального учебного плана, и (или) федерального календарного учебного графика, и (или) не указанных в части 6.3 настоящей статьи федеральных рабочих программ учебных предметов, курсов, дисциплин (модулей). В этом случае соответствующая учебно-методическая документация не разрабатывается.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070202"/>
                  </a:ext>
                </a:extLst>
              </a:tr>
            </a:tbl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E8775DE-311F-41BD-84D2-623072F846A5}"/>
              </a:ext>
            </a:extLst>
          </p:cNvPr>
          <p:cNvSpPr/>
          <p:nvPr/>
        </p:nvSpPr>
        <p:spPr>
          <a:xfrm>
            <a:off x="3922" y="6476"/>
            <a:ext cx="8415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Внесены изменения </a:t>
            </a:r>
          </a:p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ФЗ-273 «Об образовании в Российской Федерации»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5DD5847-3F42-4015-AFF0-4B826BBC7667}"/>
              </a:ext>
            </a:extLst>
          </p:cNvPr>
          <p:cNvSpPr/>
          <p:nvPr/>
        </p:nvSpPr>
        <p:spPr>
          <a:xfrm>
            <a:off x="29614" y="6369848"/>
            <a:ext cx="9167746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24 сентября 2022 г. № 371-ФЗ «О внесении изменений в Федеральный закон «Об образовании в Российской Федерации» и статью 1 Федерального закона «Об обязательных требованиях в Российской Федерации» </a:t>
            </a:r>
            <a:b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56103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8AE892F-5350-4893-BBC0-51E7480693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7884368" y="-27384"/>
            <a:ext cx="1512168" cy="500693"/>
          </a:xfrm>
          <a:prstGeom prst="rect">
            <a:avLst/>
          </a:prstGeom>
        </p:spPr>
      </p:pic>
      <p:sp>
        <p:nvSpPr>
          <p:cNvPr id="21508" name="AutoShape 4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0" name="AutoShape 6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2" name="AutoShape 8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5" name="AutoShape 11" descr="https://www.hiq.su/image/catalog/category/icons/z2qn5h.pn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7" name="AutoShape 13" descr="https://www.hiq.su/image/catalog/category/icons/z2qn5h.pn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79026" y="6576377"/>
            <a:ext cx="2133600" cy="365125"/>
          </a:xfrm>
        </p:spPr>
        <p:txBody>
          <a:bodyPr/>
          <a:lstStyle/>
          <a:p>
            <a:fld id="{5AA3EF6E-A083-4BE8-A209-7F31BC1328EB}" type="slidenum">
              <a:rPr lang="ru-RU" smtClean="0"/>
              <a:pPr/>
              <a:t>70</a:t>
            </a:fld>
            <a:endParaRPr lang="ru-RU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B97793AC-DA41-4137-8B75-04382F145948}"/>
              </a:ext>
            </a:extLst>
          </p:cNvPr>
          <p:cNvGrpSpPr/>
          <p:nvPr/>
        </p:nvGrpSpPr>
        <p:grpSpPr>
          <a:xfrm>
            <a:off x="0" y="-23859"/>
            <a:ext cx="8274132" cy="707886"/>
            <a:chOff x="714314" y="-470894"/>
            <a:chExt cx="8274132" cy="707886"/>
          </a:xfrm>
        </p:grpSpPr>
        <p:grpSp>
          <p:nvGrpSpPr>
            <p:cNvPr id="37" name="Google Shape;1784;p228"/>
            <p:cNvGrpSpPr/>
            <p:nvPr/>
          </p:nvGrpSpPr>
          <p:grpSpPr>
            <a:xfrm>
              <a:off x="714314" y="-469322"/>
              <a:ext cx="8274132" cy="706314"/>
              <a:chOff x="18362" y="-161099"/>
              <a:chExt cx="8274338" cy="782697"/>
            </a:xfrm>
          </p:grpSpPr>
          <p:sp>
            <p:nvSpPr>
              <p:cNvPr id="40" name="Google Shape;1786;p228"/>
              <p:cNvSpPr/>
              <p:nvPr/>
            </p:nvSpPr>
            <p:spPr>
              <a:xfrm>
                <a:off x="18362" y="-161099"/>
                <a:ext cx="8092267" cy="738097"/>
              </a:xfrm>
              <a:prstGeom prst="rect">
                <a:avLst/>
              </a:prstGeom>
              <a:solidFill>
                <a:srgbClr val="EBF0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900"/>
                  <a:t>   </a:t>
                </a:r>
                <a:endParaRPr sz="1900" b="1">
                  <a:solidFill>
                    <a:srgbClr val="18488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39" name="Google Shape;1790;p228"/>
              <p:cNvSpPr txBox="1"/>
              <p:nvPr/>
            </p:nvSpPr>
            <p:spPr>
              <a:xfrm>
                <a:off x="465218" y="-144439"/>
                <a:ext cx="7827482" cy="7660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ru-RU" sz="2500" b="1" dirty="0">
                  <a:solidFill>
                    <a:srgbClr val="002060"/>
                  </a:solidFill>
                  <a:latin typeface="Arial Narrow" pitchFamily="34" charset="0"/>
                  <a:ea typeface="Roboto Medium"/>
                  <a:cs typeface="Roboto Medium"/>
                  <a:sym typeface="Roboto Medium"/>
                </a:endParaRPr>
              </a:p>
            </p:txBody>
          </p:sp>
        </p:grp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0826" y="-470894"/>
              <a:ext cx="1750799" cy="579883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1DDCED-97FA-467F-9A15-4438F9ADD6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681" y="720884"/>
            <a:ext cx="4472249" cy="5590311"/>
          </a:xfrm>
          <a:prstGeom prst="rect">
            <a:avLst/>
          </a:prstGeom>
          <a:ln>
            <a:solidFill>
              <a:srgbClr val="006666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7DC9E9-4065-45FB-9305-4397F7F3CB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1410" y="913316"/>
            <a:ext cx="4042722" cy="2492774"/>
          </a:xfrm>
          <a:prstGeom prst="rect">
            <a:avLst/>
          </a:prstGeom>
          <a:ln>
            <a:solidFill>
              <a:srgbClr val="006666"/>
            </a:solidFill>
          </a:ln>
        </p:spPr>
      </p:pic>
      <p:sp>
        <p:nvSpPr>
          <p:cNvPr id="44" name="Прямоугольник 43"/>
          <p:cNvSpPr/>
          <p:nvPr/>
        </p:nvSpPr>
        <p:spPr>
          <a:xfrm>
            <a:off x="1058787" y="-44110"/>
            <a:ext cx="6603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Полезные ресурсы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учебному предмету «Математика»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39863F-2D27-48A6-B39D-604372E365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1825" y="3598522"/>
            <a:ext cx="4042722" cy="3205422"/>
          </a:xfrm>
          <a:prstGeom prst="rect">
            <a:avLst/>
          </a:prstGeom>
          <a:ln>
            <a:solidFill>
              <a:srgbClr val="006666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FF1EBEF-B4B4-49FB-8853-AA0D54D737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407232" y="6357307"/>
            <a:ext cx="1512168" cy="50069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19295" y="6299876"/>
            <a:ext cx="34121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https://cloud.prosv.ru/s/CwTk85JdbHCP8dt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0791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786;p228">
            <a:extLst>
              <a:ext uri="{FF2B5EF4-FFF2-40B4-BE49-F238E27FC236}">
                <a16:creationId xmlns:a16="http://schemas.microsoft.com/office/drawing/2014/main" id="{4B8C643F-72BB-4CA5-A3D3-7185ADDD8CC5}"/>
              </a:ext>
            </a:extLst>
          </p:cNvPr>
          <p:cNvSpPr/>
          <p:nvPr/>
        </p:nvSpPr>
        <p:spPr>
          <a:xfrm>
            <a:off x="0" y="-25951"/>
            <a:ext cx="7740352" cy="671618"/>
          </a:xfrm>
          <a:prstGeom prst="rect">
            <a:avLst/>
          </a:prstGeom>
          <a:solidFill>
            <a:srgbClr val="EBF0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7EBD2DB-06A3-4401-ABE0-BD7D302AC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9461" y="6492875"/>
            <a:ext cx="2133600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602643B-3A8D-4B41-A417-C503C0912FBB}"/>
              </a:ext>
            </a:extLst>
          </p:cNvPr>
          <p:cNvSpPr/>
          <p:nvPr/>
        </p:nvSpPr>
        <p:spPr>
          <a:xfrm>
            <a:off x="2286000" y="635165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hlinkClick r:id="rId2"/>
              </a:rPr>
              <a:t>https://iro22.ru/dejatelnost/redakcionno-izdatelskaja-i-bibliotechno-informacionnaja-dejatelnost/izdanija-airo/izdanija-airo-2022/</a:t>
            </a:r>
            <a:r>
              <a:rPr lang="ru-RU" sz="1200" dirty="0"/>
              <a:t>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0EE3EF9-3025-4FA6-812C-D080ADE6ABE4}"/>
              </a:ext>
            </a:extLst>
          </p:cNvPr>
          <p:cNvSpPr/>
          <p:nvPr/>
        </p:nvSpPr>
        <p:spPr>
          <a:xfrm>
            <a:off x="164491" y="6111001"/>
            <a:ext cx="41264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М.А. Гончарова, Е.Н. Даниленко, Н.В. Решетникова</a:t>
            </a:r>
            <a:r>
              <a:rPr lang="ru-RU" sz="1200" dirty="0"/>
              <a:t>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E4D2F99-813A-45E8-BAE0-C1DA66CD8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490" y="1683401"/>
            <a:ext cx="3241880" cy="436047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BE06B0F-858A-4FA3-879A-1FA069D015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50" b="-146"/>
          <a:stretch/>
        </p:blipFill>
        <p:spPr>
          <a:xfrm>
            <a:off x="4248917" y="923710"/>
            <a:ext cx="4608565" cy="536082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A0B58C-11F5-4C95-805F-5E704088E3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05" y="10973"/>
            <a:ext cx="1800225" cy="561975"/>
          </a:xfrm>
          <a:prstGeom prst="rect">
            <a:avLst/>
          </a:prstGeom>
          <a:ln>
            <a:solidFill>
              <a:srgbClr val="006666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72EFCD1-1A78-496A-9415-8D32268AB0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543" y="780326"/>
            <a:ext cx="4859064" cy="7453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ABA977E-EF7F-4AF5-9784-2606C3A5D70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7884368" y="-27384"/>
            <a:ext cx="1512168" cy="50069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8DF5927-2376-4830-A120-47C9FEDB5AB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407232" y="6357307"/>
            <a:ext cx="1512168" cy="50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6351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7EBD2DB-06A3-4401-ABE0-BD7D302AC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49CF41A-1797-4CBD-8176-8C42E921449E}"/>
              </a:ext>
            </a:extLst>
          </p:cNvPr>
          <p:cNvSpPr/>
          <p:nvPr/>
        </p:nvSpPr>
        <p:spPr>
          <a:xfrm>
            <a:off x="3839705" y="6107437"/>
            <a:ext cx="25406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hlinkClick r:id="rId2"/>
              </a:rPr>
              <a:t>https://iro22.ru/kumo/mathematics/</a:t>
            </a:r>
            <a:r>
              <a:rPr lang="ru-RU" sz="1200" dirty="0"/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DF436C-7978-48FE-8511-B1C43CCF8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1599018"/>
            <a:ext cx="6514980" cy="453650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2089BA-DAF2-4FA0-AED2-96601A903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9136" y="949565"/>
            <a:ext cx="2838450" cy="42862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73FD365-9303-43E3-9B0B-0E7A0F3B5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29" y="1691395"/>
            <a:ext cx="2105025" cy="239077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B5947F3-9A0C-4EFF-9CDB-27ACD34E3CDA}"/>
              </a:ext>
            </a:extLst>
          </p:cNvPr>
          <p:cNvSpPr/>
          <p:nvPr/>
        </p:nvSpPr>
        <p:spPr>
          <a:xfrm>
            <a:off x="329177" y="4112055"/>
            <a:ext cx="16682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hlinkClick r:id="rId6"/>
              </a:rPr>
              <a:t>https://iro22.ru/kumo/</a:t>
            </a:r>
            <a:r>
              <a:rPr lang="ru-RU" sz="1200" dirty="0"/>
              <a:t>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BE73B1F-8C4A-4693-A94E-749DB1D96C4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7884368" y="-27384"/>
            <a:ext cx="1512168" cy="50069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AE74227-3DA4-43B7-908D-6494D861DD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407232" y="6357307"/>
            <a:ext cx="1512168" cy="500693"/>
          </a:xfrm>
          <a:prstGeom prst="rect">
            <a:avLst/>
          </a:prstGeom>
        </p:spPr>
      </p:pic>
      <p:grpSp>
        <p:nvGrpSpPr>
          <p:cNvPr id="17" name="Google Shape;1784;p228">
            <a:extLst>
              <a:ext uri="{FF2B5EF4-FFF2-40B4-BE49-F238E27FC236}">
                <a16:creationId xmlns:a16="http://schemas.microsoft.com/office/drawing/2014/main" id="{01F4C675-0518-49FD-9746-1D26FB81429F}"/>
              </a:ext>
            </a:extLst>
          </p:cNvPr>
          <p:cNvGrpSpPr/>
          <p:nvPr/>
        </p:nvGrpSpPr>
        <p:grpSpPr>
          <a:xfrm>
            <a:off x="61129" y="-27384"/>
            <a:ext cx="8274132" cy="706314"/>
            <a:chOff x="18362" y="-161099"/>
            <a:chExt cx="8274338" cy="782697"/>
          </a:xfrm>
        </p:grpSpPr>
        <p:sp>
          <p:nvSpPr>
            <p:cNvPr id="20" name="Google Shape;1790;p228">
              <a:extLst>
                <a:ext uri="{FF2B5EF4-FFF2-40B4-BE49-F238E27FC236}">
                  <a16:creationId xmlns:a16="http://schemas.microsoft.com/office/drawing/2014/main" id="{BAF1AC32-CFD4-4FC6-A1DC-7834B068A249}"/>
                </a:ext>
              </a:extLst>
            </p:cNvPr>
            <p:cNvSpPr txBox="1"/>
            <p:nvPr/>
          </p:nvSpPr>
          <p:spPr>
            <a:xfrm>
              <a:off x="465218" y="-144439"/>
              <a:ext cx="7827482" cy="7660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endParaRPr lang="ru-RU" sz="2500" b="1" dirty="0">
                <a:solidFill>
                  <a:srgbClr val="002060"/>
                </a:solidFill>
                <a:latin typeface="Arial Narrow" pitchFamily="34" charset="0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19" name="Google Shape;1786;p228">
              <a:extLst>
                <a:ext uri="{FF2B5EF4-FFF2-40B4-BE49-F238E27FC236}">
                  <a16:creationId xmlns:a16="http://schemas.microsoft.com/office/drawing/2014/main" id="{81E58D8D-6A12-467B-9522-9D2C5FC49157}"/>
                </a:ext>
              </a:extLst>
            </p:cNvPr>
            <p:cNvSpPr/>
            <p:nvPr/>
          </p:nvSpPr>
          <p:spPr>
            <a:xfrm>
              <a:off x="18362" y="-161099"/>
              <a:ext cx="8092267" cy="738097"/>
            </a:xfrm>
            <a:prstGeom prst="rect">
              <a:avLst/>
            </a:prstGeom>
            <a:solidFill>
              <a:srgbClr val="EBF0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/>
                <a:t>   </a:t>
              </a:r>
              <a:endParaRPr sz="1900" b="1">
                <a:solidFill>
                  <a:srgbClr val="18488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8EA3D0ED-7674-471C-A80D-A1845F898514}"/>
              </a:ext>
            </a:extLst>
          </p:cNvPr>
          <p:cNvSpPr/>
          <p:nvPr/>
        </p:nvSpPr>
        <p:spPr>
          <a:xfrm>
            <a:off x="1058787" y="-44110"/>
            <a:ext cx="6603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Полезные ресурсы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учебному предмету «Математика»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A0B58C-11F5-4C95-805F-5E704088E3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59" y="94701"/>
            <a:ext cx="1800225" cy="561975"/>
          </a:xfrm>
          <a:prstGeom prst="rect">
            <a:avLst/>
          </a:prstGeom>
          <a:ln>
            <a:solidFill>
              <a:srgbClr val="006666"/>
            </a:solidFill>
          </a:ln>
        </p:spPr>
      </p:pic>
    </p:spTree>
    <p:extLst>
      <p:ext uri="{BB962C8B-B14F-4D97-AF65-F5344CB8AC3E}">
        <p14:creationId xmlns:p14="http://schemas.microsoft.com/office/powerpoint/2010/main" val="52514845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CA38C29-D0F0-466D-889C-1068AFCA89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7884368" y="-27384"/>
            <a:ext cx="1512168" cy="500693"/>
          </a:xfrm>
          <a:prstGeom prst="rect">
            <a:avLst/>
          </a:prstGeom>
        </p:spPr>
      </p:pic>
      <p:sp>
        <p:nvSpPr>
          <p:cNvPr id="17" name="Google Shape;1786;p228">
            <a:extLst>
              <a:ext uri="{FF2B5EF4-FFF2-40B4-BE49-F238E27FC236}">
                <a16:creationId xmlns:a16="http://schemas.microsoft.com/office/drawing/2014/main" id="{046EA692-B870-4E5F-87C7-5492FCEDC38B}"/>
              </a:ext>
            </a:extLst>
          </p:cNvPr>
          <p:cNvSpPr/>
          <p:nvPr/>
        </p:nvSpPr>
        <p:spPr>
          <a:xfrm>
            <a:off x="-7563" y="-11816"/>
            <a:ext cx="8092066" cy="666066"/>
          </a:xfrm>
          <a:prstGeom prst="rect">
            <a:avLst/>
          </a:prstGeom>
          <a:solidFill>
            <a:srgbClr val="EBF0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   </a:t>
            </a:r>
            <a:endParaRPr sz="1900" b="1">
              <a:solidFill>
                <a:srgbClr val="18488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A0B58C-11F5-4C95-805F-5E704088E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59" y="94701"/>
            <a:ext cx="1800225" cy="561975"/>
          </a:xfrm>
          <a:prstGeom prst="rect">
            <a:avLst/>
          </a:prstGeom>
          <a:ln>
            <a:solidFill>
              <a:srgbClr val="006666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84B77A-2928-4E78-8A74-0B36FB8A97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6" b="48685"/>
          <a:stretch/>
        </p:blipFill>
        <p:spPr>
          <a:xfrm>
            <a:off x="182671" y="939317"/>
            <a:ext cx="4786467" cy="11004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DA970E6-487C-4594-88E7-B9DDFA6DD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3480" y="767615"/>
            <a:ext cx="4680520" cy="6349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7F2D94-A337-48A6-838C-890052BE8C4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596" t="59033" r="35238" b="1960"/>
          <a:stretch/>
        </p:blipFill>
        <p:spPr>
          <a:xfrm>
            <a:off x="120185" y="1915834"/>
            <a:ext cx="2785639" cy="2089229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7DDC04E-A760-4609-AE6B-A11C2C36BFD7}"/>
              </a:ext>
            </a:extLst>
          </p:cNvPr>
          <p:cNvSpPr/>
          <p:nvPr/>
        </p:nvSpPr>
        <p:spPr>
          <a:xfrm>
            <a:off x="117450" y="4287704"/>
            <a:ext cx="18426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hlinkClick r:id="rId7"/>
              </a:rPr>
              <a:t>https://iro22.ru/home/fgos-funkcionalnaja-gramotnost/matematicheskaja-gramotnost-informacionnye-resursy/</a:t>
            </a:r>
            <a:r>
              <a:rPr lang="ru-RU" sz="1200" dirty="0"/>
              <a:t>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97F46EA-79CE-4AD7-8844-2D30475245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8141" y="1973940"/>
            <a:ext cx="5985859" cy="485425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BC5B4A6-3BF7-4C2F-8E34-DAFF35BC5875}"/>
              </a:ext>
            </a:extLst>
          </p:cNvPr>
          <p:cNvSpPr/>
          <p:nvPr/>
        </p:nvSpPr>
        <p:spPr>
          <a:xfrm>
            <a:off x="5031624" y="1616862"/>
            <a:ext cx="3734335" cy="288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hlinkClick r:id="rId9"/>
              </a:rPr>
              <a:t>https://iro22.ru/home/fgos-funkcionalnaja-gramotnost/</a:t>
            </a:r>
            <a:r>
              <a:rPr lang="ru-RU" sz="1200" dirty="0"/>
              <a:t>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7EBD2DB-06A3-4401-ABE0-BD7D302AC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7703" y="6463071"/>
            <a:ext cx="2133600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73</a:t>
            </a:fld>
            <a:endParaRPr lang="en-US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8BD0EC9-43EA-486C-8C12-0EA5EA9A4A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407232" y="6357307"/>
            <a:ext cx="1512168" cy="500693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4173497-5910-4AB7-8C73-A2F7408EB487}"/>
              </a:ext>
            </a:extLst>
          </p:cNvPr>
          <p:cNvSpPr/>
          <p:nvPr/>
        </p:nvSpPr>
        <p:spPr>
          <a:xfrm>
            <a:off x="1023044" y="-44205"/>
            <a:ext cx="71632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25716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Полезные ресурсы </a:t>
            </a:r>
          </a:p>
          <a:p>
            <a:pPr marL="0" marR="0" lvl="0" indent="25716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по учебному предмету «Математика»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3363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C3B1099-7089-4E23-8102-CBB27E998D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7884368" y="-27384"/>
            <a:ext cx="1512168" cy="500693"/>
          </a:xfrm>
          <a:prstGeom prst="rect">
            <a:avLst/>
          </a:prstGeom>
        </p:spPr>
      </p:pic>
      <p:sp>
        <p:nvSpPr>
          <p:cNvPr id="10" name="Google Shape;1786;p228">
            <a:extLst>
              <a:ext uri="{FF2B5EF4-FFF2-40B4-BE49-F238E27FC236}">
                <a16:creationId xmlns:a16="http://schemas.microsoft.com/office/drawing/2014/main" id="{7C894056-C094-42E7-8107-5A7F27E484B6}"/>
              </a:ext>
            </a:extLst>
          </p:cNvPr>
          <p:cNvSpPr/>
          <p:nvPr/>
        </p:nvSpPr>
        <p:spPr>
          <a:xfrm>
            <a:off x="4132" y="-27384"/>
            <a:ext cx="8108182" cy="571505"/>
          </a:xfrm>
          <a:prstGeom prst="rect">
            <a:avLst/>
          </a:prstGeom>
          <a:solidFill>
            <a:srgbClr val="EBF0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   </a:t>
            </a:r>
            <a:endParaRPr sz="1900" b="1">
              <a:solidFill>
                <a:srgbClr val="18488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A195B0-AB2B-4FC4-AADF-B73CE156407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086600" y="6492900"/>
            <a:ext cx="2057400" cy="365100"/>
          </a:xfrm>
        </p:spPr>
        <p:txBody>
          <a:bodyPr/>
          <a:lstStyle/>
          <a:p>
            <a:fld id="{00000000-1234-1234-1234-123412341234}" type="slidenum">
              <a:rPr lang="en-US" sz="1200" smtClean="0"/>
              <a:pPr/>
              <a:t>74</a:t>
            </a:fld>
            <a:endParaRPr lang="en-US" sz="12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E8278A-3EE6-47E8-9929-C9BF6B818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542694"/>
            <a:ext cx="6960373" cy="62451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9565" y="3105833"/>
            <a:ext cx="16098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>
                <a:srgbClr val="000000"/>
              </a:buClr>
            </a:pPr>
            <a:r>
              <a:rPr lang="ru-RU" sz="1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hlinkClick r:id="rId4"/>
              </a:rPr>
              <a:t>https://ptlab.mccme.ru/vertical</a:t>
            </a:r>
            <a:endParaRPr lang="ru-RU" sz="1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685800">
              <a:buClr>
                <a:srgbClr val="000000"/>
              </a:buClr>
            </a:pPr>
            <a:endParaRPr lang="ru-RU" sz="1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3CE2FC6-48DC-468F-B62D-AACEC49AB096}"/>
              </a:ext>
            </a:extLst>
          </p:cNvPr>
          <p:cNvSpPr/>
          <p:nvPr/>
        </p:nvSpPr>
        <p:spPr>
          <a:xfrm>
            <a:off x="309565" y="0"/>
            <a:ext cx="71632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25716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Полезные ресурсы по учебному предмету «Математика»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0139D4C-335D-44DB-8FE1-7E07F37419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407232" y="6357307"/>
            <a:ext cx="1512168" cy="50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6877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26DD13-5F96-4776-BB7D-1D0DEFAA2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54" y="1033459"/>
            <a:ext cx="4304742" cy="523816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>
          <a:xfrm>
            <a:off x="8483190" y="6483479"/>
            <a:ext cx="584200" cy="454335"/>
          </a:xfrm>
          <a:solidFill>
            <a:schemeClr val="bg1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Google Shape;1786;p228"/>
          <p:cNvSpPr/>
          <p:nvPr/>
        </p:nvSpPr>
        <p:spPr>
          <a:xfrm>
            <a:off x="0" y="-13267"/>
            <a:ext cx="7834339" cy="523220"/>
          </a:xfrm>
          <a:prstGeom prst="rect">
            <a:avLst/>
          </a:prstGeom>
          <a:solidFill>
            <a:srgbClr val="EBF0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  <a:endParaRPr kumimoji="0" sz="1900" b="1" i="0" u="none" strike="noStrike" kern="1200" cap="none" spc="0" normalizeH="0" baseline="0" noProof="0" dirty="0">
              <a:ln>
                <a:noFill/>
              </a:ln>
              <a:solidFill>
                <a:srgbClr val="18488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79458" y="48288"/>
            <a:ext cx="71376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ФГИС «Моя школа»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0F184F-4016-405D-AE88-77638026D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069" y="1074712"/>
            <a:ext cx="4546321" cy="2597049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79DE1AC6-8B16-44DE-8876-EEA5C13DFA16}"/>
              </a:ext>
            </a:extLst>
          </p:cNvPr>
          <p:cNvSpPr/>
          <p:nvPr/>
        </p:nvSpPr>
        <p:spPr>
          <a:xfrm>
            <a:off x="2699792" y="592874"/>
            <a:ext cx="288032" cy="368347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: вниз 18">
            <a:extLst>
              <a:ext uri="{FF2B5EF4-FFF2-40B4-BE49-F238E27FC236}">
                <a16:creationId xmlns:a16="http://schemas.microsoft.com/office/drawing/2014/main" id="{04254CCC-4765-468C-8DBD-9160D65E098A}"/>
              </a:ext>
            </a:extLst>
          </p:cNvPr>
          <p:cNvSpPr/>
          <p:nvPr/>
        </p:nvSpPr>
        <p:spPr>
          <a:xfrm>
            <a:off x="5508104" y="608159"/>
            <a:ext cx="288032" cy="368347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1883977-ED39-4942-9BE3-87E09A49CF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7884368" y="-27384"/>
            <a:ext cx="1512168" cy="50069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FD6D223-F606-4894-93A4-1EBAEE1A55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3491880" y="6343865"/>
            <a:ext cx="1512168" cy="50069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039722E-4047-453E-8A3B-B90661F8F1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45" b="3247"/>
          <a:stretch/>
        </p:blipFill>
        <p:spPr>
          <a:xfrm>
            <a:off x="4762647" y="3906173"/>
            <a:ext cx="4304743" cy="2670562"/>
          </a:xfrm>
          <a:prstGeom prst="rect">
            <a:avLst/>
          </a:prstGeom>
          <a:ln>
            <a:solidFill>
              <a:srgbClr val="002060"/>
            </a:solidFill>
          </a:ln>
        </p:spPr>
      </p:pic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D524B471-3198-4765-85EB-16B76FD55FD0}"/>
              </a:ext>
            </a:extLst>
          </p:cNvPr>
          <p:cNvCxnSpPr>
            <a:cxnSpLocks/>
          </p:cNvCxnSpPr>
          <p:nvPr/>
        </p:nvCxnSpPr>
        <p:spPr>
          <a:xfrm flipH="1">
            <a:off x="7668180" y="3671761"/>
            <a:ext cx="864094" cy="3600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44859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341084-6622-41DC-B5B9-D8C025A27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10" y="938504"/>
            <a:ext cx="5175746" cy="400717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>
          <a:xfrm>
            <a:off x="8576350" y="6476551"/>
            <a:ext cx="584200" cy="454335"/>
          </a:xfrm>
          <a:solidFill>
            <a:schemeClr val="bg1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Google Shape;1786;p228"/>
          <p:cNvSpPr/>
          <p:nvPr/>
        </p:nvSpPr>
        <p:spPr>
          <a:xfrm>
            <a:off x="0" y="-19060"/>
            <a:ext cx="7834339" cy="523220"/>
          </a:xfrm>
          <a:prstGeom prst="rect">
            <a:avLst/>
          </a:prstGeom>
          <a:solidFill>
            <a:srgbClr val="EBF0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  <a:endParaRPr kumimoji="0" sz="1900" b="1" i="0" u="none" strike="noStrike" kern="1200" cap="none" spc="0" normalizeH="0" baseline="0" noProof="0" dirty="0">
              <a:ln>
                <a:noFill/>
              </a:ln>
              <a:solidFill>
                <a:srgbClr val="18488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79458" y="48288"/>
            <a:ext cx="71376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ФГИС «Моя школа»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0DA185A-68A5-4BF4-A752-CFCB2CDBD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826" y="983004"/>
            <a:ext cx="3219410" cy="5022039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0" name="Rectangle 1">
            <a:extLst>
              <a:ext uri="{FF2B5EF4-FFF2-40B4-BE49-F238E27FC236}">
                <a16:creationId xmlns:a16="http://schemas.microsoft.com/office/drawing/2014/main" id="{0D461E4D-33CA-447F-B332-89AE88395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219" y="5082307"/>
            <a:ext cx="2797613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0" rIns="6858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600" b="0" i="0" u="sng" strike="noStrike" kern="1200" cap="none" spc="0" normalizeH="0" baseline="0" noProof="0" dirty="0">
              <a:ln>
                <a:noFill/>
              </a:ln>
              <a:solidFill>
                <a:srgbClr val="1155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hlinkClick r:id="" action="ppaction://noaction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sng" strike="noStrike" kern="1200" cap="none" spc="0" normalizeH="0" baseline="0" noProof="0" dirty="0">
                <a:ln>
                  <a:noFill/>
                </a:ln>
                <a:solidFill>
                  <a:srgbClr val="1155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" action="ppaction://noaction"/>
              </a:rPr>
              <a:t>https://myschool.edu.ru/</a:t>
            </a:r>
            <a:endParaRPr kumimoji="0" lang="ru-RU" alt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         </a:t>
            </a:r>
            <a:endParaRPr kumimoji="0" lang="ru-RU" alt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185BDEE-B2B3-4FBB-BA98-DCC96D1B68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7884368" y="-27384"/>
            <a:ext cx="1512168" cy="50069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8E7268D-E215-40C5-8FEE-F445831312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3491880" y="6343865"/>
            <a:ext cx="1512168" cy="50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60927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>
          <a:xfrm>
            <a:off x="8540491" y="6421295"/>
            <a:ext cx="584200" cy="454335"/>
          </a:xfrm>
          <a:solidFill>
            <a:schemeClr val="bg1"/>
          </a:solid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Google Shape;1786;p228"/>
          <p:cNvSpPr/>
          <p:nvPr/>
        </p:nvSpPr>
        <p:spPr>
          <a:xfrm>
            <a:off x="-36512" y="-27384"/>
            <a:ext cx="7834339" cy="523220"/>
          </a:xfrm>
          <a:prstGeom prst="rect">
            <a:avLst/>
          </a:prstGeom>
          <a:solidFill>
            <a:srgbClr val="EBF0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  <a:endParaRPr kumimoji="0" sz="1900" b="1" i="0" u="none" strike="noStrike" kern="1200" cap="none" spc="0" normalizeH="0" baseline="0" noProof="0" dirty="0">
              <a:ln>
                <a:noFill/>
              </a:ln>
              <a:solidFill>
                <a:srgbClr val="18488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79458" y="48288"/>
            <a:ext cx="71376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ФГИС «Моя школа»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FD13AB-0ED7-497F-BD64-02AA94975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969" y="632751"/>
            <a:ext cx="5465990" cy="565106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A8C9822-585B-4F81-8A6E-11B73B3E7D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7884368" y="-27384"/>
            <a:ext cx="1512168" cy="50069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22CA3A6-3079-44E2-98DE-03F2FBEDD9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3491880" y="6343865"/>
            <a:ext cx="1512168" cy="50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83864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E481FF0-84B6-4956-A81C-62F61E1F9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28148" y="6492875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A3EF6E-A083-4BE8-A209-7F31BC1328E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5CA8BB-C870-49CB-9CDC-7BBD618DE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80" y="699453"/>
            <a:ext cx="8460432" cy="5946313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F374EAC7-79C1-4039-851A-B55265778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698" y="858093"/>
            <a:ext cx="307590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2EF836FF-26D7-4520-B736-5C94C4D045FB}"/>
              </a:ext>
            </a:extLst>
          </p:cNvPr>
          <p:cNvCxnSpPr/>
          <p:nvPr/>
        </p:nvCxnSpPr>
        <p:spPr>
          <a:xfrm>
            <a:off x="3995936" y="2852936"/>
            <a:ext cx="16561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CD4C45D9-7252-46A2-8767-7C6DB12F6AF7}"/>
              </a:ext>
            </a:extLst>
          </p:cNvPr>
          <p:cNvCxnSpPr/>
          <p:nvPr/>
        </p:nvCxnSpPr>
        <p:spPr>
          <a:xfrm>
            <a:off x="1331640" y="1628800"/>
            <a:ext cx="16561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34EA3406-4FF9-46A8-B945-6ED210A78F0E}"/>
              </a:ext>
            </a:extLst>
          </p:cNvPr>
          <p:cNvCxnSpPr/>
          <p:nvPr/>
        </p:nvCxnSpPr>
        <p:spPr>
          <a:xfrm>
            <a:off x="3743908" y="3428999"/>
            <a:ext cx="16561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602361E4-2977-4A18-8CCC-D40FBB84D1DB}"/>
              </a:ext>
            </a:extLst>
          </p:cNvPr>
          <p:cNvCxnSpPr>
            <a:cxnSpLocks/>
          </p:cNvCxnSpPr>
          <p:nvPr/>
        </p:nvCxnSpPr>
        <p:spPr>
          <a:xfrm>
            <a:off x="1331640" y="2492896"/>
            <a:ext cx="20882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C7918C41-9E9D-4A51-9244-AE2C659E34DA}"/>
              </a:ext>
            </a:extLst>
          </p:cNvPr>
          <p:cNvCxnSpPr>
            <a:cxnSpLocks/>
          </p:cNvCxnSpPr>
          <p:nvPr/>
        </p:nvCxnSpPr>
        <p:spPr>
          <a:xfrm flipH="1">
            <a:off x="5992604" y="1448780"/>
            <a:ext cx="864094" cy="3600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Google Shape;1786;p228">
            <a:extLst>
              <a:ext uri="{FF2B5EF4-FFF2-40B4-BE49-F238E27FC236}">
                <a16:creationId xmlns:a16="http://schemas.microsoft.com/office/drawing/2014/main" id="{E33AB055-5314-4ED0-84A0-691EC4F34806}"/>
              </a:ext>
            </a:extLst>
          </p:cNvPr>
          <p:cNvSpPr/>
          <p:nvPr/>
        </p:nvSpPr>
        <p:spPr>
          <a:xfrm>
            <a:off x="-36512" y="-27384"/>
            <a:ext cx="7834339" cy="523220"/>
          </a:xfrm>
          <a:prstGeom prst="rect">
            <a:avLst/>
          </a:prstGeom>
          <a:solidFill>
            <a:srgbClr val="EBF0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  <a:endParaRPr kumimoji="0" sz="1900" b="1" i="0" u="none" strike="noStrike" kern="1200" cap="none" spc="0" normalizeH="0" baseline="0" noProof="0" dirty="0">
              <a:ln>
                <a:noFill/>
              </a:ln>
              <a:solidFill>
                <a:srgbClr val="18488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BE56DEA5-968A-47B4-A310-84B0A2C6F0B3}"/>
              </a:ext>
            </a:extLst>
          </p:cNvPr>
          <p:cNvSpPr/>
          <p:nvPr/>
        </p:nvSpPr>
        <p:spPr>
          <a:xfrm>
            <a:off x="879458" y="48288"/>
            <a:ext cx="71376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ФГИС «Моя школа»</a:t>
            </a:r>
          </a:p>
        </p:txBody>
      </p:sp>
      <p:pic>
        <p:nvPicPr>
          <p:cNvPr id="25" name="Picture 3">
            <a:extLst>
              <a:ext uri="{FF2B5EF4-FFF2-40B4-BE49-F238E27FC236}">
                <a16:creationId xmlns:a16="http://schemas.microsoft.com/office/drawing/2014/main" id="{386DA3B2-458D-4E5A-ABE9-76460B20F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638051"/>
            <a:ext cx="307590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C1FB626C-57F8-4156-BA23-6E0781690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900" y="2384884"/>
            <a:ext cx="307590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C1162C6B-DBA2-4130-A041-F5AF2A879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658" y="2970199"/>
            <a:ext cx="307590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1A0C219-7071-4946-A6A9-C82E55E99C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7884368" y="-27384"/>
            <a:ext cx="1512168" cy="50069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C62B87F-983B-4AFF-B458-6EEB5C4DDF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1" t="-968" r="-1324" b="71357"/>
          <a:stretch/>
        </p:blipFill>
        <p:spPr>
          <a:xfrm>
            <a:off x="4427983" y="6343335"/>
            <a:ext cx="1107885" cy="52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263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0731E9C-89D1-48D4-ABFF-EE1B3B32E5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3491880" y="6343865"/>
            <a:ext cx="1512168" cy="500693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E2DD2CEB-1E2C-460F-BCC4-C6F2B6B43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5" y="3625374"/>
            <a:ext cx="4166171" cy="3128089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419C5ED-89F0-412B-97B3-076041193486}"/>
              </a:ext>
            </a:extLst>
          </p:cNvPr>
          <p:cNvSpPr/>
          <p:nvPr/>
        </p:nvSpPr>
        <p:spPr>
          <a:xfrm>
            <a:off x="118500" y="3046239"/>
            <a:ext cx="269375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3. Выбери класс, предмет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71DC402D-938A-44F9-BDCB-80DDD709F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089" y="3168433"/>
            <a:ext cx="4482074" cy="345462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9A8F6C-78B4-4A5F-B603-B871C5E5A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696" y="234945"/>
            <a:ext cx="5227696" cy="260527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E5150552-09CB-40B5-B4AC-C5A1C6C08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013" y="764704"/>
            <a:ext cx="342900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2BB3490E-0165-402E-A854-5342BB999AE1}"/>
              </a:ext>
            </a:extLst>
          </p:cNvPr>
          <p:cNvCxnSpPr>
            <a:cxnSpLocks/>
          </p:cNvCxnSpPr>
          <p:nvPr/>
        </p:nvCxnSpPr>
        <p:spPr>
          <a:xfrm flipH="1">
            <a:off x="3031795" y="2981882"/>
            <a:ext cx="836237" cy="6434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B8529752-EC91-4559-90B9-8F9F053272C9}"/>
              </a:ext>
            </a:extLst>
          </p:cNvPr>
          <p:cNvCxnSpPr>
            <a:cxnSpLocks/>
          </p:cNvCxnSpPr>
          <p:nvPr/>
        </p:nvCxnSpPr>
        <p:spPr>
          <a:xfrm>
            <a:off x="5128434" y="3038025"/>
            <a:ext cx="1166057" cy="6941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Google Shape;1786;p228">
            <a:extLst>
              <a:ext uri="{FF2B5EF4-FFF2-40B4-BE49-F238E27FC236}">
                <a16:creationId xmlns:a16="http://schemas.microsoft.com/office/drawing/2014/main" id="{E3A2D8D4-5F3D-4386-A790-E2EF5682C7A1}"/>
              </a:ext>
            </a:extLst>
          </p:cNvPr>
          <p:cNvSpPr/>
          <p:nvPr/>
        </p:nvSpPr>
        <p:spPr>
          <a:xfrm>
            <a:off x="-13356" y="-27384"/>
            <a:ext cx="7834339" cy="523220"/>
          </a:xfrm>
          <a:prstGeom prst="rect">
            <a:avLst/>
          </a:prstGeom>
          <a:solidFill>
            <a:srgbClr val="EBF0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  <a:endParaRPr kumimoji="0" sz="1900" b="1" i="0" u="none" strike="noStrike" kern="1200" cap="none" spc="0" normalizeH="0" baseline="0" noProof="0" dirty="0">
              <a:ln>
                <a:noFill/>
              </a:ln>
              <a:solidFill>
                <a:srgbClr val="18488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07125D8-63EA-4B26-8A75-E6FB93AA5801}"/>
              </a:ext>
            </a:extLst>
          </p:cNvPr>
          <p:cNvSpPr/>
          <p:nvPr/>
        </p:nvSpPr>
        <p:spPr>
          <a:xfrm>
            <a:off x="879458" y="48288"/>
            <a:ext cx="71376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ФГИС «Моя школа»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09ED23E-A154-42DA-ACF1-0CFF12E2CD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7884368" y="-27384"/>
            <a:ext cx="1512168" cy="50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04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CCE0556-7FB7-4935-86A8-DB11C158FB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7812360" y="-27384"/>
            <a:ext cx="1512168" cy="500693"/>
          </a:xfrm>
          <a:prstGeom prst="rect">
            <a:avLst/>
          </a:prstGeom>
        </p:spPr>
      </p:pic>
      <p:grpSp>
        <p:nvGrpSpPr>
          <p:cNvPr id="18" name="Google Shape;1784;p228">
            <a:extLst>
              <a:ext uri="{FF2B5EF4-FFF2-40B4-BE49-F238E27FC236}">
                <a16:creationId xmlns:a16="http://schemas.microsoft.com/office/drawing/2014/main" id="{DA34A98B-A458-43F3-9C3E-F0A1B9FD47F1}"/>
              </a:ext>
            </a:extLst>
          </p:cNvPr>
          <p:cNvGrpSpPr/>
          <p:nvPr/>
        </p:nvGrpSpPr>
        <p:grpSpPr>
          <a:xfrm>
            <a:off x="0" y="-27384"/>
            <a:ext cx="8248821" cy="680373"/>
            <a:chOff x="0" y="125270"/>
            <a:chExt cx="8249026" cy="510292"/>
          </a:xfrm>
        </p:grpSpPr>
        <p:sp>
          <p:nvSpPr>
            <p:cNvPr id="19" name="Google Shape;1786;p228">
              <a:extLst>
                <a:ext uri="{FF2B5EF4-FFF2-40B4-BE49-F238E27FC236}">
                  <a16:creationId xmlns:a16="http://schemas.microsoft.com/office/drawing/2014/main" id="{1A1740C0-2396-4FAE-B9B6-2F2BD336F6F8}"/>
                </a:ext>
              </a:extLst>
            </p:cNvPr>
            <p:cNvSpPr/>
            <p:nvPr/>
          </p:nvSpPr>
          <p:spPr>
            <a:xfrm>
              <a:off x="0" y="125270"/>
              <a:ext cx="8108384" cy="428639"/>
            </a:xfrm>
            <a:prstGeom prst="rect">
              <a:avLst/>
            </a:prstGeom>
            <a:solidFill>
              <a:srgbClr val="EBF0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/>
                <a:t>   </a:t>
              </a:r>
              <a:endParaRPr sz="1900" b="1">
                <a:solidFill>
                  <a:srgbClr val="18488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0" name="Google Shape;1790;p228">
              <a:extLst>
                <a:ext uri="{FF2B5EF4-FFF2-40B4-BE49-F238E27FC236}">
                  <a16:creationId xmlns:a16="http://schemas.microsoft.com/office/drawing/2014/main" id="{13ADD111-64AC-4230-9B19-9F2B3B66D04B}"/>
                </a:ext>
              </a:extLst>
            </p:cNvPr>
            <p:cNvSpPr txBox="1"/>
            <p:nvPr/>
          </p:nvSpPr>
          <p:spPr>
            <a:xfrm>
              <a:off x="423604" y="125270"/>
              <a:ext cx="7825422" cy="5102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endParaRPr lang="ru-RU" sz="2500" b="1" dirty="0">
                <a:solidFill>
                  <a:srgbClr val="002060"/>
                </a:solidFill>
                <a:latin typeface="Arial Narrow" pitchFamily="34" charset="0"/>
                <a:ea typeface="Roboto Medium"/>
                <a:cs typeface="Roboto Medium"/>
                <a:sym typeface="Roboto Medium"/>
              </a:endParaRPr>
            </a:p>
          </p:txBody>
        </p:sp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05FD603-90BC-4698-9F66-900C2E8C14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1327201" y="6355366"/>
            <a:ext cx="1512168" cy="500693"/>
          </a:xfrm>
          <a:prstGeom prst="rect">
            <a:avLst/>
          </a:prstGeom>
        </p:spPr>
      </p:pic>
      <p:sp>
        <p:nvSpPr>
          <p:cNvPr id="21508" name="AutoShape 4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0" name="AutoShape 6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2" name="AutoShape 8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5" name="AutoShape 11" descr="https://www.hiq.su/image/catalog/category/icons/z2qn5h.pn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7" name="AutoShape 13" descr="https://www.hiq.su/image/catalog/category/icons/z2qn5h.pn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90458" y="44624"/>
            <a:ext cx="5369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ФООП НОО, ООО, СОО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3593" y="717742"/>
            <a:ext cx="85553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 сентября 2023 года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обучающихся всех классов (</a:t>
            </a:r>
            <a:r>
              <a:rPr lang="ru-RU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1-11 классы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всех образовательных организаций</a:t>
            </a:r>
            <a:endParaRPr lang="ru-RU" dirty="0"/>
          </a:p>
        </p:txBody>
      </p:sp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4021320273"/>
              </p:ext>
            </p:extLst>
          </p:nvPr>
        </p:nvGraphicFramePr>
        <p:xfrm>
          <a:off x="-17228" y="1553896"/>
          <a:ext cx="9152569" cy="464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01741" y="6498392"/>
            <a:ext cx="2133600" cy="365125"/>
          </a:xfrm>
        </p:spPr>
        <p:txBody>
          <a:bodyPr/>
          <a:lstStyle/>
          <a:p>
            <a:fld id="{5AA3EF6E-A083-4BE8-A209-7F31BC1328EB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8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95252" y="5728124"/>
            <a:ext cx="5976664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rgbClr val="002060"/>
                </a:solidFill>
              </a:rPr>
              <a:t>№ ФЗ-273 «Об образовании в Российской Федерации»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rgbClr val="002060"/>
                </a:solidFill>
              </a:rPr>
              <a:t>ФГОС НОО, ФГОС ООО, ФГОС СОО</a:t>
            </a:r>
          </a:p>
        </p:txBody>
      </p:sp>
      <p:sp>
        <p:nvSpPr>
          <p:cNvPr id="10" name="Стрелка вверх 9"/>
          <p:cNvSpPr/>
          <p:nvPr/>
        </p:nvSpPr>
        <p:spPr>
          <a:xfrm>
            <a:off x="2695353" y="5445224"/>
            <a:ext cx="288032" cy="216024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верх 25"/>
          <p:cNvSpPr/>
          <p:nvPr/>
        </p:nvSpPr>
        <p:spPr>
          <a:xfrm>
            <a:off x="5457277" y="5464115"/>
            <a:ext cx="288032" cy="216024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верх 26"/>
          <p:cNvSpPr/>
          <p:nvPr/>
        </p:nvSpPr>
        <p:spPr>
          <a:xfrm>
            <a:off x="8268916" y="5464115"/>
            <a:ext cx="288032" cy="216024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55048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8FE2D26-2ECB-4C4A-BC4A-92EC1FB326D6}"/>
              </a:ext>
            </a:extLst>
          </p:cNvPr>
          <p:cNvSpPr/>
          <p:nvPr/>
        </p:nvSpPr>
        <p:spPr>
          <a:xfrm>
            <a:off x="1" y="1249036"/>
            <a:ext cx="8885144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Для каких классов и учебных курсов предмета “Математика” предложены ЦОР?</a:t>
            </a:r>
          </a:p>
          <a:p>
            <a:pPr marL="34290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F12728-BDAE-4430-9A30-5397EC4CA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56" y="2426281"/>
            <a:ext cx="2766943" cy="34358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E3F748-124C-405E-B416-5EF15C3EF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545" y="2569439"/>
            <a:ext cx="2528396" cy="28060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0949BA-4DB5-4AEF-9098-38277C08FCFE}"/>
              </a:ext>
            </a:extLst>
          </p:cNvPr>
          <p:cNvSpPr txBox="1"/>
          <p:nvPr/>
        </p:nvSpPr>
        <p:spPr>
          <a:xfrm>
            <a:off x="3771901" y="5497372"/>
            <a:ext cx="6051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4CDDD6-312C-442C-A11D-BCF65CA3B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2497" y="2587825"/>
            <a:ext cx="2353447" cy="3228179"/>
          </a:xfrm>
          <a:prstGeom prst="rect">
            <a:avLst/>
          </a:prstGeom>
        </p:spPr>
      </p:pic>
      <p:sp>
        <p:nvSpPr>
          <p:cNvPr id="8" name="Полилиния 37">
            <a:extLst>
              <a:ext uri="{FF2B5EF4-FFF2-40B4-BE49-F238E27FC236}">
                <a16:creationId xmlns:a16="http://schemas.microsoft.com/office/drawing/2014/main" id="{B79E87F8-E409-4B72-96E3-D736D54F9E58}"/>
              </a:ext>
            </a:extLst>
          </p:cNvPr>
          <p:cNvSpPr/>
          <p:nvPr/>
        </p:nvSpPr>
        <p:spPr>
          <a:xfrm>
            <a:off x="3457545" y="4883255"/>
            <a:ext cx="244835" cy="211206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олилиния 37">
            <a:extLst>
              <a:ext uri="{FF2B5EF4-FFF2-40B4-BE49-F238E27FC236}">
                <a16:creationId xmlns:a16="http://schemas.microsoft.com/office/drawing/2014/main" id="{C0729FAE-2246-4BBA-ABE4-0DDCB900E8C3}"/>
              </a:ext>
            </a:extLst>
          </p:cNvPr>
          <p:cNvSpPr/>
          <p:nvPr/>
        </p:nvSpPr>
        <p:spPr>
          <a:xfrm>
            <a:off x="3387659" y="3167366"/>
            <a:ext cx="244835" cy="211206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олилиния 37">
            <a:extLst>
              <a:ext uri="{FF2B5EF4-FFF2-40B4-BE49-F238E27FC236}">
                <a16:creationId xmlns:a16="http://schemas.microsoft.com/office/drawing/2014/main" id="{E7AE9AF8-9204-42A4-A296-3C5B0BDCFA24}"/>
              </a:ext>
            </a:extLst>
          </p:cNvPr>
          <p:cNvSpPr/>
          <p:nvPr/>
        </p:nvSpPr>
        <p:spPr>
          <a:xfrm>
            <a:off x="3358453" y="2861369"/>
            <a:ext cx="244835" cy="211206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Полилиния 37">
            <a:extLst>
              <a:ext uri="{FF2B5EF4-FFF2-40B4-BE49-F238E27FC236}">
                <a16:creationId xmlns:a16="http://schemas.microsoft.com/office/drawing/2014/main" id="{61D7B205-2D33-42BF-A49D-48AE4A08A81C}"/>
              </a:ext>
            </a:extLst>
          </p:cNvPr>
          <p:cNvSpPr/>
          <p:nvPr/>
        </p:nvSpPr>
        <p:spPr>
          <a:xfrm>
            <a:off x="5840198" y="4672049"/>
            <a:ext cx="244835" cy="211206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Скругленный прямоугольник 19">
            <a:extLst>
              <a:ext uri="{FF2B5EF4-FFF2-40B4-BE49-F238E27FC236}">
                <a16:creationId xmlns:a16="http://schemas.microsoft.com/office/drawing/2014/main" id="{2971D712-823F-443F-8BA8-5A247DFA755F}"/>
              </a:ext>
            </a:extLst>
          </p:cNvPr>
          <p:cNvSpPr/>
          <p:nvPr/>
        </p:nvSpPr>
        <p:spPr>
          <a:xfrm>
            <a:off x="394535" y="3691537"/>
            <a:ext cx="1246455" cy="217061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Google Shape;1786;p228">
            <a:extLst>
              <a:ext uri="{FF2B5EF4-FFF2-40B4-BE49-F238E27FC236}">
                <a16:creationId xmlns:a16="http://schemas.microsoft.com/office/drawing/2014/main" id="{65F4797A-47A2-468D-92E4-3F9537D684C5}"/>
              </a:ext>
            </a:extLst>
          </p:cNvPr>
          <p:cNvSpPr/>
          <p:nvPr/>
        </p:nvSpPr>
        <p:spPr>
          <a:xfrm>
            <a:off x="-36512" y="-27384"/>
            <a:ext cx="7834339" cy="523220"/>
          </a:xfrm>
          <a:prstGeom prst="rect">
            <a:avLst/>
          </a:prstGeom>
          <a:solidFill>
            <a:srgbClr val="EBF0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  <a:endParaRPr kumimoji="0" sz="1900" b="1" i="0" u="none" strike="noStrike" kern="1200" cap="none" spc="0" normalizeH="0" baseline="0" noProof="0" dirty="0">
              <a:ln>
                <a:noFill/>
              </a:ln>
              <a:solidFill>
                <a:srgbClr val="18488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56F0286-1392-422B-9F1A-83F7BB352E6E}"/>
              </a:ext>
            </a:extLst>
          </p:cNvPr>
          <p:cNvSpPr/>
          <p:nvPr/>
        </p:nvSpPr>
        <p:spPr>
          <a:xfrm>
            <a:off x="879458" y="48288"/>
            <a:ext cx="71376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ФГИС «Моя школа»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3DEC99B-ED3D-4FE8-AC90-8841085BED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7884368" y="-27384"/>
            <a:ext cx="1512168" cy="50069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C874C61-3636-43DE-A02D-7BC2986274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3491880" y="6343865"/>
            <a:ext cx="1512168" cy="50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27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" name="Google Shape;1786;p228"/>
          <p:cNvSpPr/>
          <p:nvPr/>
        </p:nvSpPr>
        <p:spPr>
          <a:xfrm>
            <a:off x="96943" y="179322"/>
            <a:ext cx="4357865" cy="1237787"/>
          </a:xfrm>
          <a:prstGeom prst="rect">
            <a:avLst/>
          </a:prstGeom>
          <a:solidFill>
            <a:srgbClr val="EBF0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ФОП ООО:</a:t>
            </a:r>
          </a:p>
          <a:p>
            <a:pPr algn="ctr">
              <a:defRPr/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просвещения РФ</a:t>
            </a:r>
          </a:p>
          <a:p>
            <a:pPr algn="ctr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18.05.2023 № 370 (Зарегистрирован 12.07.2023 № 74223)</a:t>
            </a:r>
          </a:p>
        </p:txBody>
      </p:sp>
      <p:sp>
        <p:nvSpPr>
          <p:cNvPr id="21508" name="AutoShape 4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0" name="AutoShape 6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2" name="AutoShape 8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5" name="AutoShape 11" descr="https://www.hiq.su/image/catalog/category/icons/z2qn5h.pn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7" name="AutoShape 13" descr="https://www.hiq.su/image/catalog/category/icons/z2qn5h.pn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6818600" y="9155025"/>
            <a:ext cx="4262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u="sng" dirty="0">
                <a:hlinkClick r:id="rId3"/>
              </a:rPr>
              <a:t>https://docs.cntd.ru/document/902350579</a:t>
            </a:r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1185326" y="9044148"/>
            <a:ext cx="4031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https://docs.cntd.ru/document/607175848</a:t>
            </a:r>
            <a:endParaRPr lang="ru-RU" dirty="0"/>
          </a:p>
        </p:txBody>
      </p:sp>
      <p:sp>
        <p:nvSpPr>
          <p:cNvPr id="32" name="Google Shape;1786;p228"/>
          <p:cNvSpPr/>
          <p:nvPr/>
        </p:nvSpPr>
        <p:spPr>
          <a:xfrm>
            <a:off x="4591782" y="160338"/>
            <a:ext cx="4489678" cy="1248149"/>
          </a:xfrm>
          <a:prstGeom prst="rect">
            <a:avLst/>
          </a:prstGeom>
          <a:solidFill>
            <a:srgbClr val="EBF0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ФОП СОО: </a:t>
            </a:r>
          </a:p>
          <a:p>
            <a:pPr algn="ctr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просвещения РФ </a:t>
            </a:r>
          </a:p>
          <a:p>
            <a:pPr algn="ctr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18.05.2023 № 371 (Зарегистрирован 12.07.2023 № 74228)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5"/>
          <a:srcRect l="4918" b="3469"/>
          <a:stretch/>
        </p:blipFill>
        <p:spPr>
          <a:xfrm>
            <a:off x="167065" y="1569865"/>
            <a:ext cx="4332927" cy="3440636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6"/>
          <a:srcRect l="4093" r="1185" b="5062"/>
          <a:stretch/>
        </p:blipFill>
        <p:spPr>
          <a:xfrm>
            <a:off x="4566303" y="1477379"/>
            <a:ext cx="4542201" cy="3607805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4488160" y="5185940"/>
            <a:ext cx="46668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hlinkClick r:id="rId7"/>
              </a:rPr>
              <a:t>https://edsoo.ru/Federalnaya_obrazovatelnaya_programma_srednego_obschego_obrazovaniya.htm</a:t>
            </a:r>
            <a:endParaRPr lang="ru-RU" sz="1600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-14551" y="5204924"/>
            <a:ext cx="45808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hlinkClick r:id="rId8"/>
              </a:rPr>
              <a:t>https://edsoo.ru/Federalnaya_obrazovatelnaya_programma_osnovnogo_obschego_obrazovaniya.htm</a:t>
            </a:r>
            <a:r>
              <a:rPr lang="ru-RU" sz="1600" dirty="0"/>
              <a:t>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08440" y="6492875"/>
            <a:ext cx="2133600" cy="365125"/>
          </a:xfrm>
        </p:spPr>
        <p:txBody>
          <a:bodyPr/>
          <a:lstStyle/>
          <a:p>
            <a:fld id="{5AA3EF6E-A083-4BE8-A209-7F31BC1328EB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B7E91B48-DAAA-47A4-876C-5B46C48DBB9B}"/>
              </a:ext>
            </a:extLst>
          </p:cNvPr>
          <p:cNvCxnSpPr>
            <a:cxnSpLocks/>
          </p:cNvCxnSpPr>
          <p:nvPr/>
        </p:nvCxnSpPr>
        <p:spPr>
          <a:xfrm flipH="1">
            <a:off x="4482823" y="-11"/>
            <a:ext cx="29857" cy="6858000"/>
          </a:xfrm>
          <a:prstGeom prst="line">
            <a:avLst/>
          </a:prstGeom>
          <a:ln w="22225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2D9AAB5-8FF8-48D8-B47E-EF94B7D2F62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2956648" y="7937"/>
            <a:ext cx="1512168" cy="500693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C3A2521-AB4F-41A5-A74F-DFF883389D3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7646974" y="-11"/>
            <a:ext cx="1512168" cy="50069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79789E6-3CB4-416C-805B-00CE584D7CB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0" y="6357296"/>
            <a:ext cx="1512168" cy="50069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DBD8D12-583B-4D88-B421-AFD8E083B96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5" t="-968" r="-1324" b="72919"/>
          <a:stretch/>
        </p:blipFill>
        <p:spPr>
          <a:xfrm>
            <a:off x="4503031" y="6330030"/>
            <a:ext cx="1512168" cy="50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610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8655</TotalTime>
  <Words>11692</Words>
  <Application>Microsoft Office PowerPoint</Application>
  <PresentationFormat>Экран (4:3)</PresentationFormat>
  <Paragraphs>2286</Paragraphs>
  <Slides>80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80</vt:i4>
      </vt:variant>
    </vt:vector>
  </HeadingPairs>
  <TitlesOfParts>
    <vt:vector size="92" baseType="lpstr">
      <vt:lpstr>Arial</vt:lpstr>
      <vt:lpstr>Arial Narrow</vt:lpstr>
      <vt:lpstr>Calibri</vt:lpstr>
      <vt:lpstr>Cambria Math</vt:lpstr>
      <vt:lpstr>Gilroy ExtraBold</vt:lpstr>
      <vt:lpstr>Roboto</vt:lpstr>
      <vt:lpstr>Symbol</vt:lpstr>
      <vt:lpstr>Times New Roman</vt:lpstr>
      <vt:lpstr>Wingdings</vt:lpstr>
      <vt:lpstr>Тема Office</vt:lpstr>
      <vt:lpstr>Simple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УЧЕБНО-МЕТОДИЧЕСКОЕ ОБЕСПЕЧЕНИЕ РЕАЛИЗАЦИИ ТРЕБОВАНИЙ ФГОС СОО «Математика: алгебра и начала математического анализа»</vt:lpstr>
      <vt:lpstr>СООТВЕТСТВИЕ СОДЕРЖАНИЯ УЧЕБНИКА РАЗДЕЛАМ РАБОЧЕЙ ПРОГРАММЫ</vt:lpstr>
      <vt:lpstr>СООТВЕТСТВИЕ СОДЕРЖАНИЯ УЧЕБНИКА РАЗДЕЛАМ РАБОЧЕЙ ПРОГРАММЫ</vt:lpstr>
      <vt:lpstr>СООТВЕТСТВИЕ СОДЕРЖАНИЯ УЧЕБНИКА РАЗДЕЛАМ РАБОЧЕЙ ПРОГРАММЫ</vt:lpstr>
      <vt:lpstr>СООТВЕТСТВИЕ СОДЕРЖАНИЯ УЧЕБНИКА РАЗДЕЛАМ РАБОЧЕЙ ПРОГРАММЫ</vt:lpstr>
      <vt:lpstr>СООТВЕТСТВИЕ СОДЕРЖАНИЯ УЧЕБНИКА РАЗДЕЛАМ РАБОЧЕЙ ПРОГРАММЫ</vt:lpstr>
      <vt:lpstr>СООТВЕТСТВИЕ СОДЕРЖАНИЯ УЧЕБНИКА РАЗДЕЛАМ РАБОЧЕЙ ПРОГРАММЫ</vt:lpstr>
      <vt:lpstr>УЧЕБНО-МЕТОДИЧЕСКОЕ ОБЕСПЕЧЕНИЕ РЕАЛИЗАЦИИ ТРЕБОВАНИЙ ФГОС СОО «Математика: геометрия»</vt:lpstr>
      <vt:lpstr>СООТВЕТСТВИЕ СОДЕРЖАНИЯ УЧЕБНИКА РАЗДЕЛАМ РАБОЧЕЙ ПРОГРАММЫ</vt:lpstr>
      <vt:lpstr>СООТВЕТСТВИЕ СОДЕРЖАНИЯ УЧЕБНИКА РАЗДЕЛАМ РАБОЧЕЙ ПРОГРАММЫ</vt:lpstr>
      <vt:lpstr>СООТВЕТСТВИЕ СОДЕРЖАНИЯ УЧЕБНИКА РАЗДЕЛАМ РАБОЧЕЙ ПРОГРАММЫ</vt:lpstr>
      <vt:lpstr>СООТВЕТСТВИЕ СОДЕРЖАНИЯ УЧЕБНИКА РАЗДЕЛАМ РАБОЧЕЙ ПРОГРАММЫ</vt:lpstr>
      <vt:lpstr>СООТВЕТСТВИЕ СОДЕРЖАНИЯ УЧЕБНИКА РАЗДЕЛАМ РАБОЧЕЙ ПРОГРАММЫ</vt:lpstr>
      <vt:lpstr>Презентация PowerPoint</vt:lpstr>
      <vt:lpstr>СООТВЕТСТВИЕ СОДЕРЖАНИЯ УЧЕБНИКА РАЗДЕЛАМ РАБОЧЕЙ ПРОГРАММЫ</vt:lpstr>
      <vt:lpstr>УЧЕБНО-МЕТОДИЧЕСКОЕ ОБЕСПЕЧЕНИЕ РЕАЛИЗАЦИИ ТРЕБОВАНИЙ ФГОС СОО «Математика: алгебра и начала математического анализа»</vt:lpstr>
      <vt:lpstr>СООТВЕТСТВИЕ СОДЕРЖАНИЯ УЧЕБНИКА РАЗДЕЛАМ РАБОЧЕЙ ПРОГРАММЫ Математика: алгебра и начала математического анализа. 10 класс</vt:lpstr>
      <vt:lpstr>СООТВЕТСТВИЕ СОДЕРЖАНИЯ УЧЕБНИКА РАЗДЕЛАМ РАБОЧЕЙ ПРОГРАММЫ Математика: алгебра и начала математического анализа. 10 класс</vt:lpstr>
      <vt:lpstr>СООТВЕТСТВИЕ СОДЕРЖАНИЯ УЧЕБНИКА РАЗДЕЛАМ РАБОЧЕЙ ПРОГРАММЫ Математика: алгебра и начала математического анализа. 10 класс</vt:lpstr>
      <vt:lpstr>СООТВЕТСТВИЕ СОДЕРЖАНИЯ УЧЕБНИКА РАЗДЕЛАМ РАБОЧЕЙ ПРОГРАММЫ Математика: алгебра и начала математического анализа. 10 класс</vt:lpstr>
      <vt:lpstr>СООТВЕТСТВИЕ СОДЕРЖАНИЯ УЧЕБНИКА РАЗДЕЛАМ РАБОЧЕЙ ПРОГРАММЫ Математика: алгебра и начала математического анализа. 11 класс</vt:lpstr>
      <vt:lpstr>СООТВЕТСТВИЕ СОДЕРЖАНИЯ УЧЕБНИКА РАЗДЕЛАМ РАБОЧЕЙ ПРОГРАММЫ Математика: алгебра и начала математического анализа. 11 класс</vt:lpstr>
      <vt:lpstr>РЕКОМЕНДАЦИИ ПО ЗАМЕЩЕНИЮ НЕДОСТАЮЩЕГО СОДЕРЖАНИЯ</vt:lpstr>
      <vt:lpstr>РЕКОМЕНДАЦИИ ПО ЗАМЕЩЕНИЮ НЕДОСТАЮЩЕГО СОДЕРЖАНИЯ</vt:lpstr>
      <vt:lpstr>УЧЕБНО-МЕТОДИЧЕСКОЕ ОБЕСПЕЧЕНИЕ РЕАЛИЗАЦИИ ТРЕБОВАНИЙ ФГОС СОО «Математика: геометрия» УГЛУБЛЁННЫЙ УРОВЕНЬ</vt:lpstr>
      <vt:lpstr>СООТВЕТСТВИЕ СОДЕРЖАНИЯ УЧЕБНИКА РАЗДЕЛАМ РАБОЧЕЙ ПРОГРАММЫ Математика: геометрия. 10 класс</vt:lpstr>
      <vt:lpstr>СООТВЕТСТВИЕ СОДЕРЖАНИЯ УЧЕБНИКА РАЗДЕЛАМ РАБОЧЕЙ ПРОГРАММЫ Математика: геометрия. 10 класс</vt:lpstr>
      <vt:lpstr>СООТВЕТСТВИЕ СОДЕРЖАНИЯ УЧЕБНИКА РАЗДЕЛАМ РАБОЧЕЙ ПРОГРАММЫ Математика: геометрия. 10 класс</vt:lpstr>
      <vt:lpstr>СООТВЕТСТВИЕ СОДЕРЖАНИЯ УЧЕБНИКА РАЗДЕЛАМ РАБОЧЕЙ ПРОГРАММЫ Математика: геометрия. 11 класс</vt:lpstr>
      <vt:lpstr>СООТВЕТСТВИЕ СОДЕРЖАНИЯ УЧЕБНИКА РАЗДЕЛАМ РАБОЧЕЙ ПРОГРАММЫ Математика: геометрия. 11 класс</vt:lpstr>
      <vt:lpstr>СООТВЕТСТВИЕ СОДЕРЖАНИЯ УЧЕБНИКА РАЗДЕЛАМ РАБОЧЕЙ ПРОГРАММЫ Математика: вероятность и статистика. 10 - 11 класс</vt:lpstr>
      <vt:lpstr>РЕКОМЕНДАЦИИ ПО РАБОТЕ С ОРГАНИЗАЦИЕЙ КУРСА «ВЕРОЯТНОСТЬ И СТАТИСТИКА»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Проектный менеджмент как технология эффективного управления качеством образования в условиях изменений</dc:title>
  <dc:creator>Татьяна</dc:creator>
  <cp:lastModifiedBy>Елена Даниленко</cp:lastModifiedBy>
  <cp:revision>681</cp:revision>
  <dcterms:created xsi:type="dcterms:W3CDTF">2016-12-10T09:45:20Z</dcterms:created>
  <dcterms:modified xsi:type="dcterms:W3CDTF">2023-10-24T16:40:56Z</dcterms:modified>
</cp:coreProperties>
</file>