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8" r:id="rId1"/>
  </p:sldMasterIdLst>
  <p:notesMasterIdLst>
    <p:notesMasterId r:id="rId21"/>
  </p:notesMasterIdLst>
  <p:sldIdLst>
    <p:sldId id="382" r:id="rId2"/>
    <p:sldId id="356" r:id="rId3"/>
    <p:sldId id="383" r:id="rId4"/>
    <p:sldId id="358" r:id="rId5"/>
    <p:sldId id="389" r:id="rId6"/>
    <p:sldId id="369" r:id="rId7"/>
    <p:sldId id="367" r:id="rId8"/>
    <p:sldId id="364" r:id="rId9"/>
    <p:sldId id="372" r:id="rId10"/>
    <p:sldId id="379" r:id="rId11"/>
    <p:sldId id="365" r:id="rId12"/>
    <p:sldId id="384" r:id="rId13"/>
    <p:sldId id="366" r:id="rId14"/>
    <p:sldId id="386" r:id="rId15"/>
    <p:sldId id="363" r:id="rId16"/>
    <p:sldId id="388" r:id="rId17"/>
    <p:sldId id="387" r:id="rId18"/>
    <p:sldId id="362" r:id="rId19"/>
    <p:sldId id="37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0767" autoAdjust="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EFDC6D-7841-40DB-924A-F398EC1B75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755039"/>
            <a:ext cx="9461050" cy="61029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48C434B-621D-354A-9D69-0179197B44FB}"/>
              </a:ext>
            </a:extLst>
          </p:cNvPr>
          <p:cNvSpPr txBox="1"/>
          <p:nvPr/>
        </p:nvSpPr>
        <p:spPr>
          <a:xfrm>
            <a:off x="8201643" y="164967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392F8C3-408F-AB47-9335-4AFD7C3005D5}"/>
              </a:ext>
            </a:extLst>
          </p:cNvPr>
          <p:cNvSpPr txBox="1"/>
          <p:nvPr/>
        </p:nvSpPr>
        <p:spPr>
          <a:xfrm>
            <a:off x="2024202" y="526285"/>
            <a:ext cx="7930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82B0"/>
                </a:solidFill>
                <a:effectLst/>
                <a:uLnTx/>
                <a:uFillTx/>
                <a:latin typeface="Exo 2 Semi Bold" panose="00000700000000000000" pitchFamily="2" charset="-52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ВЫЧИСЛЕНИЙ ПРИ РЕШЕНИИ ПРАКТИЧЕСКИХ ЗАДАЧ</a:t>
            </a: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867F39F7-CF34-F244-93E2-4B25746E6C0D}"/>
              </a:ext>
            </a:extLst>
          </p:cNvPr>
          <p:cNvSpPr/>
          <p:nvPr/>
        </p:nvSpPr>
        <p:spPr>
          <a:xfrm>
            <a:off x="8237494" y="3632069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New\Downloads\2023-03-25_03-46-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1578790"/>
            <a:ext cx="10698534" cy="46391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1271602" y="914944"/>
            <a:ext cx="691895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Tx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ЗАДАЧИ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594129" y="3677795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468966" y="471320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63" y="0"/>
            <a:ext cx="3979767" cy="2567196"/>
          </a:xfrm>
          <a:prstGeom prst="rect">
            <a:avLst/>
          </a:prstGeom>
        </p:spPr>
      </p:pic>
      <p:pic>
        <p:nvPicPr>
          <p:cNvPr id="21" name="Объект 3">
            <a:extLst>
              <a:ext uri="{FF2B5EF4-FFF2-40B4-BE49-F238E27FC236}">
                <a16:creationId xmlns="" xmlns:a16="http://schemas.microsoft.com/office/drawing/2014/main" id="{D47D0689-A00C-454E-9434-2FD4AE9EDD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478" y="2088182"/>
            <a:ext cx="8008986" cy="438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210589-E38A-4A3F-A211-BCE3F76548F5}"/>
              </a:ext>
            </a:extLst>
          </p:cNvPr>
          <p:cNvSpPr txBox="1"/>
          <p:nvPr/>
        </p:nvSpPr>
        <p:spPr>
          <a:xfrm>
            <a:off x="1235427" y="888730"/>
            <a:ext cx="7182735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Tx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ЗАДАЧИ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594129" y="3677795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468966" y="4713201"/>
            <a:ext cx="2067859" cy="20678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63" y="0"/>
            <a:ext cx="3979767" cy="2567196"/>
          </a:xfrm>
          <a:prstGeom prst="rect">
            <a:avLst/>
          </a:prstGeom>
        </p:spPr>
      </p:pic>
      <p:pic>
        <p:nvPicPr>
          <p:cNvPr id="7" name="Рисунок 6" descr="C:\Users\New\Downloads\imgpreview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140" y="1738860"/>
            <a:ext cx="5327555" cy="461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655092D5-DDAA-ED4A-915A-E4CC71089E59}"/>
              </a:ext>
            </a:extLst>
          </p:cNvPr>
          <p:cNvSpPr/>
          <p:nvPr/>
        </p:nvSpPr>
        <p:spPr>
          <a:xfrm>
            <a:off x="8607552" y="4166617"/>
            <a:ext cx="2590800" cy="25603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4AE762E7-9FCE-924C-9065-454320787B64}"/>
              </a:ext>
            </a:extLst>
          </p:cNvPr>
          <p:cNvSpPr/>
          <p:nvPr/>
        </p:nvSpPr>
        <p:spPr>
          <a:xfrm>
            <a:off x="743712" y="4075176"/>
            <a:ext cx="2819400" cy="262128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E09E241-2E57-224D-85B2-A16ACDBD97F4}"/>
              </a:ext>
            </a:extLst>
          </p:cNvPr>
          <p:cNvSpPr/>
          <p:nvPr/>
        </p:nvSpPr>
        <p:spPr>
          <a:xfrm>
            <a:off x="8561832" y="1103376"/>
            <a:ext cx="2682240" cy="24536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D0A2DD6B-E026-2B41-8EB8-9457C99055E4}"/>
              </a:ext>
            </a:extLst>
          </p:cNvPr>
          <p:cNvSpPr/>
          <p:nvPr/>
        </p:nvSpPr>
        <p:spPr>
          <a:xfrm>
            <a:off x="4491697" y="4175947"/>
            <a:ext cx="2972855" cy="253574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2BB07B3D-A780-5E43-ADDA-034A5A0BCA24}"/>
              </a:ext>
            </a:extLst>
          </p:cNvPr>
          <p:cNvSpPr/>
          <p:nvPr/>
        </p:nvSpPr>
        <p:spPr>
          <a:xfrm>
            <a:off x="683113" y="1021838"/>
            <a:ext cx="2864759" cy="265709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536648" y="2128276"/>
            <a:ext cx="302551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Ребусы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A97DD2C-4973-4CEB-92B3-34E2E89E1334}"/>
              </a:ext>
            </a:extLst>
          </p:cNvPr>
          <p:cNvSpPr/>
          <p:nvPr/>
        </p:nvSpPr>
        <p:spPr>
          <a:xfrm>
            <a:off x="2785872" y="933322"/>
            <a:ext cx="6659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4365296" y="5237236"/>
            <a:ext cx="302551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Кроссворды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8486848" y="1808236"/>
            <a:ext cx="30255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Математические эстафеты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775408" y="5150450"/>
            <a:ext cx="302551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Головоломки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524F8C0-22FD-014D-8507-115CB0877E2F}"/>
              </a:ext>
            </a:extLst>
          </p:cNvPr>
          <p:cNvSpPr/>
          <p:nvPr/>
        </p:nvSpPr>
        <p:spPr>
          <a:xfrm>
            <a:off x="8340480" y="5211410"/>
            <a:ext cx="30255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Логические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задачи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>
            <a:endCxn id="7" idx="3"/>
          </p:cNvCxnSpPr>
          <p:nvPr/>
        </p:nvCxnSpPr>
        <p:spPr>
          <a:xfrm flipH="1">
            <a:off x="3562160" y="1560576"/>
            <a:ext cx="1128712" cy="78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70" idx="7"/>
          </p:cNvCxnSpPr>
          <p:nvPr/>
        </p:nvCxnSpPr>
        <p:spPr>
          <a:xfrm flipH="1">
            <a:off x="3150220" y="1469136"/>
            <a:ext cx="2805572" cy="2989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6184392" y="1499616"/>
            <a:ext cx="60960" cy="2682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3" idx="1"/>
          </p:cNvCxnSpPr>
          <p:nvPr/>
        </p:nvCxnSpPr>
        <p:spPr>
          <a:xfrm>
            <a:off x="6992112" y="1438656"/>
            <a:ext cx="1494736" cy="760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595872" y="1575816"/>
            <a:ext cx="2590800" cy="2788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w\Downloads\slide_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2348" t="22119" r="10375" b="4222"/>
          <a:stretch>
            <a:fillRect/>
          </a:stretch>
        </p:blipFill>
        <p:spPr bwMode="auto">
          <a:xfrm>
            <a:off x="355312" y="951246"/>
            <a:ext cx="2751650" cy="4077954"/>
          </a:xfrm>
          <a:prstGeom prst="rect">
            <a:avLst/>
          </a:prstGeom>
          <a:noFill/>
        </p:spPr>
      </p:pic>
      <p:pic>
        <p:nvPicPr>
          <p:cNvPr id="6" name="Picture 2" descr="C:\Users\New\Downloads\slide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375" t="23333" r="51625" b="7333"/>
          <a:stretch>
            <a:fillRect/>
          </a:stretch>
        </p:blipFill>
        <p:spPr bwMode="auto">
          <a:xfrm>
            <a:off x="8031150" y="2636521"/>
            <a:ext cx="3094050" cy="3992880"/>
          </a:xfrm>
          <a:prstGeom prst="rect">
            <a:avLst/>
          </a:prstGeom>
          <a:noFill/>
        </p:spPr>
      </p:pic>
      <p:pic>
        <p:nvPicPr>
          <p:cNvPr id="3074" name="Picture 2" descr="C:\Users\New\Downloads\detsad-178516-1447523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629" y="2161746"/>
            <a:ext cx="4562350" cy="342458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-1406528" y="-5110700"/>
            <a:ext cx="7037407" cy="7037407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4952880"/>
            <a:ext cx="11323319" cy="143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и покажите все числа от 1 до 10 по порядку.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Назовите все однозначные (двузначные) числа, которые здесь встречаются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4" y="9701"/>
            <a:ext cx="3979767" cy="2567196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41" y="868680"/>
            <a:ext cx="3912668" cy="41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358" y="96084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рабочей программы следует ориентироваться на цели: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2643" y="2371863"/>
            <a:ext cx="8599357" cy="5224073"/>
          </a:xfrm>
        </p:spPr>
        <p:txBody>
          <a:bodyPr>
            <a:norm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личностные;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предметные результаты конкретизированные с учетом специфики предмета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60" y="2307824"/>
            <a:ext cx="2837219" cy="283721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21168" y="7094287"/>
            <a:ext cx="10160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23587"/>
              </p:ext>
            </p:extLst>
          </p:nvPr>
        </p:nvGraphicFramePr>
        <p:xfrm>
          <a:off x="213360" y="545591"/>
          <a:ext cx="11521441" cy="5743449"/>
        </p:xfrm>
        <a:graphic>
          <a:graphicData uri="http://schemas.openxmlformats.org/drawingml/2006/table">
            <a:tbl>
              <a:tblPr/>
              <a:tblGrid>
                <a:gridCol w="2182368"/>
                <a:gridCol w="2904121"/>
                <a:gridCol w="3217476"/>
                <a:gridCol w="3217476"/>
              </a:tblGrid>
              <a:tr h="25971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7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Примерная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основная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программа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77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образовательного учреждения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88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(основная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школа)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Адаптивная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 математике 5 класс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Адаптивная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 математике 6 класс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Адаптивная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рабочая программа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 математике 7 класс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71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Выпускник научится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>
                          <a:latin typeface="Times New Roman"/>
                          <a:ea typeface="Times New Roman"/>
                          <a:cs typeface="Times New Roman"/>
                        </a:rPr>
                        <a:t>Выполнять вычисления с рациональными числами, сочетая устные и письменные приемы вычислений, применение калькулятора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Получать, записывать, читать обыкновенные дроби; различать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числитель и знаменатель.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Складывать и вычитать обыкновенные дроби с одинаковыми знаменателями без преобразования результата </a:t>
                      </a:r>
                      <a:r>
                        <a:rPr lang="ru-RU" sz="1600" i="1" spc="-10" dirty="0">
                          <a:latin typeface="Times New Roman"/>
                          <a:ea typeface="Times New Roman"/>
                          <a:cs typeface="Times New Roman"/>
                        </a:rPr>
                        <a:t>по предложенному алгоритму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latin typeface="Times New Roman"/>
                          <a:ea typeface="Times New Roman"/>
                          <a:cs typeface="Times New Roman"/>
                        </a:rPr>
                        <a:t>Получать, читать, записывать, </a:t>
                      </a:r>
                      <a:r>
                        <a:rPr lang="ru-RU" sz="1600" i="1" spc="-20" dirty="0">
                          <a:latin typeface="Times New Roman"/>
                          <a:ea typeface="Times New Roman"/>
                          <a:cs typeface="Times New Roman"/>
                        </a:rPr>
                        <a:t>смешанные числа.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Складывать и вычитать обыкновенные дроби (устно) и смешанные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числа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 одинаковым знаменателем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без преобразования результата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Сокращать дроби.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Заменять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неправильную дробь смешанным числом и наоборот.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Складывать и вычитать обыкновенные дроби и смешанные числа </a:t>
                      </a:r>
                      <a:r>
                        <a:rPr lang="ru-RU" sz="1600" i="1">
                          <a:latin typeface="Times New Roman"/>
                          <a:ea typeface="Times New Roman"/>
                          <a:cs typeface="Times New Roman"/>
                        </a:rPr>
                        <a:t>с разными знаменателями, сочетая устные и письменные приемы вычислений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Сравнивать и упорядочивать рациональные числа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Times New Roman"/>
                          <a:cs typeface="Times New Roman"/>
                        </a:rPr>
                        <a:t>Сравнивать и упорядочивать дроби с одинаковыми числителями и знаменателями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Сравнивать и упорядочивать смешанные числа с одинаковым знаменателем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Сравнивать и упорядочивать смешанные числа с разными знаменателями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554" y="4032354"/>
            <a:ext cx="4186234" cy="28256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4379" y="2694381"/>
            <a:ext cx="97180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Текст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1960" y="3987623"/>
            <a:ext cx="4130040" cy="2870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305" y="4062334"/>
            <a:ext cx="4581575" cy="283630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064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6864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-11946"/>
            <a:ext cx="3979767" cy="2567196"/>
          </a:xfrm>
          <a:prstGeom prst="rect">
            <a:avLst/>
          </a:prstGeom>
        </p:spPr>
      </p:pic>
      <p:pic>
        <p:nvPicPr>
          <p:cNvPr id="19" name="Picture 2" descr="C:\Users\New\Downloads\1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27960" y="362549"/>
            <a:ext cx="5440680" cy="3621100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6001675D-B83A-42E0-9E27-7772A2E72AD9}"/>
              </a:ext>
            </a:extLst>
          </p:cNvPr>
          <p:cNvSpPr/>
          <p:nvPr/>
        </p:nvSpPr>
        <p:spPr>
          <a:xfrm>
            <a:off x="-2726075" y="-498807"/>
            <a:ext cx="8783462" cy="8783462"/>
          </a:xfrm>
          <a:prstGeom prst="ellipse">
            <a:avLst/>
          </a:prstGeom>
          <a:solidFill>
            <a:srgbClr val="6CC8DE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23C50DC-2664-4B37-A1FF-E71C81DA8D06}"/>
              </a:ext>
            </a:extLst>
          </p:cNvPr>
          <p:cNvSpPr/>
          <p:nvPr/>
        </p:nvSpPr>
        <p:spPr>
          <a:xfrm>
            <a:off x="-2921923" y="-487431"/>
            <a:ext cx="8783462" cy="8783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59158" y="4982550"/>
            <a:ext cx="3535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missis.svetik-fy@yandex.ru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Выбирайте аудиторию…"/>
          <p:cNvSpPr txBox="1"/>
          <p:nvPr/>
        </p:nvSpPr>
        <p:spPr>
          <a:xfrm>
            <a:off x="7299960" y="4295905"/>
            <a:ext cx="390473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800" spc="39" noProof="0" dirty="0" smtClean="0">
                <a:latin typeface="Times New Roman" pitchFamily="18" charset="0"/>
                <a:cs typeface="Times New Roman" pitchFamily="18" charset="0"/>
              </a:rPr>
              <a:t>Фёдорова С.Н.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9" name="Выбирайте аудиторию…"/>
          <p:cNvSpPr txBox="1"/>
          <p:nvPr/>
        </p:nvSpPr>
        <p:spPr>
          <a:xfrm>
            <a:off x="7362621" y="3858823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2800" b="0" i="0" u="none" strike="noStrike" kern="0" cap="none" spc="39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Контакты</a:t>
            </a:r>
            <a:endParaRPr kumimoji="0" sz="2800" b="0" i="0" u="none" strike="noStrike" kern="0" cap="none" spc="3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050" name="Picture 2" descr="C:\Users\New\Downloads\ThNCMrDEfU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6720" y="1000760"/>
            <a:ext cx="2118360" cy="2824481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1" y="-5557"/>
            <a:ext cx="9696008" cy="6856028"/>
          </a:xfrm>
          <a:prstGeom prst="rect">
            <a:avLst/>
          </a:prstGeom>
        </p:spPr>
      </p:pic>
      <p:sp>
        <p:nvSpPr>
          <p:cNvPr id="6" name="Фигура">
            <a:extLst>
              <a:ext uri="{FF2B5EF4-FFF2-40B4-BE49-F238E27FC236}">
                <a16:creationId xmlns="" xmlns:a16="http://schemas.microsoft.com/office/drawing/2014/main" id="{971E2C65-6CE1-4E9E-B33A-AEE1577A6C67}"/>
              </a:ext>
            </a:extLst>
          </p:cNvPr>
          <p:cNvSpPr/>
          <p:nvPr/>
        </p:nvSpPr>
        <p:spPr>
          <a:xfrm>
            <a:off x="7036960" y="3640415"/>
            <a:ext cx="4416425" cy="3217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b="1" kern="0" dirty="0">
              <a:solidFill>
                <a:srgbClr val="FFFFFF"/>
              </a:solidFill>
              <a:latin typeface="Gilroy ExtraBold" pitchFamily="2" charset="0"/>
              <a:sym typeface="Helvetica Neue Medium"/>
            </a:endParaRPr>
          </a:p>
        </p:txBody>
      </p:sp>
      <p:sp>
        <p:nvSpPr>
          <p:cNvPr id="9" name="On-trade драйвер продаж"/>
          <p:cNvSpPr txBox="1"/>
          <p:nvPr/>
        </p:nvSpPr>
        <p:spPr>
          <a:xfrm>
            <a:off x="425718" y="2086956"/>
            <a:ext cx="8413482" cy="122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Формирование функциональной грамотности детей с ОВЗ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уроках математики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2" name="2020"/>
          <p:cNvSpPr txBox="1"/>
          <p:nvPr/>
        </p:nvSpPr>
        <p:spPr>
          <a:xfrm>
            <a:off x="835783" y="5859222"/>
            <a:ext cx="4617931" cy="439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000" spc="59">
                <a:solidFill>
                  <a:srgbClr val="204C13"/>
                </a:solidFill>
                <a:latin typeface="Muller Bold"/>
                <a:ea typeface="Muller Bold"/>
                <a:cs typeface="Muller Bold"/>
                <a:sym typeface="Muller Bold"/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ru-RU" sz="2800" b="1" kern="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Барнаул, 31 октября 2023 г</a:t>
            </a:r>
            <a:r>
              <a:rPr lang="ru-RU" sz="1600" kern="0" spc="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kern="0" spc="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9997973" y="2143507"/>
            <a:ext cx="1817903" cy="986004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41" y="1233301"/>
            <a:ext cx="2344771" cy="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1" y="4283275"/>
            <a:ext cx="3979767" cy="2567196"/>
          </a:xfrm>
          <a:prstGeom prst="rect">
            <a:avLst/>
          </a:prstGeom>
        </p:spPr>
      </p:pic>
      <p:pic>
        <p:nvPicPr>
          <p:cNvPr id="1026" name="Picture 2" descr="https://podosinovskij-r43.gosweb.gosuslugi.ru/netcat_files/309/2293/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974" y="222343"/>
            <a:ext cx="1817903" cy="10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2256" y="4307924"/>
            <a:ext cx="576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Фёдорова Светлана Николаевна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Кытмановская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472175" y="-1487146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1960" y="2680182"/>
            <a:ext cx="1114044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математической функциональной грамотностью понимается способность личности использовать приобретенные математические знания для решения задач в различных сферах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33" y="0"/>
            <a:ext cx="3979767" cy="256719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 flipH="1">
            <a:off x="-850462" y="-1752844"/>
            <a:ext cx="3693161" cy="3688079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-1311544" y="-1821656"/>
            <a:ext cx="2851627" cy="2847703"/>
          </a:xfrm>
          <a:prstGeom prst="ellipse">
            <a:avLst/>
          </a:prstGeom>
          <a:noFill/>
          <a:ln w="50800" cap="rnd">
            <a:solidFill>
              <a:srgbClr val="CCEC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40083" y="1057049"/>
            <a:ext cx="83226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Компоненты функциональной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827329" y="213786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3582759" y="2146578"/>
            <a:ext cx="5882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читательская грамотность;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2827329" y="292653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3582759" y="2949881"/>
            <a:ext cx="5882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грамотность;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842699" y="371520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7" name="Прямоугольник 26"/>
          <p:cNvSpPr/>
          <p:nvPr/>
        </p:nvSpPr>
        <p:spPr>
          <a:xfrm>
            <a:off x="3582759" y="3711725"/>
            <a:ext cx="5882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финансовая грамотность;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2842699" y="450387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рямоугольник 28"/>
          <p:cNvSpPr/>
          <p:nvPr/>
        </p:nvSpPr>
        <p:spPr>
          <a:xfrm>
            <a:off x="3582759" y="4507711"/>
            <a:ext cx="588230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грамотность;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918899" y="5925482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19" y="0"/>
            <a:ext cx="3210381" cy="2070894"/>
          </a:xfrm>
          <a:prstGeom prst="rect">
            <a:avLst/>
          </a:prstGeom>
        </p:spPr>
      </p:pic>
      <p:sp>
        <p:nvSpPr>
          <p:cNvPr id="32" name="Полилиния 31"/>
          <p:cNvSpPr/>
          <p:nvPr/>
        </p:nvSpPr>
        <p:spPr>
          <a:xfrm>
            <a:off x="2842699" y="5216340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3" name="Прямоугольник 32"/>
          <p:cNvSpPr/>
          <p:nvPr/>
        </p:nvSpPr>
        <p:spPr>
          <a:xfrm>
            <a:off x="3624390" y="5145748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глобальные компетенции;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82299" y="5972592"/>
            <a:ext cx="4333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3126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Полилиния 2"/>
          <p:cNvSpPr/>
          <p:nvPr/>
        </p:nvSpPr>
        <p:spPr>
          <a:xfrm>
            <a:off x="502921" y="0"/>
            <a:ext cx="11689080" cy="704088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9816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62990" y="2170815"/>
            <a:ext cx="5521378" cy="48329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книгой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6602335" y="1995036"/>
            <a:ext cx="5384800" cy="44348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технических средств обучения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2" y="0"/>
            <a:ext cx="1672873" cy="1672873"/>
          </a:xfrm>
          <a:prstGeom prst="rect">
            <a:avLst/>
          </a:prstGeom>
        </p:spPr>
      </p:pic>
      <p:pic>
        <p:nvPicPr>
          <p:cNvPr id="15" name="Picture 8" descr="Electronic signature free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831" y="225427"/>
            <a:ext cx="1398989" cy="13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F13FC-8E3E-4010-AC83-939DF2D8A1EC}" type="slidenum"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680" y="831557"/>
            <a:ext cx="1075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Условия для развития познавательного интереса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8564" y="1741129"/>
            <a:ext cx="92208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избегать однообразие в преподавании учебного материала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 rot="16200000">
            <a:off x="387665" y="5351009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 rot="16200000">
            <a:off x="377956" y="4155292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 rot="16200000">
            <a:off x="408436" y="2872879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 rot="16200000">
            <a:off x="438916" y="1632721"/>
            <a:ext cx="1029340" cy="887362"/>
          </a:xfrm>
          <a:prstGeom prst="hexagon">
            <a:avLst>
              <a:gd name="adj" fmla="val 35345"/>
              <a:gd name="vf" fmla="val 115470"/>
            </a:avLst>
          </a:prstGeom>
          <a:noFill/>
          <a:ln w="38100">
            <a:solidFill>
              <a:srgbClr val="007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8760" y="3032760"/>
            <a:ext cx="9707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 допускать учебных перегрузок, переутомления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78280" y="4112955"/>
            <a:ext cx="104546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стимулировать познавательные интересы детей разными приемами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38564" y="5422919"/>
            <a:ext cx="103638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использовать проблемно-поисковые методы обучения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2" name="Шестиугольник 31">
            <a:extLst>
              <a:ext uri="{FF2B5EF4-FFF2-40B4-BE49-F238E27FC236}">
                <a16:creationId xmlns="" xmlns:a16="http://schemas.microsoft.com/office/drawing/2014/main" id="{C1A73106-2926-4B8E-BCCE-58B7C30997C1}"/>
              </a:ext>
            </a:extLst>
          </p:cNvPr>
          <p:cNvSpPr/>
          <p:nvPr/>
        </p:nvSpPr>
        <p:spPr>
          <a:xfrm rot="16200000">
            <a:off x="-339598" y="6037698"/>
            <a:ext cx="1638048" cy="141211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6CC8DE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Шестиугольник 32">
            <a:extLst>
              <a:ext uri="{FF2B5EF4-FFF2-40B4-BE49-F238E27FC236}">
                <a16:creationId xmlns="" xmlns:a16="http://schemas.microsoft.com/office/drawing/2014/main" id="{29DB1620-AC2D-40B9-98CB-91AEC683DDA0}"/>
              </a:ext>
            </a:extLst>
          </p:cNvPr>
          <p:cNvSpPr/>
          <p:nvPr/>
        </p:nvSpPr>
        <p:spPr>
          <a:xfrm rot="16200000">
            <a:off x="9816126" y="4842895"/>
            <a:ext cx="3132714" cy="270061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808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Шестиугольник 36">
            <a:extLst>
              <a:ext uri="{FF2B5EF4-FFF2-40B4-BE49-F238E27FC236}">
                <a16:creationId xmlns="" xmlns:a16="http://schemas.microsoft.com/office/drawing/2014/main" id="{29DB1620-AC2D-40B9-98CB-91AEC683DDA0}"/>
              </a:ext>
            </a:extLst>
          </p:cNvPr>
          <p:cNvSpPr/>
          <p:nvPr/>
        </p:nvSpPr>
        <p:spPr>
          <a:xfrm rot="16200000">
            <a:off x="9651479" y="5268906"/>
            <a:ext cx="3132714" cy="2700616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окумент 8">
            <a:extLst>
              <a:ext uri="{FF2B5EF4-FFF2-40B4-BE49-F238E27FC236}">
                <a16:creationId xmlns="" xmlns:a16="http://schemas.microsoft.com/office/drawing/2014/main" id="{6C779F2D-9998-0A45-862A-98FC45832BCE}"/>
              </a:ext>
            </a:extLst>
          </p:cNvPr>
          <p:cNvSpPr/>
          <p:nvPr/>
        </p:nvSpPr>
        <p:spPr>
          <a:xfrm>
            <a:off x="3576448" y="373769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1" name="Документ 10">
            <a:extLst>
              <a:ext uri="{FF2B5EF4-FFF2-40B4-BE49-F238E27FC236}">
                <a16:creationId xmlns="" xmlns:a16="http://schemas.microsoft.com/office/drawing/2014/main" id="{1E769849-ABCF-3643-8D9B-BE0880779E5A}"/>
              </a:ext>
            </a:extLst>
          </p:cNvPr>
          <p:cNvSpPr/>
          <p:nvPr/>
        </p:nvSpPr>
        <p:spPr>
          <a:xfrm>
            <a:off x="9453434" y="3707219"/>
            <a:ext cx="1694122" cy="2098266"/>
          </a:xfrm>
          <a:prstGeom prst="flowChartDocument">
            <a:avLst/>
          </a:prstGeom>
          <a:solidFill>
            <a:srgbClr val="6CC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Документ 5">
            <a:extLst>
              <a:ext uri="{FF2B5EF4-FFF2-40B4-BE49-F238E27FC236}">
                <a16:creationId xmlns="" xmlns:a16="http://schemas.microsoft.com/office/drawing/2014/main" id="{B072AC22-1D31-E549-9798-14451E95AAD7}"/>
              </a:ext>
            </a:extLst>
          </p:cNvPr>
          <p:cNvSpPr/>
          <p:nvPr/>
        </p:nvSpPr>
        <p:spPr>
          <a:xfrm>
            <a:off x="729395" y="376817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1B6093B6-02D6-CB42-97F8-0271F59038D1}"/>
              </a:ext>
            </a:extLst>
          </p:cNvPr>
          <p:cNvCxnSpPr/>
          <p:nvPr/>
        </p:nvCxnSpPr>
        <p:spPr>
          <a:xfrm>
            <a:off x="0" y="3746843"/>
            <a:ext cx="12546419" cy="0"/>
          </a:xfrm>
          <a:prstGeom prst="line">
            <a:avLst/>
          </a:prstGeom>
          <a:ln w="2222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окумент 9">
            <a:extLst>
              <a:ext uri="{FF2B5EF4-FFF2-40B4-BE49-F238E27FC236}">
                <a16:creationId xmlns="" xmlns:a16="http://schemas.microsoft.com/office/drawing/2014/main" id="{83DC99EB-EBAF-9345-8FAC-4CF31C50B0EF}"/>
              </a:ext>
            </a:extLst>
          </p:cNvPr>
          <p:cNvSpPr/>
          <p:nvPr/>
        </p:nvSpPr>
        <p:spPr>
          <a:xfrm>
            <a:off x="6393021" y="3752939"/>
            <a:ext cx="1694122" cy="2098266"/>
          </a:xfrm>
          <a:prstGeom prst="flowChartDocumen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5B74E8-C57A-144F-853A-C6D88DE64450}"/>
              </a:ext>
            </a:extLst>
          </p:cNvPr>
          <p:cNvSpPr txBox="1"/>
          <p:nvPr/>
        </p:nvSpPr>
        <p:spPr>
          <a:xfrm>
            <a:off x="2771555" y="334308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83B01BE-A57D-C94D-B1A5-DE81F98FEB7B}"/>
              </a:ext>
            </a:extLst>
          </p:cNvPr>
          <p:cNvSpPr txBox="1"/>
          <p:nvPr/>
        </p:nvSpPr>
        <p:spPr>
          <a:xfrm>
            <a:off x="640080" y="2350482"/>
            <a:ext cx="2254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3B4BD55-49BA-4141-8E12-6DDAA7FD4169}"/>
              </a:ext>
            </a:extLst>
          </p:cNvPr>
          <p:cNvSpPr txBox="1"/>
          <p:nvPr/>
        </p:nvSpPr>
        <p:spPr>
          <a:xfrm>
            <a:off x="3274780" y="2365723"/>
            <a:ext cx="2577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проблемного обучения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0E85321-3469-E74D-A5E3-6A14FA65022C}"/>
              </a:ext>
            </a:extLst>
          </p:cNvPr>
          <p:cNvSpPr txBox="1"/>
          <p:nvPr/>
        </p:nvSpPr>
        <p:spPr>
          <a:xfrm>
            <a:off x="6004560" y="2331720"/>
            <a:ext cx="3215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диаграммами, таблицей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6FCAFF2-EB2B-D44B-838F-0935FCB67000}"/>
              </a:ext>
            </a:extLst>
          </p:cNvPr>
          <p:cNvSpPr txBox="1"/>
          <p:nvPr/>
        </p:nvSpPr>
        <p:spPr>
          <a:xfrm>
            <a:off x="8831657" y="2350483"/>
            <a:ext cx="336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2921" y="551773"/>
            <a:ext cx="11125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математической грамотности  детей с ОВЗ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3126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" name="Полилиния 2"/>
          <p:cNvSpPr/>
          <p:nvPr/>
        </p:nvSpPr>
        <p:spPr>
          <a:xfrm>
            <a:off x="859536" y="-165100"/>
            <a:ext cx="11319557" cy="7188200"/>
          </a:xfrm>
          <a:custGeom>
            <a:avLst/>
            <a:gdLst>
              <a:gd name="connsiteX0" fmla="*/ 2476983 w 7662441"/>
              <a:gd name="connsiteY0" fmla="*/ 11574 h 7037407"/>
              <a:gd name="connsiteX1" fmla="*/ 2395960 w 7662441"/>
              <a:gd name="connsiteY1" fmla="*/ 11574 h 7037407"/>
              <a:gd name="connsiteX2" fmla="*/ 7662441 w 7662441"/>
              <a:gd name="connsiteY2" fmla="*/ 0 h 7037407"/>
              <a:gd name="connsiteX3" fmla="*/ 7650866 w 7662441"/>
              <a:gd name="connsiteY3" fmla="*/ 7037407 h 7037407"/>
              <a:gd name="connsiteX4" fmla="*/ 0 w 7662441"/>
              <a:gd name="connsiteY4" fmla="*/ 6933235 h 7037407"/>
              <a:gd name="connsiteX5" fmla="*/ 2476983 w 7662441"/>
              <a:gd name="connsiteY5" fmla="*/ 11574 h 703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2441" h="7037407">
                <a:moveTo>
                  <a:pt x="2476983" y="11574"/>
                </a:moveTo>
                <a:lnTo>
                  <a:pt x="2395960" y="11574"/>
                </a:lnTo>
                <a:lnTo>
                  <a:pt x="7662441" y="0"/>
                </a:lnTo>
                <a:cubicBezTo>
                  <a:pt x="7658583" y="2345802"/>
                  <a:pt x="7654724" y="4691605"/>
                  <a:pt x="7650866" y="7037407"/>
                </a:cubicBezTo>
                <a:lnTo>
                  <a:pt x="0" y="6933235"/>
                </a:lnTo>
                <a:lnTo>
                  <a:pt x="2476983" y="11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1929B61-9681-5342-AA1D-03D9B2245A41}"/>
              </a:ext>
            </a:extLst>
          </p:cNvPr>
          <p:cNvSpPr/>
          <p:nvPr/>
        </p:nvSpPr>
        <p:spPr>
          <a:xfrm>
            <a:off x="9487391" y="246153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0B8850E-7260-D34F-9F9F-B184A8955561}"/>
              </a:ext>
            </a:extLst>
          </p:cNvPr>
          <p:cNvSpPr/>
          <p:nvPr/>
        </p:nvSpPr>
        <p:spPr>
          <a:xfrm>
            <a:off x="7257907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01F573A-F57C-3E4B-9974-4B41F9E46D57}"/>
              </a:ext>
            </a:extLst>
          </p:cNvPr>
          <p:cNvSpPr/>
          <p:nvPr/>
        </p:nvSpPr>
        <p:spPr>
          <a:xfrm>
            <a:off x="9487391" y="459486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E4CA68C-508C-7C4E-9054-89BCC6B30CAC}"/>
              </a:ext>
            </a:extLst>
          </p:cNvPr>
          <p:cNvSpPr txBox="1"/>
          <p:nvPr/>
        </p:nvSpPr>
        <p:spPr>
          <a:xfrm>
            <a:off x="2458104" y="477790"/>
            <a:ext cx="809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 развитие функциональной грамотности детей с ОВЗ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80" y="2289836"/>
            <a:ext cx="5805748" cy="387112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19022" y="0"/>
            <a:ext cx="286299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8AA4A400-7C05-AE41-8C4D-E6DE1BDDC101}"/>
              </a:ext>
            </a:extLst>
          </p:cNvPr>
          <p:cNvSpPr/>
          <p:nvPr/>
        </p:nvSpPr>
        <p:spPr>
          <a:xfrm>
            <a:off x="3317082" y="842262"/>
            <a:ext cx="8039208" cy="70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ClrTx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АНАЛИЗ  ДИАГРАММ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 flipV="1">
            <a:off x="2096757" y="1123478"/>
            <a:ext cx="1021080" cy="6089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ew\Downloads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521" y="1287976"/>
            <a:ext cx="7118330" cy="533874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381</Words>
  <Application>Microsoft Office PowerPoint</Application>
  <PresentationFormat>Широкоэкранный</PresentationFormat>
  <Paragraphs>111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Calibri</vt:lpstr>
      <vt:lpstr>Helvetica Neue Medium</vt:lpstr>
      <vt:lpstr>Helvetica Light</vt:lpstr>
      <vt:lpstr>Wingdings 2</vt:lpstr>
      <vt:lpstr>Times New Roman</vt:lpstr>
      <vt:lpstr>Arial</vt:lpstr>
      <vt:lpstr>Wingdings</vt:lpstr>
      <vt:lpstr>Arial Narrow</vt:lpstr>
      <vt:lpstr>Gilroy ExtraBold</vt:lpstr>
      <vt:lpstr>Muller Bold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составлении рабочей программы следует ориентироваться на цели: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Гончарова М.А.</cp:lastModifiedBy>
  <cp:revision>43</cp:revision>
  <dcterms:modified xsi:type="dcterms:W3CDTF">2023-10-19T08:50:48Z</dcterms:modified>
</cp:coreProperties>
</file>