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  <p:sldMasterId id="2147483837" r:id="rId2"/>
  </p:sldMasterIdLst>
  <p:notesMasterIdLst>
    <p:notesMasterId r:id="rId18"/>
  </p:notesMasterIdLst>
  <p:sldIdLst>
    <p:sldId id="382" r:id="rId3"/>
    <p:sldId id="356" r:id="rId4"/>
    <p:sldId id="358" r:id="rId5"/>
    <p:sldId id="361" r:id="rId6"/>
    <p:sldId id="362" r:id="rId7"/>
    <p:sldId id="363" r:id="rId8"/>
    <p:sldId id="364" r:id="rId9"/>
    <p:sldId id="365" r:id="rId10"/>
    <p:sldId id="384" r:id="rId11"/>
    <p:sldId id="386" r:id="rId12"/>
    <p:sldId id="367" r:id="rId13"/>
    <p:sldId id="383" r:id="rId14"/>
    <p:sldId id="379" r:id="rId15"/>
    <p:sldId id="385" r:id="rId16"/>
    <p:sldId id="378" r:id="rId17"/>
  </p:sldIdLst>
  <p:sldSz cx="12192000" cy="6858000"/>
  <p:notesSz cx="6858000" cy="9144000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y kamarda" initials="nk" lastIdx="1" clrIdx="0">
    <p:extLst>
      <p:ext uri="{19B8F6BF-5375-455C-9EA6-DF929625EA0E}">
        <p15:presenceInfo xmlns:p15="http://schemas.microsoft.com/office/powerpoint/2012/main" userId="7a0faf93932c91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78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78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FDC6D-7841-40DB-924A-F398EC1B75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FDC6D-7841-40DB-924A-F398EC1B75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76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FDC6D-7841-40DB-924A-F398EC1B75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68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88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0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6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4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9" y="0"/>
            <a:ext cx="1063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24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9BEABA-BBAE-4F84-A445-791D50902460}"/>
              </a:ext>
            </a:extLst>
          </p:cNvPr>
          <p:cNvSpPr txBox="1"/>
          <p:nvPr/>
        </p:nvSpPr>
        <p:spPr>
          <a:xfrm>
            <a:off x="-66642" y="2181065"/>
            <a:ext cx="30345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Tx/>
              <a:defRPr/>
            </a:pPr>
            <a:endParaRPr kumimoji="0" lang="en-US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FC48982-413A-6840-A892-DB1252467E05}"/>
              </a:ext>
            </a:extLst>
          </p:cNvPr>
          <p:cNvSpPr/>
          <p:nvPr/>
        </p:nvSpPr>
        <p:spPr>
          <a:xfrm>
            <a:off x="-581670" y="-116696"/>
            <a:ext cx="3333974" cy="3333974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7FC48982-413A-6840-A892-DB1252467E05}"/>
              </a:ext>
            </a:extLst>
          </p:cNvPr>
          <p:cNvSpPr/>
          <p:nvPr/>
        </p:nvSpPr>
        <p:spPr>
          <a:xfrm>
            <a:off x="9443418" y="4744178"/>
            <a:ext cx="3607331" cy="2783840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7FC48982-413A-6840-A892-DB1252467E05}"/>
              </a:ext>
            </a:extLst>
          </p:cNvPr>
          <p:cNvSpPr/>
          <p:nvPr/>
        </p:nvSpPr>
        <p:spPr>
          <a:xfrm>
            <a:off x="6563204" y="3679271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FC48982-413A-6840-A892-DB1252467E05}"/>
              </a:ext>
            </a:extLst>
          </p:cNvPr>
          <p:cNvSpPr/>
          <p:nvPr/>
        </p:nvSpPr>
        <p:spPr>
          <a:xfrm>
            <a:off x="-485529" y="109560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7FC48982-413A-6840-A892-DB1252467E05}"/>
              </a:ext>
            </a:extLst>
          </p:cNvPr>
          <p:cNvSpPr/>
          <p:nvPr/>
        </p:nvSpPr>
        <p:spPr>
          <a:xfrm>
            <a:off x="3468966" y="4713201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63" y="0"/>
            <a:ext cx="3979767" cy="25671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39BEABA-BBAE-4F84-A445-791D50902460}"/>
              </a:ext>
            </a:extLst>
          </p:cNvPr>
          <p:cNvSpPr txBox="1"/>
          <p:nvPr/>
        </p:nvSpPr>
        <p:spPr>
          <a:xfrm>
            <a:off x="812800" y="1550291"/>
            <a:ext cx="1935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Tx/>
              <a:defRPr/>
            </a:pPr>
            <a:endParaRPr kumimoji="0" lang="en-US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9BEABA-BBAE-4F84-A445-791D50902460}"/>
              </a:ext>
            </a:extLst>
          </p:cNvPr>
          <p:cNvSpPr txBox="1"/>
          <p:nvPr/>
        </p:nvSpPr>
        <p:spPr>
          <a:xfrm>
            <a:off x="924441" y="1699609"/>
            <a:ext cx="1935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Tx/>
              <a:defRPr/>
            </a:pPr>
            <a:endParaRPr kumimoji="0" lang="en-US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39BEABA-BBAE-4F84-A445-791D50902460}"/>
              </a:ext>
            </a:extLst>
          </p:cNvPr>
          <p:cNvSpPr txBox="1"/>
          <p:nvPr/>
        </p:nvSpPr>
        <p:spPr>
          <a:xfrm>
            <a:off x="-66637" y="2179242"/>
            <a:ext cx="30345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Tx/>
              <a:defRPr/>
            </a:pPr>
            <a:endParaRPr kumimoji="0" lang="en-US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1216" y="1383824"/>
            <a:ext cx="8339405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32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Заключение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  	</a:t>
            </a:r>
            <a:r>
              <a:rPr kumimoji="0" lang="ru-RU" altLang="ru-RU" sz="3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0" lang="ru-RU" altLang="ru-RU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ru-RU" altLang="ru-RU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ходе рассмотрения способов решения задач на смеси, сплавы, растворы мы увидели красоту, сложность и притягательность данных способов.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0" lang="ru-RU" altLang="ru-RU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ru-RU" sz="24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ru-RU" altLang="ru-RU" sz="24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Выбор способа решения зависит от конкретной задачи и от умения решающего.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472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B6093B6-02D6-CB42-97F8-0271F59038D1}"/>
              </a:ext>
            </a:extLst>
          </p:cNvPr>
          <p:cNvCxnSpPr/>
          <p:nvPr/>
        </p:nvCxnSpPr>
        <p:spPr>
          <a:xfrm>
            <a:off x="198710" y="6551003"/>
            <a:ext cx="12546419" cy="0"/>
          </a:xfrm>
          <a:prstGeom prst="line">
            <a:avLst/>
          </a:prstGeom>
          <a:ln w="2222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5B74E8-C57A-144F-853A-C6D88DE64450}"/>
              </a:ext>
            </a:extLst>
          </p:cNvPr>
          <p:cNvSpPr txBox="1"/>
          <p:nvPr/>
        </p:nvSpPr>
        <p:spPr>
          <a:xfrm>
            <a:off x="81632" y="689024"/>
            <a:ext cx="1064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32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Дидактические </a:t>
            </a:r>
            <a:r>
              <a:rPr lang="ru-RU" sz="3200" b="1" kern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материалы</a:t>
            </a:r>
            <a:endParaRPr lang="ru-RU" sz="3200" b="1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ED33A7F-3C36-0A45-9EA8-1DD6551CCDBD}"/>
              </a:ext>
            </a:extLst>
          </p:cNvPr>
          <p:cNvSpPr txBox="1"/>
          <p:nvPr/>
        </p:nvSpPr>
        <p:spPr>
          <a:xfrm>
            <a:off x="331541" y="5181911"/>
            <a:ext cx="1876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41C7BDE-688A-2540-A0AC-FB258505108D}"/>
              </a:ext>
            </a:extLst>
          </p:cNvPr>
          <p:cNvSpPr txBox="1"/>
          <p:nvPr/>
        </p:nvSpPr>
        <p:spPr>
          <a:xfrm>
            <a:off x="394999" y="3878822"/>
            <a:ext cx="16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3EEAC02-5305-0049-A440-21E510305A6E}"/>
              </a:ext>
            </a:extLst>
          </p:cNvPr>
          <p:cNvSpPr txBox="1"/>
          <p:nvPr/>
        </p:nvSpPr>
        <p:spPr>
          <a:xfrm>
            <a:off x="2714096" y="5126802"/>
            <a:ext cx="1876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41C7BDE-688A-2540-A0AC-FB258505108D}"/>
              </a:ext>
            </a:extLst>
          </p:cNvPr>
          <p:cNvSpPr txBox="1"/>
          <p:nvPr/>
        </p:nvSpPr>
        <p:spPr>
          <a:xfrm>
            <a:off x="5213887" y="3878822"/>
            <a:ext cx="16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8" y="3116208"/>
            <a:ext cx="473114" cy="47311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88" y="3116555"/>
            <a:ext cx="470492" cy="4704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AD94BA-F3AF-2F97-05B1-B57920DF78BE}"/>
              </a:ext>
            </a:extLst>
          </p:cNvPr>
          <p:cNvSpPr txBox="1"/>
          <p:nvPr/>
        </p:nvSpPr>
        <p:spPr>
          <a:xfrm>
            <a:off x="500648" y="1493553"/>
            <a:ext cx="1123255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10 литрам 45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водного раствора кислоты добавили некоторое количество чистой воды, в результате чего концентрация кислоты в растворе снизилась до 37,5%. Сколько литров воды было добавлено?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9 литрам водного раствора кислоты добавили 3 литра чистой воды. Смесь тщательно перемешали, а затем 3 литра раствора отлили. Эту процедуру выполнили 2 раза, после чего получили 9 литров 27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 кислоты. Какова была исходная концентрация кислоты в растворе?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8 литрам водного раствора кислоты добавили 4 литра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 той же кислоты. Смесь тщательно перемешали, а затем такое же количество, т.е. 4 литра, отлили. Операцию повторили трижды, после чего концентрация кислоты составила 43%. Какова была исходная концентрация кислоты в растворе?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81.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/>
          <a:stretch/>
        </p:blipFill>
        <p:spPr>
          <a:xfrm>
            <a:off x="9606844" y="0"/>
            <a:ext cx="2511486" cy="18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B6093B6-02D6-CB42-97F8-0271F59038D1}"/>
              </a:ext>
            </a:extLst>
          </p:cNvPr>
          <p:cNvCxnSpPr/>
          <p:nvPr/>
        </p:nvCxnSpPr>
        <p:spPr>
          <a:xfrm>
            <a:off x="198710" y="6551003"/>
            <a:ext cx="12546419" cy="0"/>
          </a:xfrm>
          <a:prstGeom prst="line">
            <a:avLst/>
          </a:prstGeom>
          <a:ln w="2222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ED33A7F-3C36-0A45-9EA8-1DD6551CCDBD}"/>
              </a:ext>
            </a:extLst>
          </p:cNvPr>
          <p:cNvSpPr txBox="1"/>
          <p:nvPr/>
        </p:nvSpPr>
        <p:spPr>
          <a:xfrm>
            <a:off x="331541" y="5181911"/>
            <a:ext cx="1876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41C7BDE-688A-2540-A0AC-FB258505108D}"/>
              </a:ext>
            </a:extLst>
          </p:cNvPr>
          <p:cNvSpPr txBox="1"/>
          <p:nvPr/>
        </p:nvSpPr>
        <p:spPr>
          <a:xfrm>
            <a:off x="394999" y="3878822"/>
            <a:ext cx="16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3EEAC02-5305-0049-A440-21E510305A6E}"/>
              </a:ext>
            </a:extLst>
          </p:cNvPr>
          <p:cNvSpPr txBox="1"/>
          <p:nvPr/>
        </p:nvSpPr>
        <p:spPr>
          <a:xfrm>
            <a:off x="2714096" y="5126802"/>
            <a:ext cx="1876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41C7BDE-688A-2540-A0AC-FB258505108D}"/>
              </a:ext>
            </a:extLst>
          </p:cNvPr>
          <p:cNvSpPr txBox="1"/>
          <p:nvPr/>
        </p:nvSpPr>
        <p:spPr>
          <a:xfrm>
            <a:off x="5213887" y="3878822"/>
            <a:ext cx="16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8" y="3116208"/>
            <a:ext cx="473114" cy="47311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88" y="3116555"/>
            <a:ext cx="470492" cy="4704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3E5D73-608A-6B16-A535-A86169CCC8DF}"/>
              </a:ext>
            </a:extLst>
          </p:cNvPr>
          <p:cNvSpPr txBox="1"/>
          <p:nvPr/>
        </p:nvSpPr>
        <p:spPr>
          <a:xfrm>
            <a:off x="577064" y="1423421"/>
            <a:ext cx="1052904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сосуда, доверху наполненного 97% раствором кислоты, отлили 2 литра жидкости и долили 2 литра жидкости и долили 2 литра 45%-го раствора этой же кислоты. После этого в сосуде получился 81%-й раствор кислоты. Сколько литров раствора вмещает сосуд?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Ответ:6,5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сосуда, доверху наполненного 93%-м раствором кислоты, отлили 1,5 литра жидкости и долили 1,5 литра 69%-го раствора этой же кислоты. После этого в сосуде получился 85%-й раствор кислоты. Сколько литров раствора вмещает сосуд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Ответ:4,5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сосуда, доверху наполненного 99%-м раствором кислоты, отлили 3,5 литра жидкости и долили 3,5 литра 51%-го раствора этой же кислоты. После этого в сосуде получился 89% раствор кислоты. Сколько литров раствора вмещает сосуд?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Ответ:16,8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E5B74E8-C57A-144F-853A-C6D88DE64450}"/>
              </a:ext>
            </a:extLst>
          </p:cNvPr>
          <p:cNvSpPr txBox="1"/>
          <p:nvPr/>
        </p:nvSpPr>
        <p:spPr>
          <a:xfrm>
            <a:off x="0" y="673388"/>
            <a:ext cx="1064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32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Дидактические </a:t>
            </a:r>
            <a:r>
              <a:rPr lang="ru-RU" sz="3200" b="1" kern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материалы</a:t>
            </a:r>
            <a:endParaRPr lang="ru-RU" sz="3200" b="1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/>
          <a:stretch/>
        </p:blipFill>
        <p:spPr>
          <a:xfrm>
            <a:off x="9606844" y="0"/>
            <a:ext cx="2511486" cy="18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48C434B-621D-354A-9D69-0179197B44FB}"/>
              </a:ext>
            </a:extLst>
          </p:cNvPr>
          <p:cNvSpPr txBox="1"/>
          <p:nvPr/>
        </p:nvSpPr>
        <p:spPr>
          <a:xfrm>
            <a:off x="8201643" y="164967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Exo 2 Semi Bold" panose="00000700000000000000" pitchFamily="2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867F39F7-CF34-F244-93E2-4B25746E6C0D}"/>
              </a:ext>
            </a:extLst>
          </p:cNvPr>
          <p:cNvSpPr/>
          <p:nvPr/>
        </p:nvSpPr>
        <p:spPr>
          <a:xfrm>
            <a:off x="8237494" y="3632069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FFEF97-87BD-EA8F-5A22-0BACE36AC1D5}"/>
              </a:ext>
            </a:extLst>
          </p:cNvPr>
          <p:cNvSpPr txBox="1"/>
          <p:nvPr/>
        </p:nvSpPr>
        <p:spPr>
          <a:xfrm>
            <a:off x="1012710" y="2108575"/>
            <a:ext cx="100381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бидон налили 7 литров трёхпроцентной жирности и 3 литра молока шестипроцентной жирности. Какова жирность полученного молока?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3,9.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бидон налили 4 литра молока трёхпроцентной жирности и 6 литров молока шестипроцентной жирности. Какова жирность полученного молока в бидоне?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4,8.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бидон налили 3 литра молока трёхпроцентной жирности и 7 литров молока шестипроцентной жирности. Какова жирность полученного молока (в процентах)?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5,1.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5B74E8-C57A-144F-853A-C6D88DE64450}"/>
              </a:ext>
            </a:extLst>
          </p:cNvPr>
          <p:cNvSpPr txBox="1"/>
          <p:nvPr/>
        </p:nvSpPr>
        <p:spPr>
          <a:xfrm>
            <a:off x="104210" y="851738"/>
            <a:ext cx="1064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32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Дидактические </a:t>
            </a:r>
            <a:r>
              <a:rPr lang="ru-RU" sz="3200" b="1" kern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материалы</a:t>
            </a:r>
            <a:endParaRPr lang="ru-RU" sz="3200" b="1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/>
          <a:stretch/>
        </p:blipFill>
        <p:spPr>
          <a:xfrm>
            <a:off x="9606844" y="0"/>
            <a:ext cx="2511486" cy="18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261C99-FB25-CB93-30A7-5F3534833FB4}"/>
              </a:ext>
            </a:extLst>
          </p:cNvPr>
          <p:cNvSpPr txBox="1"/>
          <p:nvPr/>
        </p:nvSpPr>
        <p:spPr>
          <a:xfrm>
            <a:off x="530579" y="917912"/>
            <a:ext cx="1071428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бидон налили 9 литров трёхпроцентной жирности и 1 литр молока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шестипроцентной жирности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Какова жирность полученного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молока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процентах)?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3,3.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 алюминия и магния отличается большой прочностью и пластичностью. Взяли два таких сплава, сплавили их и получили сплав, содержащий 4% магния. Отношение масс первого и второго сплавов равно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Определите процент содержания магния во втором сплаве, если первый сплав содержит 6% магния?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раствора, содержащего 60% соли,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 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раствора, содержащего 40% соли. Сколько процентов соли в получившемся растворе?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Влажность сухой цементной смеси на складе составляет 18%. Во время перевозки из-за дождей влажность смеси повысилась на 2%. Найдите массу привезённой смеси, если со склада отправлено 400 кг.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410.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5B74E8-C57A-144F-853A-C6D88DE64450}"/>
              </a:ext>
            </a:extLst>
          </p:cNvPr>
          <p:cNvSpPr txBox="1"/>
          <p:nvPr/>
        </p:nvSpPr>
        <p:spPr>
          <a:xfrm>
            <a:off x="92921" y="305023"/>
            <a:ext cx="1064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32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Дидактические </a:t>
            </a:r>
            <a:r>
              <a:rPr lang="ru-RU" sz="3200" b="1" kern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материалы</a:t>
            </a:r>
            <a:endParaRPr lang="ru-RU" sz="3200" b="1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/>
          <a:stretch/>
        </p:blipFill>
        <p:spPr>
          <a:xfrm>
            <a:off x="9714320" y="1"/>
            <a:ext cx="2404009" cy="17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6001675D-B83A-42E0-9E27-7772A2E72AD9}"/>
              </a:ext>
            </a:extLst>
          </p:cNvPr>
          <p:cNvSpPr/>
          <p:nvPr/>
        </p:nvSpPr>
        <p:spPr>
          <a:xfrm>
            <a:off x="-2726075" y="-498807"/>
            <a:ext cx="8783462" cy="8783462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B23C50DC-2664-4B37-A1FF-E71C81DA8D06}"/>
              </a:ext>
            </a:extLst>
          </p:cNvPr>
          <p:cNvSpPr/>
          <p:nvPr/>
        </p:nvSpPr>
        <p:spPr>
          <a:xfrm>
            <a:off x="-2921923" y="-487431"/>
            <a:ext cx="8783462" cy="878346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630154" y="3746760"/>
            <a:ext cx="1393078" cy="1393078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33323" y="2300615"/>
            <a:ext cx="1393078" cy="1393078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33315" y="4289410"/>
            <a:ext cx="3535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eleya99-09@mail.ru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Выбирайте аудиторию…"/>
          <p:cNvSpPr txBox="1"/>
          <p:nvPr/>
        </p:nvSpPr>
        <p:spPr>
          <a:xfrm>
            <a:off x="8433315" y="2622552"/>
            <a:ext cx="372639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spc="3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Камарда</a:t>
            </a:r>
            <a:r>
              <a:rPr lang="ru-RU" sz="2000" spc="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Петровна, учитель математики МБОУ </a:t>
            </a:r>
            <a:r>
              <a:rPr lang="ru-RU" sz="2000" spc="3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Кулундинская</a:t>
            </a:r>
            <a:r>
              <a:rPr lang="ru-RU" sz="2000" spc="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СОШ№2</a:t>
            </a:r>
            <a:endParaRPr kumimoji="0" sz="20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86" y="2622552"/>
            <a:ext cx="686814" cy="686814"/>
          </a:xfrm>
          <a:prstGeom prst="rect">
            <a:avLst/>
          </a:prstGeom>
        </p:spPr>
      </p:pic>
      <p:sp>
        <p:nvSpPr>
          <p:cNvPr id="19" name="Выбирайте аудиторию…"/>
          <p:cNvSpPr txBox="1"/>
          <p:nvPr/>
        </p:nvSpPr>
        <p:spPr>
          <a:xfrm>
            <a:off x="6722470" y="1140197"/>
            <a:ext cx="509252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2800" b="0" i="0" u="none" strike="noStrike" kern="0" cap="none" spc="3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Контакты</a:t>
            </a:r>
            <a:endParaRPr kumimoji="0" sz="28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6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61" y="-5557"/>
            <a:ext cx="9696008" cy="685602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:a16="http://schemas.microsoft.com/office/drawing/2014/main" xmlns="" id="{971E2C65-6CE1-4E9E-B33A-AEE1577A6C67}"/>
              </a:ext>
            </a:extLst>
          </p:cNvPr>
          <p:cNvSpPr/>
          <p:nvPr/>
        </p:nvSpPr>
        <p:spPr>
          <a:xfrm>
            <a:off x="7036960" y="3640415"/>
            <a:ext cx="4416425" cy="3217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995841" y="2306402"/>
            <a:ext cx="7213793" cy="1177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60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ller Bold"/>
              </a:rPr>
              <a:t>Решение задач </a:t>
            </a:r>
            <a:endParaRPr lang="ru-RU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ler Bold"/>
            </a:endParaRPr>
          </a:p>
          <a:p>
            <a:pPr defTabSz="1219169" hangingPunct="0">
              <a:lnSpc>
                <a:spcPct val="70000"/>
              </a:lnSpc>
              <a:spcBef>
                <a:spcPts val="60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ller Bold"/>
              </a:rPr>
              <a:t>на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ller Bold"/>
              </a:rPr>
              <a:t>смеси и сплавы</a:t>
            </a:r>
            <a:endParaRPr lang="ru-RU" sz="4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ler Bold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835783" y="5942322"/>
            <a:ext cx="2382062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1600" kern="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Барнаул, 1 ноября 2023 г.</a:t>
            </a:r>
            <a:endParaRPr sz="1600" kern="0" spc="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/>
          <a:srcRect t="22745" b="23016"/>
          <a:stretch>
            <a:fillRect/>
          </a:stretch>
        </p:blipFill>
        <p:spPr bwMode="auto">
          <a:xfrm>
            <a:off x="9997973" y="2143507"/>
            <a:ext cx="1817903" cy="986004"/>
          </a:xfrm>
          <a:prstGeom prst="rect">
            <a:avLst/>
          </a:prstGeom>
          <a:noFill/>
        </p:spPr>
      </p:pic>
      <p:pic>
        <p:nvPicPr>
          <p:cNvPr id="13" name="Picture 3" descr="min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41" y="1233301"/>
            <a:ext cx="2344771" cy="9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1" y="4305309"/>
            <a:ext cx="3979767" cy="2567196"/>
          </a:xfrm>
          <a:prstGeom prst="rect">
            <a:avLst/>
          </a:prstGeom>
        </p:spPr>
      </p:pic>
      <p:pic>
        <p:nvPicPr>
          <p:cNvPr id="1026" name="Picture 2" descr="https://podosinovskij-r43.gosweb.gosuslugi.ru/netcat_files/309/2293/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974" y="222343"/>
            <a:ext cx="1817903" cy="10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9142" y="4248970"/>
            <a:ext cx="3679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Камарда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Петровна, учитель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КСОШ№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502655" y="-1532866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4" y="-18216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37221" y="6199228"/>
            <a:ext cx="4279893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26535" y="333222"/>
            <a:ext cx="70382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148416" y="2336182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2903844" y="2413393"/>
            <a:ext cx="588230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 таблицы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2148416" y="3124852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5" name="Прямоугольник 24"/>
          <p:cNvSpPr/>
          <p:nvPr/>
        </p:nvSpPr>
        <p:spPr>
          <a:xfrm>
            <a:off x="2903843" y="3096042"/>
            <a:ext cx="588230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С помощью схемы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2163786" y="3913522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7" name="Прямоугольник 26"/>
          <p:cNvSpPr/>
          <p:nvPr/>
        </p:nvSpPr>
        <p:spPr>
          <a:xfrm>
            <a:off x="2903843" y="3734139"/>
            <a:ext cx="588230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Решение задач с помощью системы уравнений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2096354" y="4959680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9" name="Прямоугольник 28"/>
          <p:cNvSpPr/>
          <p:nvPr/>
        </p:nvSpPr>
        <p:spPr>
          <a:xfrm>
            <a:off x="2903846" y="4706033"/>
            <a:ext cx="588230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помощью приравнивания равных площадей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2163786" y="5864703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1" name="Прямоугольник 30"/>
          <p:cNvSpPr/>
          <p:nvPr/>
        </p:nvSpPr>
        <p:spPr>
          <a:xfrm>
            <a:off x="2953585" y="5864703"/>
            <a:ext cx="588230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 рыбки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33" y="0"/>
            <a:ext cx="3979767" cy="2567196"/>
          </a:xfrm>
          <a:prstGeom prst="rect">
            <a:avLst/>
          </a:prstGeom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827088" y="333375"/>
            <a:ext cx="7343775" cy="14398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Способы решения задач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 смеси и сплавы</a:t>
            </a:r>
          </a:p>
        </p:txBody>
      </p:sp>
    </p:spTree>
    <p:extLst>
      <p:ext uri="{BB962C8B-B14F-4D97-AF65-F5344CB8AC3E}">
        <p14:creationId xmlns:p14="http://schemas.microsoft.com/office/powerpoint/2010/main" val="23766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C09C3A23-61B9-4D2B-862E-519EBDE8EC7D}"/>
              </a:ext>
            </a:extLst>
          </p:cNvPr>
          <p:cNvSpPr/>
          <p:nvPr/>
        </p:nvSpPr>
        <p:spPr>
          <a:xfrm>
            <a:off x="10255886" y="5615507"/>
            <a:ext cx="2339010" cy="2339010"/>
          </a:xfrm>
          <a:prstGeom prst="ellipse">
            <a:avLst/>
          </a:prstGeom>
          <a:noFill/>
          <a:ln w="38100" cap="rnd">
            <a:solidFill>
              <a:srgbClr val="007BB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53E5481-B066-4BC6-9D2C-E373B441E027}"/>
              </a:ext>
            </a:extLst>
          </p:cNvPr>
          <p:cNvSpPr/>
          <p:nvPr/>
        </p:nvSpPr>
        <p:spPr>
          <a:xfrm>
            <a:off x="6707" y="1690289"/>
            <a:ext cx="6258626" cy="5088835"/>
          </a:xfrm>
          <a:prstGeom prst="rect">
            <a:avLst/>
          </a:prstGeom>
          <a:solidFill>
            <a:srgbClr val="C4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Имеется два сплава. Первый содержит 10% никеля,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30% никеля. Из этих двух сплавов получили третий сплав массой 200 г, содержащий 25% никеля. На сколько  граммов масса первого сплава меньше массы второго?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53830D17-EC83-4EF7-94BB-382AEF5C8EE9}"/>
              </a:ext>
            </a:extLst>
          </p:cNvPr>
          <p:cNvSpPr/>
          <p:nvPr/>
        </p:nvSpPr>
        <p:spPr>
          <a:xfrm>
            <a:off x="291284" y="2037927"/>
            <a:ext cx="4781723" cy="610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№1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0AA4CDD1-63CA-4BFC-8B17-FD76DC8010F6}"/>
              </a:ext>
            </a:extLst>
          </p:cNvPr>
          <p:cNvCxnSpPr/>
          <p:nvPr/>
        </p:nvCxnSpPr>
        <p:spPr>
          <a:xfrm>
            <a:off x="6704330" y="5646610"/>
            <a:ext cx="3764915" cy="0"/>
          </a:xfrm>
          <a:prstGeom prst="line">
            <a:avLst/>
          </a:prstGeom>
          <a:ln w="571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BA67FEEE-4901-455A-BB5A-8994BE782C5A}"/>
              </a:ext>
            </a:extLst>
          </p:cNvPr>
          <p:cNvSpPr/>
          <p:nvPr/>
        </p:nvSpPr>
        <p:spPr>
          <a:xfrm>
            <a:off x="9086381" y="-735254"/>
            <a:ext cx="2339010" cy="2339010"/>
          </a:xfrm>
          <a:prstGeom prst="ellipse">
            <a:avLst/>
          </a:prstGeom>
          <a:noFill/>
          <a:ln w="38100" cap="rnd">
            <a:solidFill>
              <a:srgbClr val="6CC8D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2280" y="639308"/>
            <a:ext cx="5927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32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lang="ru-RU" sz="32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помощью таблицы</a:t>
            </a:r>
            <a:r>
              <a:rPr lang="en-US" sz="32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ru-RU" sz="3200" b="1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20227" y="3367762"/>
            <a:ext cx="1676884" cy="1288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75230" y="3341582"/>
            <a:ext cx="95504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9361" y="5832641"/>
            <a:ext cx="367792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3307" y="3425670"/>
            <a:ext cx="1610995" cy="1288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75406" y="3449639"/>
            <a:ext cx="359383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8EABE005-0F36-67FF-B536-CD5B57E47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3214"/>
              </p:ext>
            </p:extLst>
          </p:nvPr>
        </p:nvGraphicFramePr>
        <p:xfrm>
          <a:off x="6265332" y="1690289"/>
          <a:ext cx="5926668" cy="3528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9191">
                  <a:extLst>
                    <a:ext uri="{9D8B030D-6E8A-4147-A177-3AD203B41FA5}">
                      <a16:colId xmlns:a16="http://schemas.microsoft.com/office/drawing/2014/main" xmlns="" val="589833038"/>
                    </a:ext>
                  </a:extLst>
                </a:gridCol>
                <a:gridCol w="1525684">
                  <a:extLst>
                    <a:ext uri="{9D8B030D-6E8A-4147-A177-3AD203B41FA5}">
                      <a16:colId xmlns:a16="http://schemas.microsoft.com/office/drawing/2014/main" xmlns="" val="2180022633"/>
                    </a:ext>
                  </a:extLst>
                </a:gridCol>
                <a:gridCol w="1146833">
                  <a:extLst>
                    <a:ext uri="{9D8B030D-6E8A-4147-A177-3AD203B41FA5}">
                      <a16:colId xmlns:a16="http://schemas.microsoft.com/office/drawing/2014/main" xmlns="" val="479155264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3384865962"/>
                    </a:ext>
                  </a:extLst>
                </a:gridCol>
              </a:tblGrid>
              <a:tr h="1755071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веществ, растворов, смесей, сплавов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никеля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(доля содержания вещества)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раствора (смеси,  сплав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вещества, г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0426040"/>
                  </a:ext>
                </a:extLst>
              </a:tr>
              <a:tr h="480272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сплав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10%=0,1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5547073"/>
                  </a:ext>
                </a:extLst>
              </a:tr>
              <a:tr h="64660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сплав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30%=0,3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(200-х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0,3∙(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200-х) =60-0,3х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478681"/>
                  </a:ext>
                </a:extLst>
              </a:tr>
              <a:tr h="64660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Получившийся сплав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25%=0,25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200*0,25=50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654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2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03815" y="403683"/>
            <a:ext cx="788564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buClrTx/>
              <a:defRPr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С помощью систем уравнений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244926"/>
            <a:ext cx="0" cy="161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64000" y="4033520"/>
            <a:ext cx="0" cy="282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168640" y="4033520"/>
            <a:ext cx="0" cy="282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-11946"/>
            <a:ext cx="3979767" cy="2567196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092707"/>
              </p:ext>
            </p:extLst>
          </p:nvPr>
        </p:nvGraphicFramePr>
        <p:xfrm>
          <a:off x="1138152" y="4260149"/>
          <a:ext cx="9280610" cy="945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Equation" r:id="rId4" imgW="4584700" imgH="457200" progId="Equation.3">
                  <p:embed/>
                </p:oleObj>
              </mc:Choice>
              <mc:Fallback>
                <p:oleObj name="Equation" r:id="rId4" imgW="45847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152" y="4260149"/>
                        <a:ext cx="9280610" cy="945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68541" y="1084754"/>
            <a:ext cx="833537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 разделим сплав на никель и еще какой-то металл.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</a:t>
            </a:r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 первого сплава, </a:t>
            </a:r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второго.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масса третьего сплава 200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получим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уравнение: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200.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10678" y="2610062"/>
            <a:ext cx="100702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 никеля в первом сплаве (0,1</a:t>
            </a:r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во втором – (0,3</a:t>
            </a:r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в новом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200 · 0,25 = 50 г, тогда второе уравнение: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33194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0,1</a:t>
            </a:r>
            <a:r>
              <a:rPr lang="en-US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en-US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10678" y="3463518"/>
            <a:ext cx="115516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итоге, получим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систему уравнений: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78551" y="5857725"/>
            <a:ext cx="115516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100 г.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8152" y="5626893"/>
            <a:ext cx="941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50 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(г) –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разность между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массой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второго сплавов.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432324" y="3135259"/>
            <a:ext cx="2693773" cy="1057800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432324" y="4730668"/>
            <a:ext cx="2537254" cy="101866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6472" y="624946"/>
            <a:ext cx="6800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32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С помощью схемы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933" y="9701"/>
            <a:ext cx="3135398" cy="202252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60348" y="1216619"/>
            <a:ext cx="91016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Смешали 30%-й раствор соляной кислоты с 10%-</a:t>
            </a:r>
            <a:r>
              <a:rPr kumimoji="0" lang="ru-RU" altLang="ru-RU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ым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раствором и получили 600 г 15%-</a:t>
            </a:r>
            <a:r>
              <a:rPr kumimoji="0" lang="ru-RU" altLang="ru-RU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раствора. На сколько граммов масса первого раствора меньше массы второго?</a:t>
            </a: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8668"/>
          <a:stretch/>
        </p:blipFill>
        <p:spPr>
          <a:xfrm>
            <a:off x="1310190" y="2971718"/>
            <a:ext cx="6800854" cy="13172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701323-DACE-15B8-D46D-798580195810}"/>
              </a:ext>
            </a:extLst>
          </p:cNvPr>
          <p:cNvSpPr txBox="1"/>
          <p:nvPr/>
        </p:nvSpPr>
        <p:spPr>
          <a:xfrm>
            <a:off x="1445656" y="4359732"/>
            <a:ext cx="59891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+ 10(600 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15‧600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+ 6000 – 10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9000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150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– масса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раствора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 – 150 = 450 (г) – масса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раствора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 – 150 = 300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348" y="2450830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85543" y="6360279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300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40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047"/>
            <a:ext cx="3601156" cy="675538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лилиния 2"/>
              <p:cNvSpPr/>
              <p:nvPr/>
            </p:nvSpPr>
            <p:spPr>
              <a:xfrm>
                <a:off x="3752202" y="1991836"/>
                <a:ext cx="8274754" cy="3812931"/>
              </a:xfrm>
              <a:custGeom>
                <a:avLst/>
                <a:gdLst>
                  <a:gd name="connsiteX0" fmla="*/ 2476983 w 7662441"/>
                  <a:gd name="connsiteY0" fmla="*/ 11574 h 7037407"/>
                  <a:gd name="connsiteX1" fmla="*/ 2395960 w 7662441"/>
                  <a:gd name="connsiteY1" fmla="*/ 11574 h 7037407"/>
                  <a:gd name="connsiteX2" fmla="*/ 7662441 w 7662441"/>
                  <a:gd name="connsiteY2" fmla="*/ 0 h 7037407"/>
                  <a:gd name="connsiteX3" fmla="*/ 7650866 w 7662441"/>
                  <a:gd name="connsiteY3" fmla="*/ 7037407 h 7037407"/>
                  <a:gd name="connsiteX4" fmla="*/ 0 w 7662441"/>
                  <a:gd name="connsiteY4" fmla="*/ 6933235 h 7037407"/>
                  <a:gd name="connsiteX5" fmla="*/ 2476983 w 7662441"/>
                  <a:gd name="connsiteY5" fmla="*/ 11574 h 70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62441" h="7037407">
                    <a:moveTo>
                      <a:pt x="2476983" y="11574"/>
                    </a:moveTo>
                    <a:lnTo>
                      <a:pt x="2395960" y="11574"/>
                    </a:lnTo>
                    <a:lnTo>
                      <a:pt x="7662441" y="0"/>
                    </a:lnTo>
                    <a:cubicBezTo>
                      <a:pt x="7658583" y="2345802"/>
                      <a:pt x="7654724" y="4691605"/>
                      <a:pt x="7650866" y="7037407"/>
                    </a:cubicBezTo>
                    <a:lnTo>
                      <a:pt x="0" y="6933235"/>
                    </a:lnTo>
                    <a:lnTo>
                      <a:pt x="2476983" y="115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Смешали 30%-й раствор соляной кислоты с 10% раствором и получили 600 </a:t>
                </a:r>
                <a:r>
                  <a:rPr lang="ru-R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 </a:t>
                </a:r>
                <a:r>
                  <a: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15%-го раствора. </a:t>
                </a:r>
                <a:r>
                  <a:rPr lang="ru-R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сколько </a:t>
                </a:r>
                <a:r>
                  <a: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граммов </a:t>
                </a:r>
                <a:r>
                  <a:rPr lang="ru-R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масса первого раствора меньше массы второго?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 </a:t>
                </a:r>
                <a:r>
                  <a:rPr lang="ru-R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оси </a:t>
                </a:r>
                <a:r>
                  <a:rPr lang="ru-RU" sz="2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мы отмечаем массу растворов, на оси </a:t>
                </a:r>
                <a:r>
                  <a:rPr lang="ru-RU" sz="2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процентное содержание растворов. Находим площади  полученных прямоугольников и приравниваем их. </a:t>
                </a:r>
              </a:p>
              <a:p>
                <a:r>
                  <a: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данной задаче  нам неизвестна масса первого вещества. Обозначим её за </a:t>
                </a:r>
                <a:r>
                  <a:rPr lang="ru-RU" sz="2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г, тогда масса второго вещества  равна  (</a:t>
                </a:r>
                <a:r>
                  <a:rPr lang="ru-R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 – </a:t>
                </a:r>
                <a:r>
                  <a:rPr lang="ru-RU" sz="24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г.  Находим площади прямоугольников.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>
                                <a:lumMod val="95000"/>
                                <a:lumOff val="5000"/>
                              </a:srgb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15</a:t>
                </a:r>
                <a:r>
                  <a:rPr lang="en-US" sz="24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000000">
                                <a:lumMod val="95000"/>
                                <a:lumOff val="5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>
                                <a:lumMod val="95000"/>
                                <a:lumOff val="5000"/>
                              </a:srgb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400" b="0" i="1" dirty="0" smtClean="0">
                            <a:solidFill>
                              <a:srgbClr val="000000">
                                <a:lumMod val="95000"/>
                                <a:lumOff val="5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5(600 – </a:t>
                </a:r>
                <a:r>
                  <a:rPr lang="en-US" sz="24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endPara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Приравниваем эти площади. Решаем уравнение </a:t>
                </a:r>
              </a:p>
              <a:p>
                <a:r>
                  <a:rPr lang="ru-R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ru-RU" sz="24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</a:t>
                </a:r>
                <a:r>
                  <a:rPr lang="ru-R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5(600 – </a:t>
                </a:r>
                <a:r>
                  <a:rPr lang="ru-RU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ru-RU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150</a:t>
                </a:r>
              </a:p>
              <a:p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 г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масса первого раствора.</a:t>
                </a:r>
              </a:p>
              <a:p>
                <a:r>
                  <a: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Находим массу второго раствора </a:t>
                </a:r>
                <a:r>
                  <a:rPr lang="ru-R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 – 150 = 450 </a:t>
                </a:r>
                <a:r>
                  <a: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</a:t>
                </a:r>
                <a:r>
                  <a:rPr lang="ru-R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 450 – 150 = 300 (г) </a:t>
                </a:r>
                <a:r>
                  <a:rPr lang="ru-RU" alt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разность между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массой первого и второго сплавов.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Ответ: 300 г.</a:t>
                </a:r>
                <a:r>
                  <a:rPr lang="ru-RU" sz="2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554аствора 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600-150=450г.</a:t>
                </a:r>
                <a:r>
                  <a:rPr lang="ru-RU" sz="2400" dirty="0"/>
                  <a:t>ого раствора 600-150=450г.</a:t>
                </a:r>
              </a:p>
            </p:txBody>
          </p:sp>
        </mc:Choice>
        <mc:Fallback xmlns="">
          <p:sp>
            <p:nvSpPr>
              <p:cNvPr id="3" name="Полилиния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02" y="1991836"/>
                <a:ext cx="8274754" cy="3812931"/>
              </a:xfrm>
              <a:custGeom>
                <a:avLst/>
                <a:gdLst>
                  <a:gd name="connsiteX0" fmla="*/ 2476983 w 7662441"/>
                  <a:gd name="connsiteY0" fmla="*/ 11574 h 7037407"/>
                  <a:gd name="connsiteX1" fmla="*/ 2395960 w 7662441"/>
                  <a:gd name="connsiteY1" fmla="*/ 11574 h 7037407"/>
                  <a:gd name="connsiteX2" fmla="*/ 7662441 w 7662441"/>
                  <a:gd name="connsiteY2" fmla="*/ 0 h 7037407"/>
                  <a:gd name="connsiteX3" fmla="*/ 7650866 w 7662441"/>
                  <a:gd name="connsiteY3" fmla="*/ 7037407 h 7037407"/>
                  <a:gd name="connsiteX4" fmla="*/ 0 w 7662441"/>
                  <a:gd name="connsiteY4" fmla="*/ 6933235 h 7037407"/>
                  <a:gd name="connsiteX5" fmla="*/ 2476983 w 7662441"/>
                  <a:gd name="connsiteY5" fmla="*/ 11574 h 70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62441" h="7037407">
                    <a:moveTo>
                      <a:pt x="2476983" y="11574"/>
                    </a:moveTo>
                    <a:lnTo>
                      <a:pt x="2395960" y="11574"/>
                    </a:lnTo>
                    <a:lnTo>
                      <a:pt x="7662441" y="0"/>
                    </a:lnTo>
                    <a:cubicBezTo>
                      <a:pt x="7658583" y="2345802"/>
                      <a:pt x="7654724" y="4691605"/>
                      <a:pt x="7650866" y="7037407"/>
                    </a:cubicBezTo>
                    <a:lnTo>
                      <a:pt x="0" y="6933235"/>
                    </a:lnTo>
                    <a:lnTo>
                      <a:pt x="2476983" y="11574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 l="-1179" t="-34080" r="-1990" b="-36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51929B61-9681-5342-AA1D-03D9B2245A41}"/>
              </a:ext>
            </a:extLst>
          </p:cNvPr>
          <p:cNvSpPr/>
          <p:nvPr/>
        </p:nvSpPr>
        <p:spPr>
          <a:xfrm>
            <a:off x="260341" y="602841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4857275" y="-163023"/>
            <a:ext cx="5470344" cy="1717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32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С помощью приравнивания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32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равных </a:t>
            </a:r>
            <a:r>
              <a:rPr lang="ru-RU" sz="3200" b="1" kern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площадей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9447" y="144697"/>
            <a:ext cx="4656958" cy="303877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955589" y="240145"/>
            <a:ext cx="60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426720" y="539931"/>
            <a:ext cx="17417" cy="290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210589-E38A-4A3F-A211-BCE3F76548F5}"/>
              </a:ext>
            </a:extLst>
          </p:cNvPr>
          <p:cNvSpPr txBox="1"/>
          <p:nvPr/>
        </p:nvSpPr>
        <p:spPr>
          <a:xfrm>
            <a:off x="1723858" y="643480"/>
            <a:ext cx="7418894" cy="1249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32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Старинный способ «</a:t>
            </a:r>
            <a:r>
              <a:rPr lang="ru-RU" sz="32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Метод рыбки»</a:t>
            </a:r>
            <a:endParaRPr lang="ru-RU" sz="3200" b="1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9BEABA-BBAE-4F84-A445-791D50902460}"/>
              </a:ext>
            </a:extLst>
          </p:cNvPr>
          <p:cNvSpPr txBox="1"/>
          <p:nvPr/>
        </p:nvSpPr>
        <p:spPr>
          <a:xfrm>
            <a:off x="-66642" y="2181065"/>
            <a:ext cx="30345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Tx/>
              <a:defRPr/>
            </a:pPr>
            <a:endParaRPr kumimoji="0" lang="en-US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FC48982-413A-6840-A892-DB1252467E05}"/>
              </a:ext>
            </a:extLst>
          </p:cNvPr>
          <p:cNvSpPr/>
          <p:nvPr/>
        </p:nvSpPr>
        <p:spPr>
          <a:xfrm>
            <a:off x="91589" y="4098742"/>
            <a:ext cx="2409564" cy="2642718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FC48982-413A-6840-A892-DB1252467E05}"/>
              </a:ext>
            </a:extLst>
          </p:cNvPr>
          <p:cNvSpPr/>
          <p:nvPr/>
        </p:nvSpPr>
        <p:spPr>
          <a:xfrm>
            <a:off x="408919" y="4790415"/>
            <a:ext cx="1596474" cy="146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/>
          <a:stretch/>
        </p:blipFill>
        <p:spPr>
          <a:xfrm>
            <a:off x="9031111" y="0"/>
            <a:ext cx="3087219" cy="22495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39BEABA-BBAE-4F84-A445-791D50902460}"/>
              </a:ext>
            </a:extLst>
          </p:cNvPr>
          <p:cNvSpPr txBox="1"/>
          <p:nvPr/>
        </p:nvSpPr>
        <p:spPr>
          <a:xfrm>
            <a:off x="812800" y="1550291"/>
            <a:ext cx="1935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Tx/>
              <a:defRPr/>
            </a:pPr>
            <a:endParaRPr kumimoji="0" lang="en-US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9BEABA-BBAE-4F84-A445-791D50902460}"/>
              </a:ext>
            </a:extLst>
          </p:cNvPr>
          <p:cNvSpPr txBox="1"/>
          <p:nvPr/>
        </p:nvSpPr>
        <p:spPr>
          <a:xfrm>
            <a:off x="924441" y="1699609"/>
            <a:ext cx="1935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Tx/>
              <a:defRPr/>
            </a:pPr>
            <a:endParaRPr kumimoji="0" lang="en-US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39BEABA-BBAE-4F84-A445-791D50902460}"/>
              </a:ext>
            </a:extLst>
          </p:cNvPr>
          <p:cNvSpPr txBox="1"/>
          <p:nvPr/>
        </p:nvSpPr>
        <p:spPr>
          <a:xfrm>
            <a:off x="-66637" y="2179242"/>
            <a:ext cx="30345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Tx/>
              <a:defRPr/>
            </a:pPr>
            <a:endParaRPr kumimoji="0" lang="en-US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532" r="44104"/>
          <a:stretch/>
        </p:blipFill>
        <p:spPr>
          <a:xfrm>
            <a:off x="2608729" y="3399500"/>
            <a:ext cx="4142027" cy="21229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1488" y="1487023"/>
            <a:ext cx="8656508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Сплавили два слитка серебра: 75 г 600-й пробы и 150 г 864-й пробы. Определите пробу получившегося сплава серебра.</a:t>
            </a:r>
          </a:p>
          <a:p>
            <a:pPr indent="3429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проба сплава равна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Составим диагональную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схему: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xmlns="" id="{08D30154-6316-6F7A-46CC-3DAC4A48FF5C}"/>
                  </a:ext>
                </a:extLst>
              </p:cNvPr>
              <p:cNvSpPr/>
              <p:nvPr/>
            </p:nvSpPr>
            <p:spPr>
              <a:xfrm>
                <a:off x="7130856" y="2975559"/>
                <a:ext cx="5988074" cy="3909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4290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ru-RU" sz="24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Получаем:</a:t>
                </a:r>
              </a:p>
              <a:p>
                <a:pPr indent="342900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864−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−600</m:t>
                          </m:r>
                        </m:den>
                      </m:f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ru-RU" sz="2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ru-RU" sz="2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34290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1728 – 2</a:t>
                </a:r>
                <a:r>
                  <a:rPr lang="en-US" sz="2400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-600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4290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ru-RU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-600 – 1728</a:t>
                </a:r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4290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2328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4290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776 </a:t>
                </a:r>
                <a:r>
                  <a:rPr lang="ru-RU" alt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ru-RU" alt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проба сплава.</a:t>
                </a:r>
                <a:endParaRPr lang="ru-RU" sz="2400" dirty="0"/>
              </a:p>
              <a:p>
                <a:pPr indent="342900">
                  <a:lnSpc>
                    <a:spcPct val="115000"/>
                  </a:lnSpc>
                  <a:spcAft>
                    <a:spcPts val="600"/>
                  </a:spcAft>
                </a:pP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D30154-6316-6F7A-46CC-3DAC4A48F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856" y="2975559"/>
                <a:ext cx="5988074" cy="3909019"/>
              </a:xfrm>
              <a:prstGeom prst="rect">
                <a:avLst/>
              </a:prstGeom>
              <a:blipFill rotWithShape="0">
                <a:blip r:embed="rId5"/>
                <a:stretch>
                  <a:fillRect t="-6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28629" y="4098742"/>
            <a:ext cx="103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4043" y="6298083"/>
            <a:ext cx="190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776.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9BEABA-BBAE-4F84-A445-791D50902460}"/>
              </a:ext>
            </a:extLst>
          </p:cNvPr>
          <p:cNvSpPr txBox="1"/>
          <p:nvPr/>
        </p:nvSpPr>
        <p:spPr>
          <a:xfrm>
            <a:off x="-66642" y="2181065"/>
            <a:ext cx="30345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Tx/>
              <a:defRPr/>
            </a:pPr>
            <a:endParaRPr kumimoji="0" lang="en-US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FC48982-413A-6840-A892-DB1252467E05}"/>
              </a:ext>
            </a:extLst>
          </p:cNvPr>
          <p:cNvSpPr/>
          <p:nvPr/>
        </p:nvSpPr>
        <p:spPr>
          <a:xfrm>
            <a:off x="-581670" y="-116696"/>
            <a:ext cx="3333974" cy="3333974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7FC48982-413A-6840-A892-DB1252467E05}"/>
              </a:ext>
            </a:extLst>
          </p:cNvPr>
          <p:cNvSpPr/>
          <p:nvPr/>
        </p:nvSpPr>
        <p:spPr>
          <a:xfrm>
            <a:off x="9443418" y="4744178"/>
            <a:ext cx="3607331" cy="2783840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7FC48982-413A-6840-A892-DB1252467E05}"/>
              </a:ext>
            </a:extLst>
          </p:cNvPr>
          <p:cNvSpPr/>
          <p:nvPr/>
        </p:nvSpPr>
        <p:spPr>
          <a:xfrm>
            <a:off x="6563204" y="3679271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FC48982-413A-6840-A892-DB1252467E05}"/>
              </a:ext>
            </a:extLst>
          </p:cNvPr>
          <p:cNvSpPr/>
          <p:nvPr/>
        </p:nvSpPr>
        <p:spPr>
          <a:xfrm>
            <a:off x="-485529" y="109560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7FC48982-413A-6840-A892-DB1252467E05}"/>
              </a:ext>
            </a:extLst>
          </p:cNvPr>
          <p:cNvSpPr/>
          <p:nvPr/>
        </p:nvSpPr>
        <p:spPr>
          <a:xfrm>
            <a:off x="3468966" y="4713201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39BEABA-BBAE-4F84-A445-791D50902460}"/>
              </a:ext>
            </a:extLst>
          </p:cNvPr>
          <p:cNvSpPr txBox="1"/>
          <p:nvPr/>
        </p:nvSpPr>
        <p:spPr>
          <a:xfrm>
            <a:off x="812800" y="1550291"/>
            <a:ext cx="1935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Tx/>
              <a:defRPr/>
            </a:pPr>
            <a:endParaRPr kumimoji="0" lang="en-US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9BEABA-BBAE-4F84-A445-791D50902460}"/>
              </a:ext>
            </a:extLst>
          </p:cNvPr>
          <p:cNvSpPr txBox="1"/>
          <p:nvPr/>
        </p:nvSpPr>
        <p:spPr>
          <a:xfrm>
            <a:off x="924441" y="1699609"/>
            <a:ext cx="1935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Tx/>
              <a:defRPr/>
            </a:pPr>
            <a:endParaRPr kumimoji="0" lang="en-US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39BEABA-BBAE-4F84-A445-791D50902460}"/>
              </a:ext>
            </a:extLst>
          </p:cNvPr>
          <p:cNvSpPr txBox="1"/>
          <p:nvPr/>
        </p:nvSpPr>
        <p:spPr>
          <a:xfrm>
            <a:off x="-66637" y="2179242"/>
            <a:ext cx="30345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Tx/>
              <a:defRPr/>
            </a:pPr>
            <a:endParaRPr kumimoji="0" lang="en-US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2332" y="-32217"/>
            <a:ext cx="8339405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32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Заключение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  	</a:t>
            </a:r>
            <a:r>
              <a:rPr kumimoji="0" lang="ru-RU" altLang="ru-RU" sz="3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223034"/>
              </p:ext>
            </p:extLst>
          </p:nvPr>
        </p:nvGraphicFramePr>
        <p:xfrm>
          <a:off x="599213" y="555636"/>
          <a:ext cx="10993573" cy="6096000"/>
        </p:xfrm>
        <a:graphic>
          <a:graphicData uri="http://schemas.openxmlformats.org/drawingml/2006/table">
            <a:tbl>
              <a:tblPr firstRow="1" firstCol="1" bandRow="1"/>
              <a:tblGrid>
                <a:gridCol w="3296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912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0662"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способа решения задач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Положительные стороны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Недостатки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1322"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линейного уравнения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Быстрое и лёгкое решение. Большинство задач можно решить этим способом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Ученики нередко ошибаются в составлении уравнения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систем линейных уравнений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Легко обозначить неизвестные величины через две переменные.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Требуются навыки по решению систем уравнений.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6099"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помощью таблицы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минимальное количество действий можно решить задачу. Задача легко понимается, благодаря наглядности.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Неправильное составление таблицы приведёт к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неверному ответу. Требуется внимательность.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 схемы  (стаканчиков)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Задача легко понимается, благодаря наглядности.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Требуется внимательность.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4169"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Старинный способ (метод «рыбки»)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Данный способ позволяет получить правильный ответ за очень короткое время и с минимальными усилиями.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все ученики его понимают. Не самый лёгкий способ.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88270"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помощью приравнивания площадей равновеликих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фигур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позволяет компактно представить процессы соединения растворов, упростить составление уравнения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7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Ученики нередко ошибаются в составлении уравнения. Требуется внимательность.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830118"/>
              </p:ext>
            </p:extLst>
          </p:nvPr>
        </p:nvGraphicFramePr>
        <p:xfrm>
          <a:off x="3616915" y="1913392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915" y="1913392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21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1217</Words>
  <Application>Microsoft Office PowerPoint</Application>
  <PresentationFormat>Широкоэкранный</PresentationFormat>
  <Paragraphs>162</Paragraphs>
  <Slides>15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Times New Roman</vt:lpstr>
      <vt:lpstr>Helvetica Light</vt:lpstr>
      <vt:lpstr>Arial</vt:lpstr>
      <vt:lpstr>Arial Narrow</vt:lpstr>
      <vt:lpstr>Wingdings</vt:lpstr>
      <vt:lpstr>Muller Bold</vt:lpstr>
      <vt:lpstr>Calibri</vt:lpstr>
      <vt:lpstr>Cambria Math</vt:lpstr>
      <vt:lpstr>Gilroy ExtraBold</vt:lpstr>
      <vt:lpstr>Helvetica Neue Medium</vt:lpstr>
      <vt:lpstr>Simple Light</vt:lpstr>
      <vt:lpstr>Simple Light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Гончарова М.А.</cp:lastModifiedBy>
  <cp:revision>97</cp:revision>
  <dcterms:modified xsi:type="dcterms:W3CDTF">2023-10-26T11:23:46Z</dcterms:modified>
</cp:coreProperties>
</file>