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78" r:id="rId5"/>
    <p:sldId id="258" r:id="rId6"/>
    <p:sldId id="261" r:id="rId7"/>
    <p:sldId id="259" r:id="rId8"/>
    <p:sldId id="262" r:id="rId9"/>
    <p:sldId id="263" r:id="rId10"/>
    <p:sldId id="279" r:id="rId11"/>
    <p:sldId id="264" r:id="rId12"/>
    <p:sldId id="267" r:id="rId13"/>
    <p:sldId id="268" r:id="rId14"/>
    <p:sldId id="269" r:id="rId15"/>
    <p:sldId id="273" r:id="rId16"/>
    <p:sldId id="272" r:id="rId17"/>
    <p:sldId id="271" r:id="rId18"/>
    <p:sldId id="270" r:id="rId19"/>
    <p:sldId id="276" r:id="rId20"/>
    <p:sldId id="275" r:id="rId21"/>
    <p:sldId id="260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23" autoAdjust="0"/>
  </p:normalViewPr>
  <p:slideViewPr>
    <p:cSldViewPr>
      <p:cViewPr varScale="1">
        <p:scale>
          <a:sx n="59" d="100"/>
          <a:sy n="59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85EE-231A-4179-8834-2C28AB2A53F9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C9158-BB84-4501-B1DB-92AE2E7F4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7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E314-4C38-44FF-8508-5A2410E5F5EA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8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6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7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54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47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8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80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88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43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3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9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22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39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29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732588"/>
            <a:ext cx="9144000" cy="125412"/>
            <a:chOff x="0" y="2573904"/>
            <a:chExt cx="8767278" cy="44695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1" name="Rectangle 17"/>
              <p:cNvSpPr/>
              <p:nvPr/>
            </p:nvSpPr>
            <p:spPr>
              <a:xfrm>
                <a:off x="0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8"/>
              <p:cNvSpPr/>
              <p:nvPr/>
            </p:nvSpPr>
            <p:spPr>
              <a:xfrm>
                <a:off x="1262579" y="2573904"/>
                <a:ext cx="1262579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9"/>
              <p:cNvSpPr/>
              <p:nvPr/>
            </p:nvSpPr>
            <p:spPr>
              <a:xfrm>
                <a:off x="2489770" y="2573904"/>
                <a:ext cx="1262579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7" name="Rectangle 11"/>
              <p:cNvSpPr/>
              <p:nvPr/>
            </p:nvSpPr>
            <p:spPr>
              <a:xfrm>
                <a:off x="14" y="2573904"/>
                <a:ext cx="1262579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2"/>
              <p:cNvSpPr/>
              <p:nvPr/>
            </p:nvSpPr>
            <p:spPr>
              <a:xfrm>
                <a:off x="1262594" y="2573904"/>
                <a:ext cx="1262579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3"/>
              <p:cNvSpPr/>
              <p:nvPr/>
            </p:nvSpPr>
            <p:spPr>
              <a:xfrm>
                <a:off x="2489784" y="2573904"/>
                <a:ext cx="1262579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3752364" y="2573904"/>
                <a:ext cx="1262579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375467">
                  <a:defRPr/>
                </a:pPr>
                <a:endParaRPr lang="en-US" sz="2667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24" y="356629"/>
            <a:ext cx="56388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724" y="825951"/>
            <a:ext cx="41148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77288" y="203201"/>
            <a:ext cx="3810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FFFFFF"/>
                </a:solidFill>
                <a:cs typeface="FontAwesome"/>
              </a:defRPr>
            </a:lvl1pPr>
          </a:lstStyle>
          <a:p>
            <a:pPr>
              <a:defRPr/>
            </a:pPr>
            <a:fld id="{CF8D80B9-F2ED-495C-92FF-57FE9D34F2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148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8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4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2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7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2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6D57-E910-4E29-B63E-7EA814F5514B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79CAD-7997-4AB9-8C8E-531648D588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8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BFAA-6DE4-411C-8A37-410534B2FF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6387-FE78-4629-90A9-F586F46656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56794"/>
            <a:ext cx="9036496" cy="28803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Консультация учителей математики по теме: </a:t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«Переход на ФГОС ООО в 2021/2022   учебном году»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805264"/>
            <a:ext cx="6400800" cy="744488"/>
          </a:xfrm>
        </p:spPr>
        <p:txBody>
          <a:bodyPr/>
          <a:lstStyle/>
          <a:p>
            <a:pPr algn="r"/>
            <a:r>
              <a:rPr lang="ru-RU" dirty="0" smtClean="0"/>
              <a:t>31.08.2021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9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47609" y="710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7326"/>
            <a:ext cx="558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Содержание учебного курса (по годам обучения)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83733" y="-24328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/>
              <a:t>5 класс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1909" y="24896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УМК С.М. Никольского и др.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0322" y="6007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811228" y="71063"/>
            <a:ext cx="51538" cy="688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5574" y="485898"/>
            <a:ext cx="578457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Наглядная геометрия</a:t>
            </a:r>
          </a:p>
          <a:p>
            <a:r>
              <a:rPr lang="ru-RU" sz="1600" dirty="0" smtClean="0"/>
              <a:t> Наглядные представления о фигурах на плоскости: точка, прямая, отрезок, луч, угол, ломаная, многоугольник, окружность, круг. Угол. Прямой, острый, тупой и развёрнутый углы.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Длина отрезка, метрические единицы длины. Длина ломаной, периметр многоугольника. Измерение и построение углов с помощью транспортира.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Наглядные представления о фигурах на плоскости: многоугольник; прямоугольник, квадрат; треугольник, о равенстве фигур.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Изображение фигур, в том числе на клетчатой бумаге. Построение конфигураций из частей прямой, окружности на нелинованной и клетчатой бумаге. Использование свойств сторон и углов прямоугольника, квадрата. </a:t>
            </a:r>
          </a:p>
          <a:p>
            <a:r>
              <a:rPr lang="ru-RU" sz="1600" b="1" i="1" dirty="0"/>
              <a:t> </a:t>
            </a:r>
            <a:r>
              <a:rPr lang="ru-RU" sz="1600" b="1" i="1" dirty="0" smtClean="0"/>
              <a:t> Площадь прямоугольника и многоугольников, составленных из прямоугольников, в том числе фигур, изображённых на клетчатой бумаге. </a:t>
            </a:r>
            <a:r>
              <a:rPr lang="ru-RU" sz="1600" dirty="0" smtClean="0"/>
              <a:t>Единицы измерения площади.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Наглядные представления о пространственных фигурах: прямоугольный параллелепипед, </a:t>
            </a:r>
            <a:r>
              <a:rPr lang="ru-RU" sz="1600" b="1" i="1" dirty="0" smtClean="0"/>
              <a:t>куб, многогранники. Изображение простейших многогранников. Развёртки куба и параллелепипеда. Создание моделей многогранников (из бумаги, проволоки, пластилина и др.).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Объём прямоугольного параллелепипеда, куба. Единицы измерения объёма.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0765" r="22038" b="4958"/>
          <a:stretch/>
        </p:blipFill>
        <p:spPr bwMode="auto">
          <a:xfrm>
            <a:off x="5581819" y="2216406"/>
            <a:ext cx="350472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22315" r="20202" b="6827"/>
          <a:stretch/>
        </p:blipFill>
        <p:spPr bwMode="auto">
          <a:xfrm>
            <a:off x="5633636" y="4869161"/>
            <a:ext cx="3580531" cy="148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534510" y="5465508"/>
            <a:ext cx="2214172" cy="14401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10145" y="3224518"/>
            <a:ext cx="1431866" cy="1438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11228" y="6205873"/>
            <a:ext cx="2214172" cy="1440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 r="9149" b="6156"/>
          <a:stretch/>
        </p:blipFill>
        <p:spPr bwMode="auto">
          <a:xfrm>
            <a:off x="8025746" y="656658"/>
            <a:ext cx="82983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1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47609" y="710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29563" y="538985"/>
            <a:ext cx="3535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Тематическое планирование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3507" y="-24328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/>
              <a:t>5 класс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4293" y="190673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УМК С.М. Никольского и др.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0322" y="223463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45333" y="24896"/>
            <a:ext cx="51538" cy="688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7609" y="768457"/>
            <a:ext cx="4919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- Натуральные числа. Действия с натуральными числами (43 ч)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88759" y="1801631"/>
            <a:ext cx="5286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Наглядная геометрия. Линии на плоскости (12 ч)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316" y="2863133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Обыкновенные дроби (48 ч)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3316358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Наглядная геометрия. Многоугольники (10 ч)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0741" y="4578933"/>
            <a:ext cx="280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- Десятичные дроби (38 ч)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502" y="4978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- Наглядная геометрия. Тела и фигуры в пространстве (9 ч)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6468" y="6484224"/>
            <a:ext cx="3509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Повторение и обобщение (10 ч)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37169" y="6488668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170 часов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1716" y="878303"/>
            <a:ext cx="2934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- Гл. 1. Натуральные числа и нуль (46 ч)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48382" y="1463077"/>
            <a:ext cx="3054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- Гл. 2. Измерение величин (30 ч)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80374" y="1814810"/>
            <a:ext cx="4038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Гл. 3. Делимость натуральных чисел(19 ч)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233354" y="2366233"/>
            <a:ext cx="3256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- Гл. 4. Обыкновенные дроби (65 </a:t>
            </a:r>
            <a:r>
              <a:rPr lang="ru-RU" dirty="0" smtClean="0"/>
              <a:t>ч)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43849" y="6563982"/>
            <a:ext cx="213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Повторение ( 10 ч)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213" y="1414788"/>
            <a:ext cx="3572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Округление натуральных чисел.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" y="2148578"/>
            <a:ext cx="680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Практическая работа «Постро­ение узора из окружностей».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389" y="2505670"/>
            <a:ext cx="463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Практическая работа «Постро­ение углов»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07911" y="3501024"/>
            <a:ext cx="4949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Практическая работа «Постро­ение прямоугольника с задан­ными сторонами на нелино­ванной бумаге».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256" y="5692397"/>
            <a:ext cx="4693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Практическая работа «Развёртка куба».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" y="0"/>
            <a:ext cx="937627" cy="1477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12485"/>
          <a:stretch/>
        </p:blipFill>
        <p:spPr bwMode="auto">
          <a:xfrm>
            <a:off x="7972621" y="17312"/>
            <a:ext cx="1033670" cy="1610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718435" y="4578933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???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21125" y="2672241"/>
            <a:ext cx="427320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- Гл. </a:t>
            </a:r>
            <a:r>
              <a:rPr lang="ru-RU" sz="1400" b="1" dirty="0">
                <a:solidFill>
                  <a:srgbClr val="C00000"/>
                </a:solidFill>
              </a:rPr>
              <a:t>4. Десятичные дроби  (22 ч</a:t>
            </a:r>
            <a:r>
              <a:rPr lang="ru-RU" sz="1400" b="1" dirty="0" smtClean="0">
                <a:solidFill>
                  <a:srgbClr val="C00000"/>
                </a:solidFill>
              </a:rPr>
              <a:t>)      </a:t>
            </a:r>
            <a:r>
              <a:rPr lang="ru-RU" sz="1600" b="1" dirty="0" smtClean="0">
                <a:solidFill>
                  <a:srgbClr val="C00000"/>
                </a:solidFill>
              </a:rPr>
              <a:t>6 класс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Понятие положительной десятичной дроби 	(2 ч)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Сравнение положительных десятичных дробей (2ч)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Сложение и вычитание положительных десятичных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дробей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(4ч)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Перенос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запятой в положительной десятичной дроби (2ч)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Умножение положительных десятичных дробей  (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4ч)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Деление положительных десятичных дробей (4ч)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Контрольная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работа № 6( 1ч)</a:t>
            </a:r>
          </a:p>
          <a:p>
            <a:r>
              <a:rPr lang="ru-RU" sz="1400" dirty="0"/>
              <a:t>Десятичные дроби и проценты (4ч)</a:t>
            </a:r>
          </a:p>
          <a:p>
            <a:r>
              <a:rPr lang="ru-RU" sz="1400" dirty="0"/>
              <a:t>Сложные задачи на проценты	 (-)</a:t>
            </a:r>
          </a:p>
          <a:p>
            <a:r>
              <a:rPr lang="ru-RU" sz="1400" dirty="0"/>
              <a:t> Десятичные дроби любого знака (2ч)</a:t>
            </a:r>
          </a:p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>Приближение десятичных дробей	(3ч)</a:t>
            </a:r>
          </a:p>
          <a:p>
            <a:r>
              <a:rPr lang="ru-RU" sz="1400" dirty="0"/>
              <a:t>Приближение суммы, разности, произведения и частного двух чисел (3ч)</a:t>
            </a:r>
          </a:p>
          <a:p>
            <a:r>
              <a:rPr lang="ru-RU" sz="1400" dirty="0"/>
              <a:t>Контрольная работа № 7 (1ч)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4284306" y="2875002"/>
            <a:ext cx="509987" cy="188859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5675" r="3267" b="5181"/>
          <a:stretch/>
        </p:blipFill>
        <p:spPr bwMode="auto">
          <a:xfrm>
            <a:off x="0" y="568096"/>
            <a:ext cx="9144000" cy="602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5598" y="190673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9665" y="3091358"/>
            <a:ext cx="2570327" cy="1438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8091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7" y="718662"/>
            <a:ext cx="9166617" cy="577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7" y="1268760"/>
            <a:ext cx="2660104" cy="57606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8091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7004" r="3125" b="4690"/>
          <a:stretch/>
        </p:blipFill>
        <p:spPr bwMode="auto">
          <a:xfrm>
            <a:off x="1" y="791023"/>
            <a:ext cx="9178241" cy="5662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9098" y="2591798"/>
            <a:ext cx="2592288" cy="50405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49098" y="3623120"/>
            <a:ext cx="2592288" cy="50405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8091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8403" r="2316" b="4166"/>
          <a:stretch/>
        </p:blipFill>
        <p:spPr bwMode="auto">
          <a:xfrm>
            <a:off x="355341" y="764704"/>
            <a:ext cx="876823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7875" y="2420888"/>
            <a:ext cx="2367925" cy="50405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8091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2" r="2748" b="5423"/>
          <a:stretch/>
        </p:blipFill>
        <p:spPr bwMode="auto">
          <a:xfrm>
            <a:off x="-15766" y="908722"/>
            <a:ext cx="9164485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4188" y="3861048"/>
            <a:ext cx="2592288" cy="72008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8091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1" r="2691"/>
          <a:stretch/>
        </p:blipFill>
        <p:spPr bwMode="auto">
          <a:xfrm>
            <a:off x="-23029" y="692696"/>
            <a:ext cx="907473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509120"/>
            <a:ext cx="4244280" cy="180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8091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5" r="2757"/>
          <a:stretch/>
        </p:blipFill>
        <p:spPr bwMode="auto">
          <a:xfrm>
            <a:off x="33954" y="692696"/>
            <a:ext cx="910229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8091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0" r="3596"/>
          <a:stretch/>
        </p:blipFill>
        <p:spPr bwMode="auto">
          <a:xfrm>
            <a:off x="683569" y="548680"/>
            <a:ext cx="8293859" cy="536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1" t="42893" r="1737" b="10582"/>
          <a:stretch/>
        </p:blipFill>
        <p:spPr bwMode="auto">
          <a:xfrm>
            <a:off x="4499993" y="5661891"/>
            <a:ext cx="4396679" cy="10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9" y="1628800"/>
            <a:ext cx="2274721" cy="43204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1" y="620688"/>
            <a:ext cx="3181814" cy="501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8490"/>
            <a:ext cx="580072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4437112"/>
            <a:ext cx="3816424" cy="11980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89186" y="6278990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…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0" y="899074"/>
            <a:ext cx="1512168" cy="2383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11213" b="6327"/>
          <a:stretch/>
        </p:blipFill>
        <p:spPr bwMode="auto">
          <a:xfrm>
            <a:off x="2086367" y="260648"/>
            <a:ext cx="5545527" cy="285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392" y="3450984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(с. 9 - 13)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19873" y="3097554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…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6"/>
          <a:stretch/>
        </p:blipFill>
        <p:spPr bwMode="auto">
          <a:xfrm>
            <a:off x="2086367" y="3466886"/>
            <a:ext cx="4962525" cy="13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5886" y="4659484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…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7"/>
          <a:stretch/>
        </p:blipFill>
        <p:spPr bwMode="auto">
          <a:xfrm>
            <a:off x="2177645" y="5028818"/>
            <a:ext cx="5076825" cy="139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79913" y="6239447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…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701" y="908720"/>
            <a:ext cx="8741093" cy="4238384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/>
              <a:t>Как поступить, если содержание в Примерной программе по математике (проект) не совпадает с содержанием в УМК, по которым работаем?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/>
              <a:t>Можно ли менять блоки тем, указанных в Примерной программе по математике, местами?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/>
              <a:t>Тема «Окружность» в Примерной программе указана в 7 классе, а, например, в учебнике Л.С. </a:t>
            </a:r>
            <a:r>
              <a:rPr lang="ru-RU" sz="2000" dirty="0" err="1" smtClean="0"/>
              <a:t>Атанасяна</a:t>
            </a:r>
            <a:r>
              <a:rPr lang="ru-RU" sz="2000" dirty="0" smtClean="0"/>
              <a:t> она изучается в 8 классе. Что делать в таком случае?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/>
              <a:t>Какие </a:t>
            </a:r>
            <a:r>
              <a:rPr lang="ru-RU" sz="2000" dirty="0"/>
              <a:t>учебники использовать при обучении математике, т.к. появляется новый курс «Вероятность и статистика</a:t>
            </a:r>
            <a:r>
              <a:rPr lang="ru-RU" sz="2000" dirty="0" smtClean="0"/>
              <a:t>»?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/>
              <a:t>В </a:t>
            </a:r>
            <a:r>
              <a:rPr lang="ru-RU" sz="2000" dirty="0"/>
              <a:t>7 классе по авторской программе не было тем из курса "Вероятность и статистика". По новой Примерной программе в 7 </a:t>
            </a:r>
            <a:r>
              <a:rPr lang="ru-RU" sz="2000" dirty="0" err="1"/>
              <a:t>кл</a:t>
            </a:r>
            <a:r>
              <a:rPr lang="ru-RU" sz="2000" dirty="0"/>
              <a:t>. отводится 34 часа. За счёт каких часов я должна восполнить дефицит тем в </a:t>
            </a:r>
            <a:r>
              <a:rPr lang="ru-RU" sz="2000" dirty="0" smtClean="0"/>
              <a:t>8 </a:t>
            </a:r>
            <a:r>
              <a:rPr lang="ru-RU" sz="2000" dirty="0" err="1" smtClean="0"/>
              <a:t>кл</a:t>
            </a:r>
            <a:r>
              <a:rPr lang="ru-RU" sz="2000" dirty="0"/>
              <a:t>. и в каком количестве </a:t>
            </a:r>
            <a:r>
              <a:rPr lang="ru-RU" sz="2000" dirty="0" smtClean="0"/>
              <a:t>часов</a:t>
            </a:r>
            <a:r>
              <a:rPr lang="ru-RU" sz="2000" dirty="0"/>
              <a:t>?</a:t>
            </a:r>
            <a:endParaRPr lang="ru-RU" sz="20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/>
              <a:t>Если </a:t>
            </a:r>
            <a:r>
              <a:rPr lang="ru-RU" sz="2000" dirty="0"/>
              <a:t>в 5 </a:t>
            </a:r>
            <a:r>
              <a:rPr lang="ru-RU" sz="2000" dirty="0" err="1"/>
              <a:t>кл</a:t>
            </a:r>
            <a:r>
              <a:rPr lang="ru-RU" sz="2000" dirty="0"/>
              <a:t>. темы пройдены, а по новой Примерной программе эти темы в </a:t>
            </a:r>
            <a:r>
              <a:rPr lang="ru-RU" sz="2000" dirty="0" smtClean="0"/>
              <a:t>6 </a:t>
            </a:r>
            <a:r>
              <a:rPr lang="ru-RU" sz="2000" dirty="0" err="1" smtClean="0"/>
              <a:t>кл</a:t>
            </a:r>
            <a:r>
              <a:rPr lang="ru-RU" sz="2000" dirty="0" smtClean="0"/>
              <a:t>. изучаются. Нужно </a:t>
            </a:r>
            <a:r>
              <a:rPr lang="ru-RU" sz="2000" dirty="0"/>
              <a:t>ли их </a:t>
            </a:r>
            <a:r>
              <a:rPr lang="ru-RU" sz="2000" dirty="0" smtClean="0"/>
              <a:t>изучать </a:t>
            </a:r>
            <a:r>
              <a:rPr lang="ru-RU" sz="2000" dirty="0"/>
              <a:t>ещё раз и записывать в </a:t>
            </a:r>
            <a:r>
              <a:rPr lang="ru-RU" sz="2000" dirty="0" smtClean="0"/>
              <a:t>программу?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/>
              <a:t>Не </a:t>
            </a:r>
            <a:r>
              <a:rPr lang="ru-RU" sz="2000" dirty="0"/>
              <a:t>указано в Примерной программе количество контрольных </a:t>
            </a:r>
            <a:r>
              <a:rPr lang="ru-RU" sz="2000" dirty="0" smtClean="0"/>
              <a:t>работ. Как быть?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/>
            </a:pPr>
            <a:r>
              <a:rPr lang="ru-RU" sz="2000" dirty="0"/>
              <a:t>В 5 классах по некоторым УМК десятичные дроби изучаются в 6 классе, что </a:t>
            </a:r>
            <a:r>
              <a:rPr lang="ru-RU" sz="2000" dirty="0" smtClean="0"/>
              <a:t>делать? </a:t>
            </a:r>
            <a:r>
              <a:rPr lang="ru-RU" sz="2000" dirty="0"/>
              <a:t>Брать материал по этому УМК из 6 класса</a:t>
            </a:r>
            <a:r>
              <a:rPr lang="ru-RU" sz="2000" dirty="0" smtClean="0"/>
              <a:t>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036496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Вопросы учителей математики АК</a:t>
            </a:r>
            <a:endParaRPr lang="ru-RU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7" y="620688"/>
            <a:ext cx="3181814" cy="501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7" y="969096"/>
            <a:ext cx="5328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ЦЕЛИ И ОСОБЕННОСТИ ИЗУЧЕНИЯ УЧЕБНОГО ПРЕДМЕТА «МАТЕМАТИКА». 5-9 КЛАССЫ</a:t>
            </a:r>
          </a:p>
          <a:p>
            <a:pPr algn="ctr"/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Содержание образования</a:t>
            </a:r>
            <a:r>
              <a:rPr lang="ru-RU" dirty="0" smtClean="0"/>
              <a:t>, соответствующее предметным результатам освоения Примерной рабочей программы, </a:t>
            </a:r>
            <a:r>
              <a:rPr lang="ru-RU" b="1" i="1" dirty="0" smtClean="0">
                <a:solidFill>
                  <a:srgbClr val="C00000"/>
                </a:solidFill>
              </a:rPr>
              <a:t>распределённым по годам обучения</a:t>
            </a:r>
            <a:r>
              <a:rPr lang="ru-RU" dirty="0" smtClean="0"/>
              <a:t>, структурировано таким образом, </a:t>
            </a:r>
          </a:p>
          <a:p>
            <a:r>
              <a:rPr lang="ru-RU" dirty="0" smtClean="0"/>
              <a:t>чтобы </a:t>
            </a:r>
            <a:r>
              <a:rPr lang="ru-RU" b="1" i="1" dirty="0" smtClean="0">
                <a:solidFill>
                  <a:srgbClr val="C00000"/>
                </a:solidFill>
              </a:rPr>
              <a:t>ко всем основным, принципиальным вопросам обучающиеся обращались неоднократно</a:t>
            </a:r>
            <a:r>
              <a:rPr lang="ru-RU" dirty="0" smtClean="0"/>
              <a:t>, чтобы овладение математическими понятиями и навыками осуществлялось последовательно и поступательно, с соблюдением принципа преемственности, а новые знания включались в общую систему математических представлений обучающихся, расширяя и углубляя её, образуя прочные множественные связи.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0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2" y="6093296"/>
            <a:ext cx="888906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" y="136105"/>
            <a:ext cx="9252519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    МЕСТО УЧЕБНОГО ПРЕДМЕТА В УЧЕБНОМ ПЛАНЕ  </a:t>
            </a:r>
            <a:r>
              <a:rPr lang="ru-RU" dirty="0" smtClean="0"/>
              <a:t>(с. 8)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</a:t>
            </a:r>
            <a:r>
              <a:rPr lang="ru-RU" sz="1600" dirty="0" smtClean="0"/>
              <a:t>- Число часов:  </a:t>
            </a:r>
            <a:r>
              <a:rPr lang="ru-RU" sz="1600" b="1" i="1" dirty="0" smtClean="0">
                <a:solidFill>
                  <a:srgbClr val="C00000"/>
                </a:solidFill>
              </a:rPr>
              <a:t>в 5—6 классах 5 учеб­ных часов в неделю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в </a:t>
            </a:r>
          </a:p>
          <a:p>
            <a:r>
              <a:rPr lang="ru-RU" sz="1600" dirty="0" smtClean="0"/>
              <a:t>                              течение каждого года обучения, </a:t>
            </a:r>
            <a:r>
              <a:rPr lang="ru-RU" sz="1600" b="1" i="1" dirty="0" smtClean="0">
                <a:solidFill>
                  <a:srgbClr val="C00000"/>
                </a:solidFill>
              </a:rPr>
              <a:t>в 7—9 клас­сах 6 учебных часов в неделю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                        в течение каждого года обучения, всего 952 учебных часа.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C00000"/>
                </a:solidFill>
              </a:rPr>
              <a:t>                               - </a:t>
            </a:r>
            <a:r>
              <a:rPr lang="ru-RU" sz="1600" b="1" i="1" dirty="0" smtClean="0">
                <a:solidFill>
                  <a:srgbClr val="C00000"/>
                </a:solidFill>
              </a:rPr>
              <a:t>Тематическое планирование учебных курсов и рекомендуемое 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</a:rPr>
              <a:t>                                распределение учебного времени для изучения отдельных тем</a:t>
            </a:r>
            <a:r>
              <a:rPr lang="ru-RU" sz="1600" dirty="0" smtClean="0"/>
              <a:t>, предложенные в </a:t>
            </a:r>
          </a:p>
          <a:p>
            <a:r>
              <a:rPr lang="ru-RU" sz="1600" dirty="0" smtClean="0"/>
              <a:t>                                 настоящей программе, надо рассматривать </a:t>
            </a:r>
            <a:r>
              <a:rPr lang="ru-RU" sz="1600" b="1" i="1" dirty="0" smtClean="0">
                <a:solidFill>
                  <a:srgbClr val="C00000"/>
                </a:solidFill>
              </a:rPr>
              <a:t>как примерные ориентиры </a:t>
            </a:r>
            <a:r>
              <a:rPr lang="ru-RU" sz="1600" dirty="0" smtClean="0"/>
              <a:t>в помощь </a:t>
            </a:r>
          </a:p>
          <a:p>
            <a:r>
              <a:rPr lang="ru-RU" sz="1600" dirty="0" smtClean="0"/>
              <a:t>                                 составителю авторской рабочей программы и прежде всего учителю.   </a:t>
            </a:r>
          </a:p>
          <a:p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Автор рабочей программы </a:t>
            </a:r>
            <a:r>
              <a:rPr lang="ru-RU" sz="1600" b="1" i="1" dirty="0" smtClean="0">
                <a:solidFill>
                  <a:srgbClr val="C00000"/>
                </a:solidFill>
              </a:rPr>
              <a:t>вправе увеличить или уменьшить предложенное число учебных часов на тему</a:t>
            </a:r>
            <a:r>
              <a:rPr lang="ru-RU" sz="1600" dirty="0" smtClean="0"/>
              <a:t>, чтобы углубиться в тематику, более заинтересовав­шую учеников, или направить усилия на преодоление затрудне­ний.  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b="1" i="1" dirty="0" smtClean="0">
                <a:solidFill>
                  <a:srgbClr val="C00000"/>
                </a:solidFill>
              </a:rPr>
              <a:t>Допустимо </a:t>
            </a:r>
            <a:r>
              <a:rPr lang="ru-RU" sz="1600" b="1" i="1" dirty="0" smtClean="0"/>
              <a:t>также </a:t>
            </a:r>
            <a:r>
              <a:rPr lang="ru-RU" sz="1600" b="1" i="1" dirty="0" smtClean="0">
                <a:solidFill>
                  <a:srgbClr val="C00000"/>
                </a:solidFill>
              </a:rPr>
              <a:t>локальное перераспределение и переста­новка элементов содержания внутри данного класса. </a:t>
            </a:r>
          </a:p>
          <a:p>
            <a:pPr marL="285750" indent="-285750">
              <a:buFontTx/>
              <a:buChar char="-"/>
            </a:pPr>
            <a:endParaRPr lang="ru-RU" sz="1600" b="1" i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b="1" i="1" dirty="0" smtClean="0">
                <a:solidFill>
                  <a:srgbClr val="C00000"/>
                </a:solidFill>
              </a:rPr>
              <a:t>Количество проверочных работ </a:t>
            </a:r>
            <a:r>
              <a:rPr lang="ru-RU" sz="1600" dirty="0" smtClean="0"/>
              <a:t>(тематический и итоговый контроль качества усвоения учебного материала) </a:t>
            </a:r>
            <a:r>
              <a:rPr lang="ru-RU" sz="1600" b="1" i="1" dirty="0" smtClean="0">
                <a:solidFill>
                  <a:srgbClr val="C00000"/>
                </a:solidFill>
              </a:rPr>
              <a:t>и их тип </a:t>
            </a:r>
            <a:r>
              <a:rPr lang="ru-RU" sz="1600" dirty="0" smtClean="0"/>
              <a:t>(самостоятельные и кон­трольные работы, тесты) остаются </a:t>
            </a:r>
            <a:r>
              <a:rPr lang="ru-RU" sz="1600" b="1" i="1" dirty="0" smtClean="0">
                <a:solidFill>
                  <a:srgbClr val="C00000"/>
                </a:solidFill>
              </a:rPr>
              <a:t>на усмотрение учителя. </a:t>
            </a:r>
          </a:p>
          <a:p>
            <a:pPr marL="285750" indent="-285750">
              <a:buFontTx/>
              <a:buChar char="-"/>
            </a:pPr>
            <a:r>
              <a:rPr lang="ru-RU" sz="1600" b="1" i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Также учитель вправе </a:t>
            </a:r>
            <a:r>
              <a:rPr lang="ru-RU" sz="1600" b="1" i="1" dirty="0" smtClean="0">
                <a:solidFill>
                  <a:srgbClr val="C00000"/>
                </a:solidFill>
              </a:rPr>
              <a:t>увеличить или уменьшить число учебных часов</a:t>
            </a:r>
            <a:r>
              <a:rPr lang="ru-RU" sz="1600" dirty="0" smtClean="0"/>
              <a:t>, отведённых в  Примерной рабочей программе </a:t>
            </a:r>
            <a:r>
              <a:rPr lang="ru-RU" sz="1600" b="1" i="1" dirty="0" smtClean="0">
                <a:solidFill>
                  <a:srgbClr val="C00000"/>
                </a:solidFill>
              </a:rPr>
              <a:t>на обобщение, повторение,</a:t>
            </a:r>
            <a:r>
              <a:rPr lang="ru-RU" sz="1600" dirty="0" smtClean="0"/>
              <a:t>  систематизацию знаний обучающихся</a:t>
            </a:r>
          </a:p>
          <a:p>
            <a:pPr marL="285750" indent="-285750">
              <a:buFontTx/>
              <a:buChar char="-"/>
            </a:pPr>
            <a:endParaRPr lang="ru-RU" sz="1600" dirty="0" smtClean="0"/>
          </a:p>
          <a:p>
            <a:r>
              <a:rPr lang="ru-RU" sz="1600" dirty="0" smtClean="0"/>
              <a:t>  </a:t>
            </a:r>
            <a:r>
              <a:rPr lang="ru-RU" sz="1600" b="1" i="1" dirty="0" smtClean="0">
                <a:solidFill>
                  <a:srgbClr val="C00000"/>
                </a:solidFill>
              </a:rPr>
              <a:t>Единствен­ным, но принципиально важным критерием, является достиже­ние результатов   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  обучения, указанных в настоящей программе.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" y="136107"/>
            <a:ext cx="1449753" cy="2284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7" y="188641"/>
            <a:ext cx="1512168" cy="2383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27879" r="4585" b="7864"/>
          <a:stretch/>
        </p:blipFill>
        <p:spPr bwMode="auto">
          <a:xfrm>
            <a:off x="1907704" y="188639"/>
            <a:ext cx="5752761" cy="12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29" y="2708920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(с. 15 - 21)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3" y="1261003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…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630335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Большая роль отводится </a:t>
            </a:r>
            <a:r>
              <a:rPr lang="ru-RU" b="1" i="1" u="sng" dirty="0" smtClean="0">
                <a:solidFill>
                  <a:srgbClr val="C00000"/>
                </a:solidFill>
              </a:rPr>
              <a:t>практической деятельности</a:t>
            </a:r>
            <a:r>
              <a:rPr lang="ru-RU" b="1" i="1" dirty="0" smtClean="0">
                <a:solidFill>
                  <a:srgbClr val="C00000"/>
                </a:solidFill>
              </a:rPr>
              <a:t>, опыту, эксперименту, моделированию</a:t>
            </a:r>
            <a:r>
              <a:rPr lang="ru-RU" dirty="0" smtClean="0"/>
              <a:t>. Обучающиеся знакомятся с </a:t>
            </a:r>
            <a:r>
              <a:rPr lang="ru-RU" b="1" i="1" dirty="0" smtClean="0">
                <a:solidFill>
                  <a:srgbClr val="C00000"/>
                </a:solidFill>
              </a:rPr>
              <a:t>геометрическими фигурами на плоскости и в пространстве</a:t>
            </a:r>
            <a:r>
              <a:rPr lang="ru-RU" dirty="0" smtClean="0"/>
              <a:t>, с их простейшими конфигурациями, учатся </a:t>
            </a:r>
            <a:r>
              <a:rPr lang="ru-RU" b="1" i="1" dirty="0" smtClean="0">
                <a:solidFill>
                  <a:srgbClr val="C00000"/>
                </a:solidFill>
              </a:rPr>
              <a:t>изображать их на нелинованной и клетчатой бумаге</a:t>
            </a:r>
            <a:r>
              <a:rPr lang="ru-RU" dirty="0" smtClean="0"/>
              <a:t>, рассматривают их простейшие свойства.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0779" y="3202478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…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4658" y="4149081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Согласно учебному плану в 5—6 классах изучается интегрированный предмет «Математика», который включает арифметический материал и наглядную геометрию, а также пропедевтические сведения из алгебры, элементы логики и начала описательной статистики. </a:t>
            </a:r>
            <a:r>
              <a:rPr lang="ru-RU" b="1" i="1" dirty="0" smtClean="0">
                <a:solidFill>
                  <a:srgbClr val="C00000"/>
                </a:solidFill>
              </a:rPr>
              <a:t>Учебный план на изучение математики в 5—6 классах отводит не менее 5 учебных часов в неделю</a:t>
            </a:r>
            <a:r>
              <a:rPr lang="ru-RU" dirty="0" smtClean="0"/>
              <a:t> в течение каждого года обучения, всего не менее 340 учебных часов.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37756" r="4873" b="17666"/>
          <a:stretch/>
        </p:blipFill>
        <p:spPr bwMode="auto">
          <a:xfrm>
            <a:off x="2483769" y="3645358"/>
            <a:ext cx="4206136" cy="56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5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11246" r="26261" b="6285"/>
          <a:stretch/>
        </p:blipFill>
        <p:spPr bwMode="auto">
          <a:xfrm>
            <a:off x="5293448" y="4673458"/>
            <a:ext cx="3783814" cy="211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6900" r="18865" b="3665"/>
          <a:stretch/>
        </p:blipFill>
        <p:spPr bwMode="auto">
          <a:xfrm>
            <a:off x="5166430" y="323551"/>
            <a:ext cx="4032281" cy="450083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47609" y="710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822" y="287326"/>
            <a:ext cx="558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Содержание учебного курса (по годам обучения)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496" y="649764"/>
            <a:ext cx="509363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Натуральные числа и нуль.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Натуральное число. Ряд натуральных чисел. Число 0. Изображение натуральных чисел точками на координатной (числовой) прямой.</a:t>
            </a:r>
          </a:p>
          <a:p>
            <a:pPr algn="just"/>
            <a:r>
              <a:rPr lang="ru-RU" sz="1400" dirty="0" smtClean="0"/>
              <a:t>  Позиционная система счисления. Римская нумерация как пример непозиционной системы счисления. Десятичная система счисления. </a:t>
            </a:r>
          </a:p>
          <a:p>
            <a:pPr algn="just"/>
            <a:r>
              <a:rPr lang="ru-RU" sz="1400" dirty="0" smtClean="0"/>
              <a:t> Сравнение натуральных чисел, сравнение натуральных чисел с нулём. Способы сравнения. </a:t>
            </a:r>
            <a:r>
              <a:rPr lang="ru-RU" sz="1400" b="1" dirty="0" smtClean="0">
                <a:solidFill>
                  <a:srgbClr val="FF0000"/>
                </a:solidFill>
              </a:rPr>
              <a:t>Округление натуральных чисел.    </a:t>
            </a:r>
          </a:p>
          <a:p>
            <a:pPr algn="just"/>
            <a:r>
              <a:rPr lang="ru-RU" sz="1400" dirty="0" smtClean="0"/>
              <a:t>  Сложение натуральных чисел; свойство нуля при сложении. Вычитание как действие, обратное сложению. Умножение натуральных чисел; свойства нуля и единицы при умножении. Деление как действие, обратное умножению. Компоненты действий, связь между ними. Проверка результата арифметического действия. Переместительное и сочетательное свойства (законы) сложения и умножения, распределительное свойство (закон) умножения.</a:t>
            </a:r>
          </a:p>
          <a:p>
            <a:pPr algn="just"/>
            <a:r>
              <a:rPr lang="ru-RU" sz="1400" dirty="0" smtClean="0"/>
              <a:t>  Использование букв для обозначения неизвестного компонента и записи свойств арифметических действий.    </a:t>
            </a:r>
          </a:p>
          <a:p>
            <a:pPr algn="just"/>
            <a:r>
              <a:rPr lang="ru-RU" sz="1400" dirty="0" smtClean="0"/>
              <a:t>  Делители и кратные числа, разложение на множители. Простые и составные числа. Признаки делимости на 2, 5, 10, 3, 9. Деление с остатком.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Степень с натуральным показателем. Запись числа в виде суммы разрядных слагаемых.</a:t>
            </a:r>
          </a:p>
          <a:p>
            <a:pPr algn="just"/>
            <a:r>
              <a:rPr lang="ru-RU" sz="1400" dirty="0" smtClean="0"/>
              <a:t>  Числовое выражение. Вычисление значений числовых выражений; порядок выполнения действий. Использование при  вычислениях переместительного и сочетательного свойств (законов) сложения и умножения, распределительного  свойства умножения.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00456" y="-45783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/>
              <a:t>5 класс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 r="9149" b="6156"/>
          <a:stretch/>
        </p:blipFill>
        <p:spPr bwMode="auto">
          <a:xfrm>
            <a:off x="8245337" y="2132857"/>
            <a:ext cx="82983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71909" y="24896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УМК С.М. Никольского и др.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0322" y="6007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14892" y="2"/>
            <a:ext cx="51538" cy="688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580113" y="1988841"/>
            <a:ext cx="3635512" cy="14401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06146" y="3212979"/>
            <a:ext cx="3537855" cy="36003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551553" y="3933058"/>
            <a:ext cx="3635512" cy="14401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flipV="1">
            <a:off x="5771909" y="5733254"/>
            <a:ext cx="2040451" cy="3600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70042" y="4643987"/>
            <a:ext cx="2214172" cy="1440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50588" y="5165577"/>
            <a:ext cx="2214172" cy="1440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85048" y="4988188"/>
            <a:ext cx="2214172" cy="1440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47609" y="710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7326"/>
            <a:ext cx="558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Содержание учебного курса (по годам обучения)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83733" y="-24328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/>
              <a:t>5 класс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1909" y="24896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УМК С.М. Никольского и др.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0322" y="6007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80287" y="24896"/>
            <a:ext cx="51538" cy="688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5625" y="701580"/>
            <a:ext cx="4850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Дроби</a:t>
            </a:r>
          </a:p>
          <a:p>
            <a:r>
              <a:rPr lang="ru-RU" dirty="0" smtClean="0"/>
              <a:t> Представление о дроби как способе записи части величины. Обыкновенные дроби. Правильные и неправильные дроби. Смешанная дробь; представление смешанной дроби в виде неправильной дроби и выделение целой части числа из неправильной дроби. Изображение дробей точками на числовой прямой. Основное свойство дроби. Сокращение дробей. Приведение дроби к новому знаменателю. Сравнение дробей. </a:t>
            </a:r>
          </a:p>
          <a:p>
            <a:r>
              <a:rPr lang="ru-RU" dirty="0"/>
              <a:t> </a:t>
            </a:r>
            <a:r>
              <a:rPr lang="ru-RU" dirty="0" smtClean="0"/>
              <a:t> Сложение и вычитание дробей. Умножение и деление дробей; взаимно-обратные дроби. Нахождение части целого и целого по его части.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Десятичная запись дробей. Представление десятичной дроби в виде обыкновенной. Изображение десятичных дробей точками на числовой прямой. Сравнение десятичных дробей.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Арифметические действия с десятичными дробями. Округление десятичных дробей.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5930" r="30072"/>
          <a:stretch/>
        </p:blipFill>
        <p:spPr bwMode="auto">
          <a:xfrm>
            <a:off x="4980287" y="686547"/>
            <a:ext cx="4095607" cy="38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15839" r="10006"/>
          <a:stretch/>
        </p:blipFill>
        <p:spPr bwMode="auto">
          <a:xfrm>
            <a:off x="4673118" y="4254824"/>
            <a:ext cx="470994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473773" y="3660695"/>
            <a:ext cx="3635512" cy="14401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40382" y="1484786"/>
            <a:ext cx="3635512" cy="20818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5440382" y="5665621"/>
            <a:ext cx="2214172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 r="9149" b="6156"/>
          <a:stretch/>
        </p:blipFill>
        <p:spPr bwMode="auto">
          <a:xfrm>
            <a:off x="8260728" y="5665621"/>
            <a:ext cx="82983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47609" y="710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7224" y="406407"/>
            <a:ext cx="4284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Содержание учебного курса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(по годам обучения)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03438" y="-24328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/>
              <a:t>5 класс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55619"/>
            <a:ext cx="3036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УМК С.М. Никольского и др.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0322" y="6007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79247" y="-43455"/>
            <a:ext cx="51538" cy="688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896" y="1324389"/>
            <a:ext cx="44821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Решение текстовых задач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Решение текстовых задач арифметическим способом. Решение логических задач. </a:t>
            </a:r>
          </a:p>
          <a:p>
            <a:r>
              <a:rPr lang="ru-RU" dirty="0" smtClean="0"/>
              <a:t>Решение задач перебором всех возможных вариантов. Использование при решении задач таблиц и схем.</a:t>
            </a:r>
          </a:p>
          <a:p>
            <a:r>
              <a:rPr lang="ru-RU" dirty="0"/>
              <a:t> </a:t>
            </a:r>
            <a:r>
              <a:rPr lang="ru-RU" dirty="0" smtClean="0"/>
              <a:t> Решение задач, содержащих зависимости, связывающие величины: скорость, время, расстояние; цена, количество, стоимость. Единицы измерения: массы, объёма, цены; расстояния, времени, скорости. Связь </a:t>
            </a:r>
          </a:p>
          <a:p>
            <a:r>
              <a:rPr lang="ru-RU" dirty="0" smtClean="0"/>
              <a:t>между единицами измерения каждой величины.  </a:t>
            </a:r>
          </a:p>
          <a:p>
            <a:r>
              <a:rPr lang="ru-RU" dirty="0" smtClean="0"/>
              <a:t>  Решение основных задач на дроби. </a:t>
            </a:r>
          </a:p>
          <a:p>
            <a:r>
              <a:rPr lang="ru-RU" dirty="0" smtClean="0"/>
              <a:t>  Представление данных в виде таблиц, столбчатых диаграмм.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36684" y="447227"/>
            <a:ext cx="517587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Решение текстовых </a:t>
            </a:r>
            <a:r>
              <a:rPr lang="ru-RU" sz="1500" b="1" dirty="0" smtClean="0"/>
              <a:t>задач</a:t>
            </a:r>
          </a:p>
          <a:p>
            <a:endParaRPr lang="ru-RU" sz="1500" dirty="0"/>
          </a:p>
          <a:p>
            <a:r>
              <a:rPr lang="ru-RU" sz="1500" b="1" dirty="0"/>
              <a:t>Единицы измерений </a:t>
            </a:r>
            <a:r>
              <a:rPr lang="ru-RU" sz="1500" dirty="0"/>
              <a:t>длины, </a:t>
            </a:r>
            <a:r>
              <a:rPr lang="ru-RU" sz="1500" dirty="0">
                <a:solidFill>
                  <a:srgbClr val="C00000"/>
                </a:solidFill>
              </a:rPr>
              <a:t>площади</a:t>
            </a:r>
            <a:r>
              <a:rPr lang="ru-RU" sz="1500" dirty="0"/>
              <a:t>, объёма, </a:t>
            </a:r>
            <a:endParaRPr lang="ru-RU" sz="1500" dirty="0" smtClean="0"/>
          </a:p>
          <a:p>
            <a:r>
              <a:rPr lang="ru-RU" sz="1500" dirty="0" smtClean="0"/>
              <a:t>массы</a:t>
            </a:r>
            <a:r>
              <a:rPr lang="ru-RU" sz="1500" dirty="0"/>
              <a:t>, времени, ско­рости. Зависимости </a:t>
            </a:r>
            <a:r>
              <a:rPr lang="ru-RU" sz="1500" dirty="0" smtClean="0"/>
              <a:t>между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единицами измерения каждой величины. </a:t>
            </a:r>
            <a:endParaRPr lang="ru-RU" sz="1500" dirty="0" smtClean="0"/>
          </a:p>
          <a:p>
            <a:r>
              <a:rPr lang="ru-RU" sz="1500" dirty="0" smtClean="0"/>
              <a:t>Зависимости </a:t>
            </a:r>
            <a:r>
              <a:rPr lang="ru-RU" sz="1500" dirty="0"/>
              <a:t>между величинами; скорость, время, расстояние; </a:t>
            </a:r>
            <a:r>
              <a:rPr lang="ru-RU" sz="1500" dirty="0">
                <a:solidFill>
                  <a:srgbClr val="C00000"/>
                </a:solidFill>
              </a:rPr>
              <a:t>произво­дительность, время, работа</a:t>
            </a:r>
            <a:r>
              <a:rPr lang="ru-RU" sz="1500" dirty="0" smtClean="0"/>
              <a:t>;</a:t>
            </a:r>
          </a:p>
          <a:p>
            <a:r>
              <a:rPr lang="ru-RU" sz="1500" dirty="0" smtClean="0"/>
              <a:t> </a:t>
            </a:r>
            <a:r>
              <a:rPr lang="ru-RU" sz="1500" dirty="0"/>
              <a:t>цена, количество, стоимость.</a:t>
            </a:r>
          </a:p>
          <a:p>
            <a:r>
              <a:rPr lang="ru-RU" sz="1500" b="1" dirty="0"/>
              <a:t>Задачи на все арифметические действия. </a:t>
            </a:r>
            <a:r>
              <a:rPr lang="ru-RU" sz="1500" dirty="0"/>
              <a:t>Решение текстовых задач арифметическим способом. </a:t>
            </a:r>
            <a:endParaRPr lang="ru-RU" sz="1500" dirty="0" smtClean="0"/>
          </a:p>
          <a:p>
            <a:r>
              <a:rPr lang="ru-RU" sz="1500" dirty="0" smtClean="0"/>
              <a:t>Использование </a:t>
            </a:r>
            <a:r>
              <a:rPr lang="ru-RU" sz="1500" dirty="0"/>
              <a:t>таблиц, схем, чертежей, </a:t>
            </a:r>
            <a:endParaRPr lang="ru-RU" sz="1500" dirty="0" smtClean="0"/>
          </a:p>
          <a:p>
            <a:r>
              <a:rPr lang="ru-RU" sz="1500" dirty="0" smtClean="0"/>
              <a:t>дру­гих </a:t>
            </a:r>
            <a:r>
              <a:rPr lang="ru-RU" sz="1500" dirty="0"/>
              <a:t>средств представления данных при решении </a:t>
            </a:r>
            <a:endParaRPr lang="ru-RU" sz="1500" dirty="0" smtClean="0"/>
          </a:p>
          <a:p>
            <a:r>
              <a:rPr lang="ru-RU" sz="1500" dirty="0" smtClean="0"/>
              <a:t>задачи</a:t>
            </a:r>
            <a:r>
              <a:rPr lang="ru-RU" sz="1500" dirty="0"/>
              <a:t>.</a:t>
            </a:r>
          </a:p>
          <a:p>
            <a:r>
              <a:rPr lang="ru-RU" sz="1500" b="1" dirty="0"/>
              <a:t>Задачи на покупки, движение и работу. </a:t>
            </a:r>
            <a:r>
              <a:rPr lang="ru-RU" sz="1500" dirty="0"/>
              <a:t>Решение несложных задач на движение в противоположных направлениях, в одном направлении, движение </a:t>
            </a:r>
            <a:endParaRPr lang="ru-RU" sz="1500" dirty="0" smtClean="0"/>
          </a:p>
          <a:p>
            <a:r>
              <a:rPr lang="ru-RU" sz="1500" dirty="0" smtClean="0"/>
              <a:t>по </a:t>
            </a:r>
            <a:r>
              <a:rPr lang="ru-RU" sz="1500" dirty="0"/>
              <a:t>реке по течению и против течения. Решение </a:t>
            </a:r>
            <a:endParaRPr lang="ru-RU" sz="1500" dirty="0" smtClean="0"/>
          </a:p>
          <a:p>
            <a:r>
              <a:rPr lang="ru-RU" sz="1500" dirty="0" smtClean="0"/>
              <a:t>задач </a:t>
            </a:r>
            <a:r>
              <a:rPr lang="ru-RU" sz="1500" dirty="0"/>
              <a:t>на </a:t>
            </a:r>
            <a:r>
              <a:rPr lang="ru-RU" sz="1500" dirty="0" smtClean="0"/>
              <a:t>совместную </a:t>
            </a:r>
            <a:r>
              <a:rPr lang="ru-RU" sz="1500" dirty="0"/>
              <a:t>работу. Применение дробей </a:t>
            </a:r>
            <a:endParaRPr lang="ru-RU" sz="1500" dirty="0" smtClean="0"/>
          </a:p>
          <a:p>
            <a:r>
              <a:rPr lang="ru-RU" sz="1500" dirty="0" smtClean="0"/>
              <a:t>при </a:t>
            </a:r>
            <a:r>
              <a:rPr lang="ru-RU" sz="1500" dirty="0"/>
              <a:t>решении задач.</a:t>
            </a:r>
          </a:p>
          <a:p>
            <a:r>
              <a:rPr lang="ru-RU" sz="1500" b="1" dirty="0">
                <a:solidFill>
                  <a:srgbClr val="C00000"/>
                </a:solidFill>
              </a:rPr>
              <a:t>Задачи на части, доли, проценты. </a:t>
            </a:r>
            <a:r>
              <a:rPr lang="ru-RU" sz="1500" dirty="0">
                <a:solidFill>
                  <a:srgbClr val="C00000"/>
                </a:solidFill>
              </a:rPr>
              <a:t>Решение задач на нахождение части числа и числа по его части</a:t>
            </a:r>
            <a:r>
              <a:rPr lang="ru-RU" sz="15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500" dirty="0" smtClean="0">
                <a:solidFill>
                  <a:srgbClr val="C00000"/>
                </a:solidFill>
              </a:rPr>
              <a:t> </a:t>
            </a:r>
            <a:r>
              <a:rPr lang="ru-RU" sz="1500" dirty="0">
                <a:solidFill>
                  <a:srgbClr val="C00000"/>
                </a:solidFill>
              </a:rPr>
              <a:t>Решение задач на проценты и доли. Применение пропорций при решении задач.</a:t>
            </a:r>
          </a:p>
          <a:p>
            <a:r>
              <a:rPr lang="ru-RU" sz="1500" b="1" dirty="0"/>
              <a:t>Логические задачи. </a:t>
            </a:r>
            <a:r>
              <a:rPr lang="ru-RU" sz="1500" dirty="0"/>
              <a:t>Решение несложных логических </a:t>
            </a:r>
            <a:endParaRPr lang="ru-RU" sz="1500" dirty="0" smtClean="0"/>
          </a:p>
          <a:p>
            <a:r>
              <a:rPr lang="ru-RU" sz="1500" dirty="0" smtClean="0"/>
              <a:t>задач</a:t>
            </a:r>
            <a:r>
              <a:rPr lang="ru-RU" sz="1500" dirty="0"/>
              <a:t>. </a:t>
            </a:r>
            <a:r>
              <a:rPr lang="ru-RU" sz="1500" i="1" dirty="0"/>
              <a:t>Решение логических задач с помощью графов, таблиц.</a:t>
            </a:r>
            <a:endParaRPr lang="ru-RU" sz="1500" dirty="0"/>
          </a:p>
          <a:p>
            <a:r>
              <a:rPr lang="ru-RU" sz="1500" b="1" dirty="0"/>
              <a:t>Основные методы решения текстовых задач. </a:t>
            </a:r>
            <a:r>
              <a:rPr lang="ru-RU" sz="1500" dirty="0"/>
              <a:t>Арифметический метод, перебор вариантов.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12485"/>
          <a:stretch/>
        </p:blipFill>
        <p:spPr bwMode="auto">
          <a:xfrm>
            <a:off x="8388424" y="-3962"/>
            <a:ext cx="689023" cy="1073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" y="39808"/>
            <a:ext cx="759370" cy="119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6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47a24eb8-5168-47e9-b783-623440f2cfa1"/>
          <p:cNvSpPr>
            <a:spLocks noChangeAspect="1" noChangeArrowheads="1"/>
          </p:cNvSpPr>
          <p:nvPr/>
        </p:nvSpPr>
        <p:spPr bwMode="auto">
          <a:xfrm>
            <a:off x="47609" y="710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7326"/>
            <a:ext cx="5581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Содержание учебного курса (по годам обучения)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83733" y="-24328"/>
            <a:ext cx="1296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dirty="0" smtClean="0"/>
              <a:t>5 класс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71909" y="24896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УМК С.М. Никольского и др.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0322" y="6007"/>
            <a:ext cx="330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ПРПООО </a:t>
            </a:r>
            <a:r>
              <a:rPr lang="ru-RU" b="1" dirty="0" smtClean="0"/>
              <a:t>(2021)</a:t>
            </a:r>
            <a:endParaRPr lang="ru-RU" sz="1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80287" y="24896"/>
            <a:ext cx="51538" cy="688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857" y="1052738"/>
            <a:ext cx="485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Решение текстовых задач</a:t>
            </a:r>
          </a:p>
          <a:p>
            <a:r>
              <a:rPr lang="ru-RU" dirty="0" smtClean="0"/>
              <a:t> </a:t>
            </a:r>
          </a:p>
          <a:p>
            <a:r>
              <a:rPr lang="ru-RU" b="1" i="1" dirty="0" smtClean="0"/>
              <a:t>Решение текстовых задач арифметическим способом</a:t>
            </a:r>
            <a:r>
              <a:rPr lang="ru-RU" dirty="0" smtClean="0"/>
              <a:t>. Решение логических задач. Решение задач перебором всех возможных вариантов. Использование при решении задач таблиц и схем.</a:t>
            </a:r>
          </a:p>
          <a:p>
            <a:r>
              <a:rPr lang="ru-RU" dirty="0"/>
              <a:t> </a:t>
            </a:r>
            <a:r>
              <a:rPr lang="ru-RU" dirty="0" smtClean="0"/>
              <a:t> Решение задач, содержащих зависимости, связывающие величины: скорость, время, расстояние; цена, количество, стоимость. Единицы измерения: массы, объёма, цены; расстояния, времени, скорости. Связь между единицами измерения каждой величины.  </a:t>
            </a:r>
          </a:p>
          <a:p>
            <a:r>
              <a:rPr lang="ru-RU" dirty="0" smtClean="0"/>
              <a:t>  Решение основных задач на дроби. </a:t>
            </a:r>
          </a:p>
          <a:p>
            <a:r>
              <a:rPr lang="ru-RU" dirty="0" smtClean="0"/>
              <a:t>  Представление данных в виде таблиц, столбчатых диаграмм.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7525" y="729571"/>
            <a:ext cx="3310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Задачи распределены по всем главам: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3149" y="1386973"/>
            <a:ext cx="383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Решение </a:t>
            </a:r>
            <a:r>
              <a:rPr lang="ru-RU" dirty="0"/>
              <a:t>текстовых задач с помощью сложения и вычитания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8328" y="2204866"/>
            <a:ext cx="40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Решение </a:t>
            </a:r>
            <a:r>
              <a:rPr lang="ru-RU" dirty="0"/>
              <a:t>текстовых задач с помощью умножения и деления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38363" y="3753123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Задачи </a:t>
            </a:r>
            <a:r>
              <a:rPr lang="ru-RU" dirty="0"/>
              <a:t>«на части»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6056" y="4236970"/>
            <a:ext cx="4089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Задачи на  нахождение </a:t>
            </a:r>
            <a:r>
              <a:rPr lang="ru-RU" dirty="0"/>
              <a:t>двух чисел по их сумме и разности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5572" y="5102668"/>
            <a:ext cx="23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Задачи </a:t>
            </a:r>
            <a:r>
              <a:rPr lang="ru-RU" dirty="0"/>
              <a:t>на движение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21563" y="5669385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Задачи </a:t>
            </a:r>
            <a:r>
              <a:rPr lang="ru-RU" dirty="0"/>
              <a:t>на дроби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62656" y="2996954"/>
            <a:ext cx="3982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Задачи на  нахождение </a:t>
            </a:r>
            <a:r>
              <a:rPr lang="ru-RU" dirty="0"/>
              <a:t>двух чисел по их сумме и разности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21563" y="6165304"/>
            <a:ext cx="3299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Задачи </a:t>
            </a:r>
            <a:r>
              <a:rPr lang="ru-RU" dirty="0"/>
              <a:t>на совместную работу 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9" r="9149" b="6156"/>
          <a:stretch/>
        </p:blipFill>
        <p:spPr bwMode="auto">
          <a:xfrm>
            <a:off x="8105885" y="4747274"/>
            <a:ext cx="82983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8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1899</Words>
  <Application>Microsoft Office PowerPoint</Application>
  <PresentationFormat>Экран (4:3)</PresentationFormat>
  <Paragraphs>177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FontAwesome</vt:lpstr>
      <vt:lpstr>Тема Office</vt:lpstr>
      <vt:lpstr>1_Тема Office</vt:lpstr>
      <vt:lpstr>Консультация учителей математики по теме:   «Переход на ФГОС ООО в 2021/2022   учебном году»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</dc:creator>
  <cp:lastModifiedBy>admin</cp:lastModifiedBy>
  <cp:revision>62</cp:revision>
  <dcterms:created xsi:type="dcterms:W3CDTF">2021-08-30T16:22:42Z</dcterms:created>
  <dcterms:modified xsi:type="dcterms:W3CDTF">2021-08-31T10:06:22Z</dcterms:modified>
</cp:coreProperties>
</file>