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90" r:id="rId2"/>
    <p:sldId id="329" r:id="rId3"/>
    <p:sldId id="297" r:id="rId4"/>
    <p:sldId id="298" r:id="rId5"/>
    <p:sldId id="328" r:id="rId6"/>
    <p:sldId id="291" r:id="rId7"/>
    <p:sldId id="33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452225-2772-473D-A574-19B83FFCF389}">
          <p14:sldIdLst>
            <p14:sldId id="290"/>
            <p14:sldId id="329"/>
            <p14:sldId id="297"/>
            <p14:sldId id="298"/>
            <p14:sldId id="328"/>
            <p14:sldId id="291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F81BD"/>
    <a:srgbClr val="385DA6"/>
    <a:srgbClr val="43C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2" autoAdjust="0"/>
    <p:restoredTop sz="81712" autoAdjust="0"/>
  </p:normalViewPr>
  <p:slideViewPr>
    <p:cSldViewPr snapToGrid="0">
      <p:cViewPr varScale="1">
        <p:scale>
          <a:sx n="104" d="100"/>
          <a:sy n="104" d="100"/>
        </p:scale>
        <p:origin x="63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A6B79-D2F5-40FD-9538-325396D910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1A95C-0969-42F8-9458-4C6CFB669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3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71A95C-0969-42F8-9458-4C6CFB669C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6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71A95C-0969-42F8-9458-4C6CFB669C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85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71A95C-0969-42F8-9458-4C6CFB669C40}" type="slidenum">
              <a:rPr lang="ru-RU" smtClean="0">
                <a:solidFill>
                  <a:prstClr val="black"/>
                </a:solidFill>
              </a:r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5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71A95C-0969-42F8-9458-4C6CFB669C40}" type="slidenum">
              <a:rPr lang="ru-RU" smtClean="0">
                <a:solidFill>
                  <a:prstClr val="black"/>
                </a:solidFill>
              </a:r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6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71A95C-0969-42F8-9458-4C6CFB669C40}" type="slidenum">
              <a:rPr lang="ru-RU" smtClean="0">
                <a:solidFill>
                  <a:prstClr val="black"/>
                </a:solidFill>
              </a:r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6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71A95C-0969-42F8-9458-4C6CFB669C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50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71A95C-0969-42F8-9458-4C6CFB669C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0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3B0BC7-15C4-4861-B40C-6E4E1C8376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54C9B-6D94-4D49-B440-A3DB4167D3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ate.com - Красивая музыка БЕЗ СЛОВ  для ДУШИ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8591"/>
            <a:ext cx="609600" cy="609600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0" y="0"/>
            <a:ext cx="777240" cy="6858000"/>
            <a:chOff x="0" y="0"/>
            <a:chExt cx="777240" cy="685800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0" y="0"/>
              <a:ext cx="777240" cy="68580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0" y="3107784"/>
              <a:ext cx="777240" cy="146421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89560" y="2696892"/>
              <a:ext cx="487680" cy="14642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r="87847" b="27129"/>
          <a:stretch>
            <a:fillRect/>
          </a:stretch>
        </p:blipFill>
        <p:spPr>
          <a:xfrm>
            <a:off x="11133574" y="1"/>
            <a:ext cx="1058426" cy="1071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9229" y="148892"/>
            <a:ext cx="1077355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ru-RU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Организация наставничества в школе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3200" b="1" noProof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3200" b="1" noProof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</a:p>
          <a:p>
            <a:pPr lvl="0" algn="r">
              <a:defRPr/>
            </a:pPr>
            <a:r>
              <a:rPr lang="ru-RU" sz="16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Курченко Татьяна Александровна, </a:t>
            </a:r>
          </a:p>
          <a:p>
            <a:pPr lvl="0" algn="r">
              <a:defRPr/>
            </a:pPr>
            <a:r>
              <a:rPr lang="ru-RU" sz="1600" noProof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 по УВР</a:t>
            </a:r>
            <a:r>
              <a:rPr kumimoji="0" lang="ru-RU" sz="1600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№136» </a:t>
            </a:r>
            <a:endParaRPr lang="ru-RU" sz="16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sz="2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Барнаул,</a:t>
            </a:r>
            <a:r>
              <a:rPr kumimoji="0" lang="ru-RU" sz="1600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2023 г.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ate.com - Красивая музыка БЕЗ СЛОВ  для ДУШИ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8591"/>
            <a:ext cx="609600" cy="609600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0" y="0"/>
            <a:ext cx="777240" cy="6858000"/>
            <a:chOff x="0" y="0"/>
            <a:chExt cx="777240" cy="685800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0" y="0"/>
              <a:ext cx="777240" cy="68580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0" y="3107784"/>
              <a:ext cx="777240" cy="146421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89560" y="2696892"/>
              <a:ext cx="487680" cy="14642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r="87847" b="27129"/>
          <a:stretch>
            <a:fillRect/>
          </a:stretch>
        </p:blipFill>
        <p:spPr>
          <a:xfrm>
            <a:off x="11133574" y="1"/>
            <a:ext cx="1058426" cy="1071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7240" y="1327286"/>
            <a:ext cx="64179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Tx/>
              <a:buChar char="-"/>
              <a:defRPr/>
            </a:pPr>
            <a:r>
              <a:rPr lang="ru-RU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Государственного совета РФ и Комиссии при Президенте РФ, 2013 г.</a:t>
            </a:r>
          </a:p>
          <a:p>
            <a:pPr marL="457200" lvl="0" indent="-457200">
              <a:buFontTx/>
              <a:buChar char="-"/>
              <a:defRPr/>
            </a:pPr>
            <a:endParaRPr lang="ru-RU" sz="28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Tx/>
              <a:buChar char="-"/>
              <a:defRPr/>
            </a:pPr>
            <a:r>
              <a:rPr lang="ru-RU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форум «Наставник», 2018 г.</a:t>
            </a:r>
            <a:endParaRPr lang="ru-RU" sz="44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EA206C2-FB17-424A-A043-113B57684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7826" y="1327285"/>
            <a:ext cx="4869710" cy="27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054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ate.com - Красивая музыка БЕЗ СЛОВ  для ДУШИ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8591"/>
            <a:ext cx="609600" cy="609600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0" y="0"/>
            <a:ext cx="777240" cy="6858000"/>
            <a:chOff x="0" y="0"/>
            <a:chExt cx="777240" cy="685800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0" y="0"/>
              <a:ext cx="777240" cy="68580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0" y="3107784"/>
              <a:ext cx="777240" cy="146421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89560" y="2696892"/>
              <a:ext cx="487680" cy="14642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r="87847" b="27129"/>
          <a:stretch>
            <a:fillRect/>
          </a:stretch>
        </p:blipFill>
        <p:spPr>
          <a:xfrm>
            <a:off x="11133574" y="1"/>
            <a:ext cx="1058426" cy="10711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6403" y="45407"/>
            <a:ext cx="1133326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  <a:p>
            <a:pPr algn="ctr"/>
            <a:endParaRPr lang="ru-RU" sz="28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Письмо от 21.12.2021 г. №</a:t>
            </a:r>
            <a:r>
              <a:rPr lang="ru-RU" sz="28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АЗ-1128/08/657 Министерства </a:t>
            </a:r>
            <a:r>
              <a:rPr lang="ru-RU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просвещения Российской Федерации «Методические рекомендации по разработке и внедрению системы (целевой модели) наставничества педагогических работников в образовательных организациях».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Приказ от 27.04.2023 г. №27-П Министерства образования и науки Алтайского края «Об утверждении Положения о наставничестве для педагогических работников образовательных организаций, осуществляющих образовательную деятельность по реализации основных и дополнительных общеобразовательных программ и образовательных программ среднего профессионального образования в Алтайском крае».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ate.com - Красивая музыка БЕЗ СЛОВ  для ДУШИ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8591"/>
            <a:ext cx="609600" cy="609600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0" y="0"/>
            <a:ext cx="777240" cy="6858000"/>
            <a:chOff x="0" y="0"/>
            <a:chExt cx="777240" cy="685800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0" y="0"/>
              <a:ext cx="777240" cy="68580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0" y="3107784"/>
              <a:ext cx="777240" cy="146421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89560" y="2696892"/>
              <a:ext cx="487680" cy="14642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r="87847" b="27129"/>
          <a:stretch>
            <a:fillRect/>
          </a:stretch>
        </p:blipFill>
        <p:spPr>
          <a:xfrm>
            <a:off x="11133574" y="1"/>
            <a:ext cx="1058426" cy="1071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7240" y="313536"/>
            <a:ext cx="1112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 школы</a:t>
            </a:r>
          </a:p>
          <a:p>
            <a:pPr algn="ctr">
              <a:defRPr/>
            </a:pPr>
            <a:endParaRPr lang="ru-RU" sz="28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ru-RU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наставничестве педагогических работников. </a:t>
            </a:r>
          </a:p>
          <a:p>
            <a:pPr marL="457200" indent="-457200" algn="just">
              <a:buFontTx/>
              <a:buChar char="-"/>
              <a:defRPr/>
            </a:pPr>
            <a:r>
              <a:rPr lang="ru-RU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утверждении «Положения о наставничестве педагогических работников МАОУ «СОШ №136».</a:t>
            </a:r>
          </a:p>
          <a:p>
            <a:pPr marL="457200" indent="-457200" algn="just">
              <a:buFontTx/>
              <a:buChar char="-"/>
              <a:defRPr/>
            </a:pPr>
            <a:r>
              <a:rPr lang="ru-RU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организации наставничества педагогических работников.</a:t>
            </a:r>
          </a:p>
          <a:p>
            <a:pPr marL="457200" indent="-457200" algn="just">
              <a:buFontTx/>
              <a:buChar char="-"/>
              <a:defRPr/>
            </a:pPr>
            <a:r>
              <a:rPr lang="ru-RU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Персонализированная программа учителя-наставника с молодым специалистом.</a:t>
            </a:r>
          </a:p>
          <a:p>
            <a:pPr marL="457200" indent="-457200">
              <a:buFontTx/>
              <a:buChar char="-"/>
              <a:defRPr/>
            </a:pPr>
            <a:endParaRPr lang="ru-RU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ate.com - Красивая музыка БЕЗ СЛОВ  для ДУШИ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8591"/>
            <a:ext cx="609600" cy="609600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0" y="0"/>
            <a:ext cx="777240" cy="6858000"/>
            <a:chOff x="0" y="0"/>
            <a:chExt cx="777240" cy="685800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0" y="0"/>
              <a:ext cx="777240" cy="68580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0" y="3107784"/>
              <a:ext cx="777240" cy="146421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89560" y="2696892"/>
              <a:ext cx="487680" cy="14642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77240" y="81156"/>
            <a:ext cx="1077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приказа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961B0FC5-08DC-4269-9CA9-D537489A6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35" y="513592"/>
            <a:ext cx="11112605" cy="5940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«Средняя общеобразовательная школа №136»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Барнаул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31.08.2023                                				                      	№ __________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организации наставничества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работников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1. Организовать наставничество педагогических работников в 2023/2024 учебном году: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1.1. ФИО., должность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ФИО., должность.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2. Наставникам: ФИО: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2.1. разработать персонализированную программу наставничества до СРОК.;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2.2. предоставлять отчеты по реализации персонализированной программы наставничества, периодичность отчетов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раз в четверть до СРОК.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2.3. обеспечить методическое сопровождение профессиональной деятельности молодых специалистов, педагогов со стажем работы до 3-х лет по персонализированной программе наставничества.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Контроль за исполнением приказа возложить на ФИО, заместителя директора по учебно-воспитательной работе.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школы									ФИО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приказом ознакомлены, согласны: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r="87847" b="27129"/>
          <a:stretch>
            <a:fillRect/>
          </a:stretch>
        </p:blipFill>
        <p:spPr>
          <a:xfrm>
            <a:off x="11133574" y="1"/>
            <a:ext cx="1058426" cy="1071132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2B12E1A3-E251-4BF7-BB1A-614D18445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188491"/>
              </p:ext>
            </p:extLst>
          </p:nvPr>
        </p:nvGraphicFramePr>
        <p:xfrm>
          <a:off x="1638984" y="6087920"/>
          <a:ext cx="6938824" cy="365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9520">
                  <a:extLst>
                    <a:ext uri="{9D8B030D-6E8A-4147-A177-3AD203B41FA5}">
                      <a16:colId xmlns:a16="http://schemas.microsoft.com/office/drawing/2014/main" xmlns="" val="1383648544"/>
                    </a:ext>
                  </a:extLst>
                </a:gridCol>
                <a:gridCol w="816501">
                  <a:extLst>
                    <a:ext uri="{9D8B030D-6E8A-4147-A177-3AD203B41FA5}">
                      <a16:colId xmlns:a16="http://schemas.microsoft.com/office/drawing/2014/main" xmlns="" val="2605464344"/>
                    </a:ext>
                  </a:extLst>
                </a:gridCol>
                <a:gridCol w="1522702">
                  <a:extLst>
                    <a:ext uri="{9D8B030D-6E8A-4147-A177-3AD203B41FA5}">
                      <a16:colId xmlns:a16="http://schemas.microsoft.com/office/drawing/2014/main" xmlns="" val="766963372"/>
                    </a:ext>
                  </a:extLst>
                </a:gridCol>
                <a:gridCol w="816501">
                  <a:extLst>
                    <a:ext uri="{9D8B030D-6E8A-4147-A177-3AD203B41FA5}">
                      <a16:colId xmlns:a16="http://schemas.microsoft.com/office/drawing/2014/main" xmlns="" val="1448313145"/>
                    </a:ext>
                  </a:extLst>
                </a:gridCol>
                <a:gridCol w="1827099">
                  <a:extLst>
                    <a:ext uri="{9D8B030D-6E8A-4147-A177-3AD203B41FA5}">
                      <a16:colId xmlns:a16="http://schemas.microsoft.com/office/drawing/2014/main" xmlns="" val="588782900"/>
                    </a:ext>
                  </a:extLst>
                </a:gridCol>
                <a:gridCol w="816501">
                  <a:extLst>
                    <a:ext uri="{9D8B030D-6E8A-4147-A177-3AD203B41FA5}">
                      <a16:colId xmlns:a16="http://schemas.microsoft.com/office/drawing/2014/main" xmlns="" val="3014471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100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подпись</a:t>
                      </a:r>
                      <a:endParaRPr lang="ru-RU" sz="110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10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подпись</a:t>
                      </a:r>
                      <a:endParaRPr lang="ru-RU" sz="110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10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подпись</a:t>
                      </a:r>
                      <a:endParaRPr lang="ru-RU" sz="110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37618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37274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81067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ate.com - Красивая музыка БЕЗ СЛОВ  для ДУШИ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8591"/>
            <a:ext cx="609600" cy="609600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0" y="0"/>
            <a:ext cx="777240" cy="6858000"/>
            <a:chOff x="0" y="0"/>
            <a:chExt cx="777240" cy="685800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0" y="0"/>
              <a:ext cx="777240" cy="68580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0" y="3107784"/>
              <a:ext cx="777240" cy="146421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89560" y="2696892"/>
              <a:ext cx="487680" cy="14642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r="87847" b="27129"/>
          <a:stretch>
            <a:fillRect/>
          </a:stretch>
        </p:blipFill>
        <p:spPr>
          <a:xfrm>
            <a:off x="11133574" y="1"/>
            <a:ext cx="1058426" cy="1071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9234" y="73416"/>
            <a:ext cx="107735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Персонализированная программа </a:t>
            </a:r>
          </a:p>
          <a:p>
            <a:pPr lvl="0" algn="ctr"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учителя-наставника и молодого специалиста</a:t>
            </a:r>
          </a:p>
          <a:p>
            <a:pPr lvl="0" algn="ctr">
              <a:defRPr/>
            </a:pPr>
            <a:endParaRPr lang="ru-RU" sz="28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endParaRPr lang="ru-RU" sz="28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Цель-….</a:t>
            </a:r>
          </a:p>
          <a:p>
            <a:pPr lvl="0">
              <a:defRPr/>
            </a:pPr>
            <a:r>
              <a:rPr lang="ru-RU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- ….</a:t>
            </a:r>
          </a:p>
          <a:p>
            <a:pPr lvl="0"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деятельности: ….</a:t>
            </a:r>
          </a:p>
          <a:p>
            <a:pPr lvl="0">
              <a:defRPr/>
            </a:pPr>
            <a:r>
              <a:rPr lang="ru-RU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 ….</a:t>
            </a:r>
          </a:p>
          <a:p>
            <a:pPr lvl="0"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07780FE-3F23-4F86-A8BF-9B1D57FC9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67104"/>
              </p:ext>
            </p:extLst>
          </p:nvPr>
        </p:nvGraphicFramePr>
        <p:xfrm>
          <a:off x="1559389" y="3839891"/>
          <a:ext cx="81280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7847">
                  <a:extLst>
                    <a:ext uri="{9D8B030D-6E8A-4147-A177-3AD203B41FA5}">
                      <a16:colId xmlns:a16="http://schemas.microsoft.com/office/drawing/2014/main" xmlns="" val="1517131353"/>
                    </a:ext>
                  </a:extLst>
                </a:gridCol>
                <a:gridCol w="3420153">
                  <a:extLst>
                    <a:ext uri="{9D8B030D-6E8A-4147-A177-3AD203B41FA5}">
                      <a16:colId xmlns:a16="http://schemas.microsoft.com/office/drawing/2014/main" xmlns="" val="2352368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1F497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1F497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691349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ate.com - Красивая музыка БЕЗ СЛОВ  для ДУШИ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8591"/>
            <a:ext cx="609600" cy="609600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0" y="0"/>
            <a:ext cx="777240" cy="6858000"/>
            <a:chOff x="0" y="0"/>
            <a:chExt cx="777240" cy="685800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0" y="0"/>
              <a:ext cx="777240" cy="68580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0" y="3107784"/>
              <a:ext cx="777240" cy="146421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89560" y="2696892"/>
              <a:ext cx="487680" cy="14642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r="87847" b="27129"/>
          <a:stretch>
            <a:fillRect/>
          </a:stretch>
        </p:blipFill>
        <p:spPr>
          <a:xfrm>
            <a:off x="11133574" y="1"/>
            <a:ext cx="1058426" cy="1071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9234" y="73416"/>
            <a:ext cx="107735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</a:p>
          <a:p>
            <a:pPr lvl="0" algn="ctr">
              <a:defRPr/>
            </a:pPr>
            <a:endParaRPr lang="ru-RU" sz="28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Tx/>
              <a:buChar char="-"/>
              <a:defRPr/>
            </a:pPr>
            <a:r>
              <a:rPr lang="ru-RU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этап  профессионального роста наставника;</a:t>
            </a:r>
          </a:p>
          <a:p>
            <a:pPr marL="457200" lvl="0" indent="-457200" algn="just">
              <a:buFontTx/>
              <a:buChar char="-"/>
              <a:defRPr/>
            </a:pPr>
            <a:r>
              <a:rPr lang="ru-RU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получает возможность проявить свои организаторские таланты;</a:t>
            </a:r>
          </a:p>
          <a:p>
            <a:pPr marL="457200" lvl="0" indent="-457200" algn="just">
              <a:buFontTx/>
              <a:buChar char="-"/>
              <a:defRPr/>
            </a:pPr>
            <a:r>
              <a:rPr lang="ru-RU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наставляемого в деятельности методических объединений;</a:t>
            </a:r>
          </a:p>
          <a:p>
            <a:pPr marL="457200" lvl="0" indent="-457200" algn="just">
              <a:buFontTx/>
              <a:buChar char="-"/>
              <a:defRPr/>
            </a:pPr>
            <a:r>
              <a:rPr lang="ru-RU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 успешно проходит процедуру аттестации педагогических кадров;</a:t>
            </a:r>
          </a:p>
          <a:p>
            <a:pPr marL="457200" lvl="0" indent="-457200" algn="just">
              <a:buFontTx/>
              <a:buChar char="-"/>
              <a:defRPr/>
            </a:pPr>
            <a:r>
              <a:rPr lang="ru-RU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система отношений позволяет как наставнику, так и наставляемому пополнить свой багаж знаний, умений и навыков.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093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189</Words>
  <Application>Microsoft Office PowerPoint</Application>
  <PresentationFormat>Широкоэкранный</PresentationFormat>
  <Paragraphs>85</Paragraphs>
  <Slides>7</Slides>
  <Notes>7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Лобанцова Екатерина Валерьевна</dc:creator>
  <cp:lastModifiedBy>Обучающийся</cp:lastModifiedBy>
  <cp:revision>180</cp:revision>
  <dcterms:created xsi:type="dcterms:W3CDTF">2020-11-19T16:37:00Z</dcterms:created>
  <dcterms:modified xsi:type="dcterms:W3CDTF">2023-11-01T06:50:11Z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83B6741F786C457587AC782F0F619FC1</vt:lpwstr>
  </property>
  <property fmtid="{D5CDD505-2E9C-101B-9397-08002B2CF9AE}" pid="3" name="KSOProductBuildVer">
    <vt:lpwstr>1049-11.2.0.11341</vt:lpwstr>
  </property>
</Properties>
</file>