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432E8-FB7E-4417-A2B9-E1C128D044D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2471-FF32-4F94-AA9D-AADD4105F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2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1470025"/>
          </a:xfrm>
        </p:spPr>
        <p:txBody>
          <a:bodyPr/>
          <a:lstStyle/>
          <a:p>
            <a:r>
              <a:rPr lang="ru-RU" dirty="0" smtClean="0"/>
              <a:t>Квадратный трехчлен. Коэффициенты и графики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57187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Деменева </a:t>
            </a:r>
            <a:r>
              <a:rPr lang="ru-RU" dirty="0"/>
              <a:t>А</a:t>
            </a:r>
            <a:r>
              <a:rPr lang="ru-RU" dirty="0" smtClean="0"/>
              <a:t>лена Васильевна</a:t>
            </a:r>
          </a:p>
          <a:p>
            <a:r>
              <a:rPr lang="ru-RU" dirty="0" smtClean="0"/>
              <a:t>Учитель математики </a:t>
            </a:r>
          </a:p>
          <a:p>
            <a:r>
              <a:rPr lang="ru-RU" dirty="0" smtClean="0"/>
              <a:t>МБОУ «Первомайская СОШ» </a:t>
            </a:r>
          </a:p>
          <a:p>
            <a:r>
              <a:rPr lang="ru-RU" dirty="0" err="1" smtClean="0"/>
              <a:t>Бийского</a:t>
            </a:r>
            <a:r>
              <a:rPr lang="ru-RU" dirty="0" smtClean="0"/>
              <a:t> района Алтайского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6858048" cy="108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5429288" cy="12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429132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01024" y="442913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128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27146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6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357290" y="214290"/>
            <a:ext cx="5915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о криволинейной трапеции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22" y="785794"/>
            <a:ext cx="8616978" cy="117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635172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714752"/>
            <a:ext cx="7019155" cy="714380"/>
          </a:xfrm>
          <a:prstGeom prst="rect">
            <a:avLst/>
          </a:prstGeom>
          <a:noFill/>
        </p:spPr>
      </p:pic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572008"/>
            <a:ext cx="2343552" cy="714380"/>
          </a:xfrm>
          <a:prstGeom prst="rect">
            <a:avLst/>
          </a:prstGeom>
          <a:noFill/>
        </p:spPr>
      </p:pic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80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 flipH="1" flipV="1">
            <a:off x="2893207" y="2536025"/>
            <a:ext cx="1500198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572140"/>
            <a:ext cx="7721354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578879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0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071678"/>
            <a:ext cx="4636006" cy="28575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5037141" y="2820983"/>
            <a:ext cx="1500198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643182"/>
            <a:ext cx="1500198" cy="300521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071810"/>
            <a:ext cx="4392655" cy="642942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357158" y="4143380"/>
            <a:ext cx="8277258" cy="2286016"/>
            <a:chOff x="357158" y="4143380"/>
            <a:chExt cx="8277258" cy="2286016"/>
          </a:xfrm>
        </p:grpSpPr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57620" y="4286256"/>
              <a:ext cx="4776796" cy="1865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Рисунок 11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58" y="4143380"/>
              <a:ext cx="3286148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500694" y="57864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6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0100" y="214290"/>
            <a:ext cx="74655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монотонной функции от квадратного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трехчлена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285860"/>
            <a:ext cx="5214974" cy="61120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77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6243653" cy="46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9" y="2571744"/>
            <a:ext cx="1500198" cy="5304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71670" y="250030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Возрастающая, достигает наибольшего значения при наибольшем значении </a:t>
            </a:r>
            <a:r>
              <a:rPr lang="en-US" dirty="0" smtClean="0"/>
              <a:t>f(x)</a:t>
            </a:r>
            <a:endParaRPr lang="ru-RU" dirty="0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357562"/>
            <a:ext cx="3085023" cy="50006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71868" y="321468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квадратичная функция наибольшего значения достигает при </a:t>
            </a:r>
            <a:r>
              <a:rPr lang="ru-RU" dirty="0" err="1" smtClean="0"/>
              <a:t>х</a:t>
            </a:r>
            <a:r>
              <a:rPr lang="ru-RU" dirty="0" smtClean="0"/>
              <a:t> = -2/2*(-1)= 1</a:t>
            </a:r>
            <a:endParaRPr lang="ru-RU" dirty="0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143380"/>
            <a:ext cx="4952042" cy="500066"/>
          </a:xfrm>
          <a:prstGeom prst="rect">
            <a:avLst/>
          </a:prstGeom>
          <a:noFill/>
        </p:spPr>
      </p:pic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4929198"/>
            <a:ext cx="65341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72"/>
            <a:ext cx="4000528" cy="366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Группа 33"/>
          <p:cNvGrpSpPr/>
          <p:nvPr/>
        </p:nvGrpSpPr>
        <p:grpSpPr>
          <a:xfrm>
            <a:off x="5143504" y="2929728"/>
            <a:ext cx="2928958" cy="3429024"/>
            <a:chOff x="5143504" y="2929728"/>
            <a:chExt cx="2928958" cy="3429024"/>
          </a:xfrm>
        </p:grpSpPr>
        <p:cxnSp>
          <p:nvCxnSpPr>
            <p:cNvPr id="35" name="Прямая со стрелкой 34"/>
            <p:cNvCxnSpPr/>
            <p:nvPr/>
          </p:nvCxnSpPr>
          <p:spPr>
            <a:xfrm>
              <a:off x="5143504" y="3357562"/>
              <a:ext cx="2928958" cy="1588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5400000" flipH="1" flipV="1">
              <a:off x="4929190" y="4643446"/>
              <a:ext cx="3429024" cy="1588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8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Построение графика квадратичной функции</a:t>
            </a:r>
            <a:endParaRPr lang="ru-RU" sz="3200" b="1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785786" y="1000108"/>
            <a:ext cx="7431426" cy="1676111"/>
            <a:chOff x="500034" y="1643050"/>
            <a:chExt cx="7431426" cy="1676111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1643050"/>
              <a:ext cx="3227699" cy="500066"/>
            </a:xfrm>
            <a:prstGeom prst="rect">
              <a:avLst/>
            </a:prstGeom>
            <a:noFill/>
          </p:spPr>
        </p:pic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8" y="2000240"/>
              <a:ext cx="2789733" cy="714380"/>
            </a:xfrm>
            <a:prstGeom prst="rect">
              <a:avLst/>
            </a:prstGeom>
            <a:noFill/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2857496"/>
              <a:ext cx="1589264" cy="42862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143372" y="1643050"/>
              <a:ext cx="3788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График функции - </a:t>
              </a:r>
              <a:r>
                <a:rPr lang="ru-RU" sz="2400" b="1" dirty="0" smtClean="0"/>
                <a:t>парабола</a:t>
              </a:r>
              <a:endParaRPr lang="ru-RU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7356" y="2143116"/>
              <a:ext cx="3092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Координаты вершины</a:t>
              </a:r>
              <a:endParaRPr lang="ru-RU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00166" y="2857496"/>
              <a:ext cx="436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Крутизна и направление ветвей</a:t>
              </a:r>
              <a:endParaRPr lang="ru-RU" sz="2400" b="1" dirty="0"/>
            </a:p>
          </p:txBody>
        </p:sp>
      </p:grp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429132"/>
            <a:ext cx="1428758" cy="714380"/>
          </a:xfrm>
          <a:prstGeom prst="rect">
            <a:avLst/>
          </a:prstGeom>
          <a:noFill/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28596" y="5429264"/>
          <a:ext cx="3500462" cy="841248"/>
        </p:xfrm>
        <a:graphic>
          <a:graphicData uri="http://schemas.openxmlformats.org/drawingml/2006/table">
            <a:tbl>
              <a:tblPr/>
              <a:tblGrid>
                <a:gridCol w="285752"/>
                <a:gridCol w="785818"/>
                <a:gridCol w="857256"/>
                <a:gridCol w="642942"/>
                <a:gridCol w="92869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y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-0,5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Times New Roman"/>
                          <a:cs typeface="Times New Roman"/>
                        </a:rPr>
                        <a:t>-2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Times New Roman"/>
                          <a:cs typeface="Times New Roman"/>
                        </a:rPr>
                        <a:t>-4,5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Times New Roman"/>
                          <a:cs typeface="Times New Roman"/>
                        </a:rPr>
                        <a:t>- 8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4500562" y="2857496"/>
            <a:ext cx="4153940" cy="3889404"/>
            <a:chOff x="-1928858" y="2786058"/>
            <a:chExt cx="4153940" cy="3889404"/>
          </a:xfrm>
        </p:grpSpPr>
        <p:pic>
          <p:nvPicPr>
            <p:cNvPr id="12303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928858" y="2857496"/>
              <a:ext cx="4153940" cy="3817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0" name="Группа 29"/>
            <p:cNvGrpSpPr/>
            <p:nvPr/>
          </p:nvGrpSpPr>
          <p:grpSpPr>
            <a:xfrm>
              <a:off x="-1357354" y="2786058"/>
              <a:ext cx="2928958" cy="3429024"/>
              <a:chOff x="5143504" y="2929728"/>
              <a:chExt cx="2928958" cy="3429024"/>
            </a:xfrm>
          </p:grpSpPr>
          <p:cxnSp>
            <p:nvCxnSpPr>
              <p:cNvPr id="27" name="Прямая со стрелкой 26"/>
              <p:cNvCxnSpPr/>
              <p:nvPr/>
            </p:nvCxnSpPr>
            <p:spPr>
              <a:xfrm>
                <a:off x="5143504" y="3357562"/>
                <a:ext cx="2928958" cy="1588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 rot="5400000" flipH="1" flipV="1">
                <a:off x="4929190" y="4643446"/>
                <a:ext cx="3429024" cy="1588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857496"/>
            <a:ext cx="3160873" cy="8572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28596" y="3786190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Вершина (4; 5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4572000" y="2857496"/>
            <a:ext cx="4071966" cy="3852449"/>
            <a:chOff x="-1071602" y="2357430"/>
            <a:chExt cx="4071966" cy="3852449"/>
          </a:xfrm>
        </p:grpSpPr>
        <p:pic>
          <p:nvPicPr>
            <p:cNvPr id="12302" name="Picture 1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071602" y="2500306"/>
              <a:ext cx="4071966" cy="370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1" name="Группа 30"/>
            <p:cNvGrpSpPr/>
            <p:nvPr/>
          </p:nvGrpSpPr>
          <p:grpSpPr>
            <a:xfrm>
              <a:off x="-571536" y="2357430"/>
              <a:ext cx="2928958" cy="3429024"/>
              <a:chOff x="5143504" y="2929728"/>
              <a:chExt cx="2928958" cy="3429024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>
                <a:off x="5143504" y="3357562"/>
                <a:ext cx="2928958" cy="1588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 rot="5400000" flipH="1" flipV="1">
                <a:off x="4929190" y="4643446"/>
                <a:ext cx="3429024" cy="1588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42852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Коэффициенты и графики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429256" y="785794"/>
            <a:ext cx="2813560" cy="2500330"/>
            <a:chOff x="571472" y="928670"/>
            <a:chExt cx="2813560" cy="250033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42910" y="928670"/>
              <a:ext cx="27146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Расположение вершины относительно оси Ох</a:t>
              </a:r>
            </a:p>
          </p:txBody>
        </p:sp>
        <p:pic>
          <p:nvPicPr>
            <p:cNvPr id="4" name="Рисунок 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1571612"/>
              <a:ext cx="1214446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4"/>
            <p:cNvPicPr/>
            <p:nvPr/>
          </p:nvPicPr>
          <p:blipFill>
            <a:blip r:embed="rId4" cstate="print"/>
            <a:srcRect b="23889"/>
            <a:stretch>
              <a:fillRect/>
            </a:stretch>
          </p:blipFill>
          <p:spPr bwMode="auto">
            <a:xfrm>
              <a:off x="2071670" y="1643050"/>
              <a:ext cx="1302342" cy="1200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3000372"/>
              <a:ext cx="1170485" cy="428628"/>
            </a:xfrm>
            <a:prstGeom prst="rect">
              <a:avLst/>
            </a:prstGeom>
            <a:noFill/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546" y="3000372"/>
              <a:ext cx="1170486" cy="428628"/>
            </a:xfrm>
            <a:prstGeom prst="rect">
              <a:avLst/>
            </a:prstGeom>
            <a:noFill/>
          </p:spPr>
        </p:pic>
      </p:grp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66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714348" y="928670"/>
            <a:ext cx="2857520" cy="2428892"/>
            <a:chOff x="500034" y="1000108"/>
            <a:chExt cx="2857520" cy="242889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42910" y="1000108"/>
              <a:ext cx="22159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Направление</a:t>
              </a:r>
              <a:r>
                <a:rPr lang="en-US" dirty="0"/>
                <a:t> </a:t>
              </a:r>
              <a:r>
                <a:rPr lang="en-US" dirty="0" err="1"/>
                <a:t>ветвей</a:t>
              </a:r>
              <a:endParaRPr lang="ru-RU" dirty="0"/>
            </a:p>
          </p:txBody>
        </p:sp>
        <p:pic>
          <p:nvPicPr>
            <p:cNvPr id="12" name="Рисунок 11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034" y="1500174"/>
              <a:ext cx="135732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00232" y="1500174"/>
              <a:ext cx="135732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2928934"/>
              <a:ext cx="903967" cy="500066"/>
            </a:xfrm>
            <a:prstGeom prst="rect">
              <a:avLst/>
            </a:prstGeom>
            <a:noFill/>
          </p:spPr>
        </p:pic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5984" y="2928934"/>
              <a:ext cx="785818" cy="434707"/>
            </a:xfrm>
            <a:prstGeom prst="rect">
              <a:avLst/>
            </a:prstGeom>
            <a:noFill/>
          </p:spPr>
        </p:pic>
      </p:grp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66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714348" y="3571876"/>
            <a:ext cx="1928826" cy="3000396"/>
            <a:chOff x="714348" y="3571876"/>
            <a:chExt cx="1928826" cy="300039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5786" y="3571876"/>
              <a:ext cx="1799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Крутизна ветвей</a:t>
              </a:r>
            </a:p>
          </p:txBody>
        </p:sp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714348" y="3929066"/>
            <a:ext cx="1928826" cy="1831369"/>
          </p:xfrm>
          <a:graphic>
            <a:graphicData uri="http://schemas.openxmlformats.org/presentationml/2006/ole">
              <p:oleObj spid="_x0000_s24587" name="Точечный рисунок" r:id="rId11" imgW="3193057" imgH="3048264" progId="PBrush">
                <p:embed/>
              </p:oleObj>
            </a:graphicData>
          </a:graphic>
        </p:graphicFrame>
        <p:pic>
          <p:nvPicPr>
            <p:cNvPr id="24589" name="Picture 13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5857892"/>
              <a:ext cx="919434" cy="714380"/>
            </a:xfrm>
            <a:prstGeom prst="rect">
              <a:avLst/>
            </a:prstGeom>
            <a:noFill/>
          </p:spPr>
        </p:pic>
      </p:grp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3071802" y="3571876"/>
            <a:ext cx="5610631" cy="2928958"/>
            <a:chOff x="3071802" y="3571876"/>
            <a:chExt cx="5610631" cy="292895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786182" y="3571876"/>
              <a:ext cx="3948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Точки </a:t>
              </a:r>
              <a:r>
                <a:rPr lang="ru-RU" dirty="0"/>
                <a:t>пересечения с </a:t>
              </a:r>
              <a:r>
                <a:rPr lang="ru-RU" dirty="0" smtClean="0"/>
                <a:t>осями координат</a:t>
              </a:r>
              <a:endParaRPr lang="ru-RU" dirty="0"/>
            </a:p>
          </p:txBody>
        </p:sp>
        <p:graphicFrame>
          <p:nvGraphicFramePr>
            <p:cNvPr id="24591" name="Object 15"/>
            <p:cNvGraphicFramePr>
              <a:graphicFrameLocks noChangeAspect="1"/>
            </p:cNvGraphicFramePr>
            <p:nvPr/>
          </p:nvGraphicFramePr>
          <p:xfrm>
            <a:off x="3071802" y="4071942"/>
            <a:ext cx="1440867" cy="1214446"/>
          </p:xfrm>
          <a:graphic>
            <a:graphicData uri="http://schemas.openxmlformats.org/presentationml/2006/ole">
              <p:oleObj spid="_x0000_s24591" name="Точечный рисунок" r:id="rId13" imgW="3116190" imgH="2613333" progId="PBrush">
                <p:embed/>
              </p:oleObj>
            </a:graphicData>
          </a:graphic>
        </p:graphicFrame>
        <p:graphicFrame>
          <p:nvGraphicFramePr>
            <p:cNvPr id="24593" name="Object 17"/>
            <p:cNvGraphicFramePr>
              <a:graphicFrameLocks noChangeAspect="1"/>
            </p:cNvGraphicFramePr>
            <p:nvPr/>
          </p:nvGraphicFramePr>
          <p:xfrm>
            <a:off x="4857752" y="4714884"/>
            <a:ext cx="1325089" cy="1357322"/>
          </p:xfrm>
          <a:graphic>
            <a:graphicData uri="http://schemas.openxmlformats.org/presentationml/2006/ole">
              <p:oleObj spid="_x0000_s24593" name="Точечный рисунок" r:id="rId14" imgW="2133785" imgH="2187130" progId="PBrush">
                <p:embed/>
              </p:oleObj>
            </a:graphicData>
          </a:graphic>
        </p:graphicFrame>
        <p:graphicFrame>
          <p:nvGraphicFramePr>
            <p:cNvPr id="24595" name="Object 19"/>
            <p:cNvGraphicFramePr>
              <a:graphicFrameLocks noChangeAspect="1"/>
            </p:cNvGraphicFramePr>
            <p:nvPr/>
          </p:nvGraphicFramePr>
          <p:xfrm>
            <a:off x="6215074" y="4286256"/>
            <a:ext cx="1285884" cy="1054303"/>
          </p:xfrm>
          <a:graphic>
            <a:graphicData uri="http://schemas.openxmlformats.org/presentationml/2006/ole">
              <p:oleObj spid="_x0000_s24595" name="Точечный рисунок" r:id="rId15" imgW="2163810" imgH="1775614" progId="PBrush">
                <p:embed/>
              </p:oleObj>
            </a:graphicData>
          </a:graphic>
        </p:graphicFrame>
        <p:pic>
          <p:nvPicPr>
            <p:cNvPr id="34" name="Рисунок 33"/>
            <p:cNvPicPr/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215074" y="5429264"/>
              <a:ext cx="128588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1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5143512"/>
              <a:ext cx="290148" cy="785818"/>
            </a:xfrm>
            <a:prstGeom prst="rect">
              <a:avLst/>
            </a:prstGeom>
            <a:noFill/>
          </p:spPr>
        </p:pic>
        <p:pic>
          <p:nvPicPr>
            <p:cNvPr id="24599" name="Picture 23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9190" y="4214818"/>
              <a:ext cx="714380" cy="371478"/>
            </a:xfrm>
            <a:prstGeom prst="rect">
              <a:avLst/>
            </a:prstGeom>
            <a:noFill/>
          </p:spPr>
        </p:pic>
        <p:pic>
          <p:nvPicPr>
            <p:cNvPr id="24601" name="Picture 25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8148" y="4643446"/>
              <a:ext cx="824285" cy="428628"/>
            </a:xfrm>
            <a:prstGeom prst="rect">
              <a:avLst/>
            </a:prstGeom>
            <a:noFill/>
          </p:spPr>
        </p:pic>
        <p:pic>
          <p:nvPicPr>
            <p:cNvPr id="24603" name="Picture 27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8148" y="5857892"/>
              <a:ext cx="824285" cy="428628"/>
            </a:xfrm>
            <a:prstGeom prst="rect">
              <a:avLst/>
            </a:prstGeom>
            <a:noFill/>
          </p:spPr>
        </p:pic>
      </p:grpSp>
      <p:cxnSp>
        <p:nvCxnSpPr>
          <p:cNvPr id="44" name="Прямая соединительная линия 43"/>
          <p:cNvCxnSpPr/>
          <p:nvPr/>
        </p:nvCxnSpPr>
        <p:spPr>
          <a:xfrm>
            <a:off x="357158" y="3429000"/>
            <a:ext cx="864399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3179753" y="2106603"/>
            <a:ext cx="250033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1393803" y="5106999"/>
            <a:ext cx="292895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8674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олилиния 29"/>
          <p:cNvSpPr/>
          <p:nvPr/>
        </p:nvSpPr>
        <p:spPr>
          <a:xfrm>
            <a:off x="1394460" y="826008"/>
            <a:ext cx="4184904" cy="2779776"/>
          </a:xfrm>
          <a:custGeom>
            <a:avLst/>
            <a:gdLst>
              <a:gd name="connsiteX0" fmla="*/ 105156 w 4184904"/>
              <a:gd name="connsiteY0" fmla="*/ 746760 h 2779776"/>
              <a:gd name="connsiteX1" fmla="*/ 1421892 w 4184904"/>
              <a:gd name="connsiteY1" fmla="*/ 6096 h 2779776"/>
              <a:gd name="connsiteX2" fmla="*/ 1421892 w 4184904"/>
              <a:gd name="connsiteY2" fmla="*/ 6096 h 2779776"/>
              <a:gd name="connsiteX3" fmla="*/ 3854196 w 4184904"/>
              <a:gd name="connsiteY3" fmla="*/ 655320 h 2779776"/>
              <a:gd name="connsiteX4" fmla="*/ 3406140 w 4184904"/>
              <a:gd name="connsiteY4" fmla="*/ 2054352 h 2779776"/>
              <a:gd name="connsiteX5" fmla="*/ 864108 w 4184904"/>
              <a:gd name="connsiteY5" fmla="*/ 2557272 h 2779776"/>
              <a:gd name="connsiteX6" fmla="*/ 22860 w 4184904"/>
              <a:gd name="connsiteY6" fmla="*/ 719328 h 2779776"/>
              <a:gd name="connsiteX7" fmla="*/ 726948 w 4184904"/>
              <a:gd name="connsiteY7" fmla="*/ 115824 h 2779776"/>
              <a:gd name="connsiteX8" fmla="*/ 1485900 w 4184904"/>
              <a:gd name="connsiteY8" fmla="*/ 24384 h 2779776"/>
              <a:gd name="connsiteX9" fmla="*/ 1449324 w 4184904"/>
              <a:gd name="connsiteY9" fmla="*/ 15240 h 277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4904" h="2779776">
                <a:moveTo>
                  <a:pt x="105156" y="746760"/>
                </a:moveTo>
                <a:lnTo>
                  <a:pt x="1421892" y="6096"/>
                </a:lnTo>
                <a:lnTo>
                  <a:pt x="1421892" y="6096"/>
                </a:lnTo>
                <a:cubicBezTo>
                  <a:pt x="1827276" y="114300"/>
                  <a:pt x="3523488" y="313944"/>
                  <a:pt x="3854196" y="655320"/>
                </a:cubicBezTo>
                <a:cubicBezTo>
                  <a:pt x="4184904" y="996696"/>
                  <a:pt x="3904488" y="1737360"/>
                  <a:pt x="3406140" y="2054352"/>
                </a:cubicBezTo>
                <a:cubicBezTo>
                  <a:pt x="2907792" y="2371344"/>
                  <a:pt x="1427988" y="2779776"/>
                  <a:pt x="864108" y="2557272"/>
                </a:cubicBezTo>
                <a:cubicBezTo>
                  <a:pt x="300228" y="2334768"/>
                  <a:pt x="45720" y="1126236"/>
                  <a:pt x="22860" y="719328"/>
                </a:cubicBezTo>
                <a:cubicBezTo>
                  <a:pt x="0" y="312420"/>
                  <a:pt x="483108" y="231648"/>
                  <a:pt x="726948" y="115824"/>
                </a:cubicBezTo>
                <a:cubicBezTo>
                  <a:pt x="970788" y="0"/>
                  <a:pt x="1365504" y="41148"/>
                  <a:pt x="1485900" y="24384"/>
                </a:cubicBezTo>
                <a:cubicBezTo>
                  <a:pt x="1606296" y="7620"/>
                  <a:pt x="1527810" y="11430"/>
                  <a:pt x="1449324" y="152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43865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4876" y="59293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4    3    2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868" y="56435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4       1       2       3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92961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868" y="550070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1       2       4       3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3116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143116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14356"/>
            <a:ext cx="3227699" cy="500066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428736"/>
            <a:ext cx="3429024" cy="470231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70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785794"/>
            <a:ext cx="3604494" cy="428628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69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1142976" y="1714488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929058" y="928670"/>
            <a:ext cx="300039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5357818" y="1142984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28596" y="142852"/>
            <a:ext cx="8461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способа задания квадратичной функции по ее графику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429124" y="364331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57752" y="328612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43438" y="328612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142976" y="414338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500166" y="2786058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858148" y="364331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001024" y="364331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643834" y="257174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572008"/>
            <a:ext cx="2437043" cy="928694"/>
          </a:xfrm>
          <a:prstGeom prst="rect">
            <a:avLst/>
          </a:prstGeom>
          <a:noFill/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93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357826"/>
            <a:ext cx="2041936" cy="357190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285720" y="400050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(-2, -5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929330"/>
            <a:ext cx="2436036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643446"/>
            <a:ext cx="2470564" cy="357190"/>
          </a:xfrm>
          <a:prstGeom prst="rect">
            <a:avLst/>
          </a:prstGeom>
          <a:noFill/>
        </p:spPr>
      </p:pic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35" name="Picture 2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072074"/>
            <a:ext cx="887022" cy="357190"/>
          </a:xfrm>
          <a:prstGeom prst="rect">
            <a:avLst/>
          </a:prstGeom>
          <a:noFill/>
        </p:spPr>
      </p:pic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37" name="Picture 2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572008"/>
            <a:ext cx="2041936" cy="357190"/>
          </a:xfrm>
          <a:prstGeom prst="rect">
            <a:avLst/>
          </a:prstGeom>
          <a:noFill/>
        </p:spPr>
      </p:pic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000636"/>
            <a:ext cx="642942" cy="357190"/>
          </a:xfrm>
          <a:prstGeom prst="rect">
            <a:avLst/>
          </a:prstGeom>
          <a:noFill/>
        </p:spPr>
      </p:pic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41" name="Picture 3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500702"/>
            <a:ext cx="2470564" cy="357190"/>
          </a:xfrm>
          <a:prstGeom prst="rect">
            <a:avLst/>
          </a:prstGeom>
          <a:noFill/>
        </p:spPr>
      </p:pic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43" name="Picture 3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3" y="6072206"/>
            <a:ext cx="2503903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857892"/>
            <a:ext cx="2125282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356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1" y="4000504"/>
            <a:ext cx="1857388" cy="257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86124"/>
            <a:ext cx="8102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14282" y="5657671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ОГЭ. Задание 22</a:t>
            </a:r>
          </a:p>
          <a:p>
            <a:pPr lvl="0"/>
            <a:r>
              <a:rPr lang="ru-RU" dirty="0" smtClean="0"/>
              <a:t>Парабола </a:t>
            </a:r>
            <a:r>
              <a:rPr lang="ru-RU" dirty="0"/>
              <a:t>проходит через точки </a:t>
            </a:r>
            <a:r>
              <a:rPr lang="ru-RU" i="1" dirty="0"/>
              <a:t>A</a:t>
            </a:r>
            <a:r>
              <a:rPr lang="ru-RU" dirty="0"/>
              <a:t>(0; – 6), </a:t>
            </a:r>
            <a:r>
              <a:rPr lang="ru-RU" i="1" dirty="0"/>
              <a:t>B</a:t>
            </a:r>
            <a:r>
              <a:rPr lang="ru-RU" dirty="0"/>
              <a:t>(1; – 9), </a:t>
            </a:r>
            <a:r>
              <a:rPr lang="ru-RU" i="1" dirty="0"/>
              <a:t>C</a:t>
            </a:r>
            <a:r>
              <a:rPr lang="ru-RU" dirty="0"/>
              <a:t>(6; 6). Найдите координаты её вершины.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1428736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4,75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407194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- 4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6215082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(2; - 10)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00034" y="1000108"/>
            <a:ext cx="2000264" cy="2928958"/>
            <a:chOff x="5038898" y="2929728"/>
            <a:chExt cx="2928958" cy="3429024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5038898" y="3264267"/>
              <a:ext cx="2928958" cy="1588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rot="5400000" flipH="1" flipV="1">
              <a:off x="4929190" y="4643446"/>
              <a:ext cx="3429024" cy="1588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928926" y="1000108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Переместим оси в вершину параболы и запишем уравнение линии в новой системе координат</a:t>
            </a:r>
            <a:endParaRPr lang="ru-RU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5" y="1714488"/>
            <a:ext cx="2071702" cy="36721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000364" y="2071678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чертежу определим закономерность значений в одной и той же точке в разных системах координат</a:t>
            </a:r>
            <a:endParaRPr lang="ru-RU" dirty="0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786058"/>
            <a:ext cx="447082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7644</TotalTime>
  <Words>181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Точечный рисунок</vt:lpstr>
      <vt:lpstr>Квадратный трехчлен. Коэффициенты и графики</vt:lpstr>
      <vt:lpstr>Построение графика квадратичной функции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Квадратный трехчлен. Коэффициенты и графики</dc:title>
  <dc:creator>User</dc:creator>
  <cp:lastModifiedBy>User</cp:lastModifiedBy>
  <cp:revision>140</cp:revision>
  <dcterms:created xsi:type="dcterms:W3CDTF">2022-02-09T09:15:07Z</dcterms:created>
  <dcterms:modified xsi:type="dcterms:W3CDTF">2022-02-17T10:03:59Z</dcterms:modified>
</cp:coreProperties>
</file>