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36" r:id="rId1"/>
    <p:sldMasterId id="2147483837" r:id="rId2"/>
  </p:sldMasterIdLst>
  <p:notesMasterIdLst>
    <p:notesMasterId r:id="rId10"/>
  </p:notesMasterIdLst>
  <p:sldIdLst>
    <p:sldId id="382" r:id="rId3"/>
    <p:sldId id="356" r:id="rId4"/>
    <p:sldId id="392" r:id="rId5"/>
    <p:sldId id="358" r:id="rId6"/>
    <p:sldId id="394" r:id="rId7"/>
    <p:sldId id="395" r:id="rId8"/>
    <p:sldId id="378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 autoAdjust="0"/>
  </p:normalViewPr>
  <p:slideViewPr>
    <p:cSldViewPr snapToGrid="0">
      <p:cViewPr varScale="1">
        <p:scale>
          <a:sx n="59" d="100"/>
          <a:sy n="59" d="100"/>
        </p:scale>
        <p:origin x="108" y="9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57195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450215">
              <a:lnSpc>
                <a:spcPct val="100000"/>
              </a:lnSpc>
              <a:spcAft>
                <a:spcPts val="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Образовательное событие (ОС) — это обучение в действии, один из форматов учебного взаимодействия со школьниками, позволяющее любой образовательной организации начать реализацию деятельностного подхода в условиях сложившегося (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знаниевого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школьного образования.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0215">
              <a:lnSpc>
                <a:spcPct val="100000"/>
              </a:lnSpc>
              <a:spcAft>
                <a:spcPts val="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Зачастую в педагогической практике происходит путаница ОС и мероприятия. Разберёмся подробнее в этих понятиях.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2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Титульный слайд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7362388" y="1545219"/>
            <a:ext cx="4829700" cy="376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11409362" y="6332537"/>
            <a:ext cx="7317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944880" y="2485786"/>
            <a:ext cx="3617100" cy="3118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54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6678636" y="365760"/>
            <a:ext cx="3871500" cy="3337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3"/>
          </p:nvPr>
        </p:nvSpPr>
        <p:spPr>
          <a:xfrm>
            <a:off x="4313224" y="2528394"/>
            <a:ext cx="2803500" cy="2417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>
            <a:spLocks noGrp="1"/>
          </p:cNvSpPr>
          <p:nvPr>
            <p:ph type="pic" idx="4"/>
          </p:nvPr>
        </p:nvSpPr>
        <p:spPr>
          <a:xfrm>
            <a:off x="6865620" y="3797913"/>
            <a:ext cx="3063600" cy="264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1140904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Custom Layout">
  <p:cSld name="6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0" y="759921"/>
            <a:ext cx="6203100" cy="5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75" rIns="91300" bIns="456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4" name="Google Shape;134;p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4966641" y="2453054"/>
            <a:ext cx="6752400" cy="4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9" y="0"/>
            <a:ext cx="10631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2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61" y="-5557"/>
            <a:ext cx="9696008" cy="6856028"/>
          </a:xfrm>
          <a:prstGeom prst="rect">
            <a:avLst/>
          </a:prstGeom>
        </p:spPr>
      </p:pic>
      <p:sp>
        <p:nvSpPr>
          <p:cNvPr id="6" name="Фигура">
            <a:extLst>
              <a:ext uri="{FF2B5EF4-FFF2-40B4-BE49-F238E27FC236}">
                <a16:creationId xmlns:a16="http://schemas.microsoft.com/office/drawing/2014/main" xmlns="" id="{971E2C65-6CE1-4E9E-B33A-AEE1577A6C67}"/>
              </a:ext>
            </a:extLst>
          </p:cNvPr>
          <p:cNvSpPr/>
          <p:nvPr/>
        </p:nvSpPr>
        <p:spPr>
          <a:xfrm>
            <a:off x="7036960" y="3640415"/>
            <a:ext cx="4416425" cy="3217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7" h="21600" extrusionOk="0">
                <a:moveTo>
                  <a:pt x="21557" y="0"/>
                </a:moveTo>
                <a:lnTo>
                  <a:pt x="2475" y="4916"/>
                </a:lnTo>
                <a:cubicBezTo>
                  <a:pt x="1623" y="5136"/>
                  <a:pt x="1111" y="5267"/>
                  <a:pt x="806" y="5501"/>
                </a:cubicBezTo>
                <a:cubicBezTo>
                  <a:pt x="360" y="5811"/>
                  <a:pt x="70" y="6309"/>
                  <a:pt x="14" y="6860"/>
                </a:cubicBezTo>
                <a:cubicBezTo>
                  <a:pt x="-43" y="7247"/>
                  <a:pt x="85" y="7773"/>
                  <a:pt x="299" y="8648"/>
                </a:cubicBezTo>
                <a:lnTo>
                  <a:pt x="3457" y="21600"/>
                </a:lnTo>
                <a:lnTo>
                  <a:pt x="21557" y="21600"/>
                </a:lnTo>
                <a:lnTo>
                  <a:pt x="21557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1" kern="0" dirty="0">
              <a:solidFill>
                <a:srgbClr val="FFFFFF"/>
              </a:solidFill>
              <a:latin typeface="Gilroy ExtraBold" pitchFamily="2" charset="0"/>
              <a:sym typeface="Helvetica Neue Medium"/>
            </a:endParaRPr>
          </a:p>
        </p:txBody>
      </p:sp>
      <p:sp>
        <p:nvSpPr>
          <p:cNvPr id="9" name="On-trade драйвер продаж"/>
          <p:cNvSpPr txBox="1"/>
          <p:nvPr/>
        </p:nvSpPr>
        <p:spPr>
          <a:xfrm>
            <a:off x="788481" y="1656928"/>
            <a:ext cx="7213793" cy="294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6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Muller Bold"/>
              </a:rPr>
              <a:t>Мастер класс</a:t>
            </a:r>
          </a:p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6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Muller Bold"/>
              </a:rPr>
              <a:t>«Погружение в образовательное событие»</a:t>
            </a:r>
          </a:p>
        </p:txBody>
      </p:sp>
      <p:sp>
        <p:nvSpPr>
          <p:cNvPr id="12" name="2020"/>
          <p:cNvSpPr txBox="1"/>
          <p:nvPr/>
        </p:nvSpPr>
        <p:spPr>
          <a:xfrm>
            <a:off x="835783" y="5942322"/>
            <a:ext cx="2630528" cy="272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000" spc="59">
                <a:solidFill>
                  <a:srgbClr val="204C13"/>
                </a:solidFill>
                <a:latin typeface="Muller Bold"/>
                <a:ea typeface="Muller Bold"/>
                <a:cs typeface="Muller Bold"/>
                <a:sym typeface="Muller Bold"/>
              </a:defRPr>
            </a:lvl1pPr>
          </a:lstStyle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ru-RU" sz="1600" kern="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Барнаул, 2 ноября 2023 г.</a:t>
            </a:r>
            <a:endParaRPr sz="1600" kern="0" spc="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4"/>
          <a:srcRect t="22745" b="23016"/>
          <a:stretch>
            <a:fillRect/>
          </a:stretch>
        </p:blipFill>
        <p:spPr bwMode="auto">
          <a:xfrm>
            <a:off x="9997973" y="2143507"/>
            <a:ext cx="1817903" cy="986004"/>
          </a:xfrm>
          <a:prstGeom prst="rect">
            <a:avLst/>
          </a:prstGeom>
          <a:noFill/>
        </p:spPr>
      </p:pic>
      <p:pic>
        <p:nvPicPr>
          <p:cNvPr id="13" name="Picture 3" descr="mino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41" y="1233301"/>
            <a:ext cx="2344771" cy="91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1" y="4283275"/>
            <a:ext cx="3979767" cy="2567196"/>
          </a:xfrm>
          <a:prstGeom prst="rect">
            <a:avLst/>
          </a:prstGeom>
        </p:spPr>
      </p:pic>
      <p:pic>
        <p:nvPicPr>
          <p:cNvPr id="1026" name="Picture 2" descr="https://podosinovskij-r43.gosweb.gosuslugi.ru/netcat_files/309/2293/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974" y="222343"/>
            <a:ext cx="1817903" cy="101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7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 flipH="1">
            <a:off x="-502655" y="-1532866"/>
            <a:ext cx="3693161" cy="3688079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H="1">
            <a:off x="-1311544" y="-1821656"/>
            <a:ext cx="2851627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037221" y="6199228"/>
            <a:ext cx="4279893" cy="0"/>
          </a:xfrm>
          <a:prstGeom prst="line">
            <a:avLst/>
          </a:prstGeom>
          <a:ln w="53975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199390" y="6453267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025397" y="5944585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526382" y="607792"/>
            <a:ext cx="7499015" cy="2080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Образовательное событие – это такое мероприятие, в результате которого что-то происходит в ребенке, развивает его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117" y="0"/>
            <a:ext cx="3575883" cy="2306666"/>
          </a:xfrm>
          <a:prstGeom prst="rect">
            <a:avLst/>
          </a:prstGeom>
        </p:spPr>
      </p:pic>
      <p:pic>
        <p:nvPicPr>
          <p:cNvPr id="8" name="Google Shape;97;p2">
            <a:extLst>
              <a:ext uri="{FF2B5EF4-FFF2-40B4-BE49-F238E27FC236}">
                <a16:creationId xmlns:a16="http://schemas.microsoft.com/office/drawing/2014/main" xmlns="" id="{3553E240-9956-88E5-AF48-CFFC512EC37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200" y="2815350"/>
            <a:ext cx="5513701" cy="362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8;p2">
            <a:extLst>
              <a:ext uri="{FF2B5EF4-FFF2-40B4-BE49-F238E27FC236}">
                <a16:creationId xmlns:a16="http://schemas.microsoft.com/office/drawing/2014/main" xmlns="" id="{B578251C-8AA7-E2B4-B3EB-9D5FDE5CC7D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5725" y="2815350"/>
            <a:ext cx="4938575" cy="3555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27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 flipH="1">
            <a:off x="-502655" y="-1532866"/>
            <a:ext cx="3693161" cy="3688079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H="1">
            <a:off x="-1311544" y="-1821656"/>
            <a:ext cx="2851627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037221" y="6199228"/>
            <a:ext cx="4279893" cy="0"/>
          </a:xfrm>
          <a:prstGeom prst="line">
            <a:avLst/>
          </a:prstGeom>
          <a:ln w="53975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199390" y="6453267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025397" y="5944585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343924" y="935259"/>
            <a:ext cx="697602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образовательного события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1053393" y="2416064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1" name="Прямоугольник 10"/>
          <p:cNvSpPr/>
          <p:nvPr/>
        </p:nvSpPr>
        <p:spPr>
          <a:xfrm>
            <a:off x="1808823" y="2155214"/>
            <a:ext cx="8110686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Отбор задач: Институт Стратегии Развития Образования РАО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http://skiv.instrao.ru/bank-zadaniy/matematicheskaya-gramotnost/ </a:t>
            </a:r>
            <a:endParaRPr lang="ru-RU" sz="4400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распределение обязанностей между организаторами и ведущими;</a:t>
            </a:r>
            <a:endParaRPr lang="ru-RU" sz="4400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составление презентации; </a:t>
            </a:r>
            <a:endParaRPr lang="ru-RU" sz="4400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определение команды экспертов, наблюдателей;</a:t>
            </a:r>
            <a:endParaRPr lang="ru-RU" sz="4400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проведение технических проб по подключению на платформу команд, наблюдателей, экспертов (или распечатывание раздаточного материала)</a:t>
            </a:r>
            <a:endParaRPr lang="ru-RU" sz="4400" dirty="0"/>
          </a:p>
        </p:txBody>
      </p:sp>
      <p:sp>
        <p:nvSpPr>
          <p:cNvPr id="24" name="Полилиния 23"/>
          <p:cNvSpPr/>
          <p:nvPr/>
        </p:nvSpPr>
        <p:spPr>
          <a:xfrm>
            <a:off x="1129006" y="3298927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6" name="Полилиния 25"/>
          <p:cNvSpPr/>
          <p:nvPr/>
        </p:nvSpPr>
        <p:spPr>
          <a:xfrm>
            <a:off x="1096698" y="3992289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8" name="Полилиния 27"/>
          <p:cNvSpPr/>
          <p:nvPr/>
        </p:nvSpPr>
        <p:spPr>
          <a:xfrm>
            <a:off x="1129006" y="4545799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0" name="Полилиния 29"/>
          <p:cNvSpPr/>
          <p:nvPr/>
        </p:nvSpPr>
        <p:spPr>
          <a:xfrm>
            <a:off x="1129006" y="5239161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47" y="-526715"/>
            <a:ext cx="3979767" cy="256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4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 flipH="1">
            <a:off x="-502655" y="-1532866"/>
            <a:ext cx="3693161" cy="3688079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H="1">
            <a:off x="-1311544" y="-1821656"/>
            <a:ext cx="2851627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037221" y="6199228"/>
            <a:ext cx="4279893" cy="0"/>
          </a:xfrm>
          <a:prstGeom prst="line">
            <a:avLst/>
          </a:prstGeom>
          <a:ln w="53975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199390" y="6453267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025397" y="5944585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05174" y="842090"/>
            <a:ext cx="697602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Этапы проведения образовательного события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1129006" y="2123743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4" name="Полилиния 23"/>
          <p:cNvSpPr/>
          <p:nvPr/>
        </p:nvSpPr>
        <p:spPr>
          <a:xfrm>
            <a:off x="1220528" y="2748835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6" name="Полилиния 25"/>
          <p:cNvSpPr/>
          <p:nvPr/>
        </p:nvSpPr>
        <p:spPr>
          <a:xfrm>
            <a:off x="1198676" y="3402015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8" name="Полилиния 27"/>
          <p:cNvSpPr/>
          <p:nvPr/>
        </p:nvSpPr>
        <p:spPr>
          <a:xfrm>
            <a:off x="1190040" y="4105699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887" y="-379029"/>
            <a:ext cx="3979767" cy="25671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A8E9B0-1472-373A-577A-F1E7BFE9E3A5}"/>
              </a:ext>
            </a:extLst>
          </p:cNvPr>
          <p:cNvSpPr txBox="1"/>
          <p:nvPr/>
        </p:nvSpPr>
        <p:spPr>
          <a:xfrm>
            <a:off x="1741888" y="2058940"/>
            <a:ext cx="9526137" cy="4465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Этап постановки задач;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Этап погружения;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Этап интерпретации полученных знаний;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Этап подведения итогов образовательного события (устный обмен мнениями, выделение наиболее простых и сложных задач, объявление победителей, озвучивание пожеланий на будущее).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468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 flipH="1">
            <a:off x="-502655" y="-1532866"/>
            <a:ext cx="3693161" cy="3688079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H="1">
            <a:off x="-1311544" y="-1821656"/>
            <a:ext cx="2851627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037221" y="6199228"/>
            <a:ext cx="4279893" cy="0"/>
          </a:xfrm>
          <a:prstGeom prst="line">
            <a:avLst/>
          </a:prstGeom>
          <a:ln w="53975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199390" y="6453267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025397" y="5944585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233" y="0"/>
            <a:ext cx="3979767" cy="25671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7580F5-6A85-6409-7B7B-F6217B838D02}"/>
              </a:ext>
            </a:extLst>
          </p:cNvPr>
          <p:cNvSpPr txBox="1"/>
          <p:nvPr/>
        </p:nvSpPr>
        <p:spPr>
          <a:xfrm>
            <a:off x="1310185" y="2174173"/>
            <a:ext cx="9752809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Такая организация работы мотивирует ребят к изучению математики, демонстрирует роль математики при решении жизненных ситуаций, формирует функциональную математическую грамотность.</a:t>
            </a:r>
            <a:endParaRPr lang="ru-RU" sz="2800" dirty="0"/>
          </a:p>
        </p:txBody>
      </p:sp>
      <p:pic>
        <p:nvPicPr>
          <p:cNvPr id="9" name="Google Shape;135;p6">
            <a:extLst>
              <a:ext uri="{FF2B5EF4-FFF2-40B4-BE49-F238E27FC236}">
                <a16:creationId xmlns:a16="http://schemas.microsoft.com/office/drawing/2014/main" xmlns="" id="{0F7E3DAF-ECF6-C0F9-D308-2C56F1574E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8852" y="4105699"/>
            <a:ext cx="3527264" cy="189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288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6001675D-B83A-42E0-9E27-7772A2E72AD9}"/>
              </a:ext>
            </a:extLst>
          </p:cNvPr>
          <p:cNvSpPr/>
          <p:nvPr/>
        </p:nvSpPr>
        <p:spPr>
          <a:xfrm>
            <a:off x="-2726075" y="-498807"/>
            <a:ext cx="8783462" cy="8783462"/>
          </a:xfrm>
          <a:prstGeom prst="ellipse">
            <a:avLst/>
          </a:prstGeom>
          <a:solidFill>
            <a:srgbClr val="6CC8DE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B23C50DC-2664-4B37-A1FF-E71C81DA8D06}"/>
              </a:ext>
            </a:extLst>
          </p:cNvPr>
          <p:cNvSpPr/>
          <p:nvPr/>
        </p:nvSpPr>
        <p:spPr>
          <a:xfrm>
            <a:off x="-2921923" y="-487431"/>
            <a:ext cx="8783462" cy="878346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631118" y="4059889"/>
            <a:ext cx="1393078" cy="1393078"/>
          </a:xfrm>
          <a:prstGeom prst="ellipse">
            <a:avLst/>
          </a:prstGeom>
          <a:solidFill>
            <a:srgbClr val="6CC8DE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633323" y="2300615"/>
            <a:ext cx="1393078" cy="1393078"/>
          </a:xfrm>
          <a:prstGeom prst="ellipse">
            <a:avLst/>
          </a:prstGeom>
          <a:solidFill>
            <a:srgbClr val="6CC8DE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23038" y="3031830"/>
            <a:ext cx="3535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fefeolya@mail.ru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Выбирайте аудиторию…"/>
          <p:cNvSpPr txBox="1"/>
          <p:nvPr/>
        </p:nvSpPr>
        <p:spPr>
          <a:xfrm>
            <a:off x="8261082" y="2463257"/>
            <a:ext cx="359893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ru-RU" sz="1600" b="0" i="0" u="none" strike="noStrike" kern="0" cap="none" spc="3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Фефелова Ольга Юрьевна, учитель МБОУ СОШ № 12 г. Новоалтайска</a:t>
            </a:r>
            <a:endParaRPr kumimoji="0" sz="1600" b="0" i="0" u="none" strike="noStrike" kern="0" cap="none" spc="3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248025" y="4524624"/>
            <a:ext cx="3535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rubtan64@gmail.com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Выбирайте аудиторию…"/>
          <p:cNvSpPr txBox="1"/>
          <p:nvPr/>
        </p:nvSpPr>
        <p:spPr>
          <a:xfrm>
            <a:off x="8288939" y="4005934"/>
            <a:ext cx="359893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spc="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Рубцова Татьяна Геннадьевна, </a:t>
            </a:r>
            <a:r>
              <a:rPr kumimoji="0" lang="ru-RU" sz="1600" b="0" i="0" u="none" strike="noStrike" kern="0" cap="none" spc="3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МБОУ Калманская СОШ им. Г. А. </a:t>
            </a:r>
            <a:r>
              <a:rPr kumimoji="0" lang="ru-RU" sz="1600" b="0" i="0" u="none" strike="noStrike" kern="0" cap="none" spc="3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Ударцева</a:t>
            </a:r>
            <a:endParaRPr kumimoji="0" lang="ru-RU" sz="1600" b="0" i="0" u="none" strike="noStrike" kern="0" cap="none" spc="3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Выбирайте аудиторию…"/>
          <p:cNvSpPr txBox="1"/>
          <p:nvPr/>
        </p:nvSpPr>
        <p:spPr>
          <a:xfrm>
            <a:off x="8216061" y="1740463"/>
            <a:ext cx="359893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ru-RU" sz="2800" b="0" i="0" u="none" strike="noStrike" kern="0" cap="none" spc="3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ial"/>
                <a:cs typeface="Arial"/>
                <a:sym typeface="Arial"/>
              </a:rPr>
              <a:t>Контакты</a:t>
            </a:r>
            <a:endParaRPr kumimoji="0" sz="2800" b="0" i="0" u="none" strike="noStrike" kern="0" cap="none" spc="3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67444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227</Words>
  <Application>Microsoft Office PowerPoint</Application>
  <PresentationFormat>Широкоэкранный</PresentationFormat>
  <Paragraphs>25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Muller Bold</vt:lpstr>
      <vt:lpstr>Helvetica Neue Medium</vt:lpstr>
      <vt:lpstr>Calibri</vt:lpstr>
      <vt:lpstr>Gilroy ExtraBold</vt:lpstr>
      <vt:lpstr>Helvetica Light</vt:lpstr>
      <vt:lpstr>Times New Roman</vt:lpstr>
      <vt:lpstr>Arial</vt:lpstr>
      <vt:lpstr>Arial Narrow</vt:lpstr>
      <vt:lpstr>Simple Light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Райских Т.Н.</dc:creator>
  <cp:lastModifiedBy>Решетникова Н.В.</cp:lastModifiedBy>
  <cp:revision>12</cp:revision>
  <dcterms:modified xsi:type="dcterms:W3CDTF">2023-11-02T03:10:39Z</dcterms:modified>
</cp:coreProperties>
</file>