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36" r:id="rId1"/>
    <p:sldMasterId id="2147483837" r:id="rId2"/>
  </p:sldMasterIdLst>
  <p:notesMasterIdLst>
    <p:notesMasterId r:id="rId15"/>
  </p:notesMasterIdLst>
  <p:sldIdLst>
    <p:sldId id="398" r:id="rId3"/>
    <p:sldId id="399" r:id="rId4"/>
    <p:sldId id="358" r:id="rId5"/>
    <p:sldId id="382" r:id="rId6"/>
    <p:sldId id="402" r:id="rId7"/>
    <p:sldId id="403" r:id="rId8"/>
    <p:sldId id="406" r:id="rId9"/>
    <p:sldId id="400" r:id="rId10"/>
    <p:sldId id="401" r:id="rId11"/>
    <p:sldId id="396" r:id="rId12"/>
    <p:sldId id="404" r:id="rId13"/>
    <p:sldId id="397" r:id="rId14"/>
  </p:sldIdLst>
  <p:sldSz cx="12192000" cy="6858000"/>
  <p:notesSz cx="6858000" cy="9144000"/>
  <p:embeddedFontLs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88333" autoAdjust="0"/>
  </p:normalViewPr>
  <p:slideViewPr>
    <p:cSldViewPr snapToGrid="0">
      <p:cViewPr varScale="1">
        <p:scale>
          <a:sx n="55" d="100"/>
          <a:sy n="55" d="100"/>
        </p:scale>
        <p:origin x="90" y="9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7195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96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9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7362388" y="1545219"/>
            <a:ext cx="4829700" cy="376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1409362" y="6332537"/>
            <a:ext cx="7317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944880" y="2485786"/>
            <a:ext cx="3617100" cy="3118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6678636" y="365760"/>
            <a:ext cx="3871500" cy="3337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4313224" y="2528394"/>
            <a:ext cx="2803500" cy="2417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6865620" y="3797913"/>
            <a:ext cx="3063600" cy="26409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1140904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0" y="759921"/>
            <a:ext cx="6203100" cy="5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75" rIns="91300" bIns="456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3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4" name="Google Shape;134;p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OBJEC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35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35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5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4966641" y="2453054"/>
            <a:ext cx="6752400" cy="4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29" y="0"/>
            <a:ext cx="1063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2153078" y="-1045835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443263" y="-1059612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978310" y="222730"/>
            <a:ext cx="777074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Информационно-методическое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сопровождение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808823" y="3989929"/>
            <a:ext cx="588230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08823" y="4785915"/>
            <a:ext cx="588230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808822" y="5617446"/>
            <a:ext cx="588230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40266F-D2FA-4C12-86C7-812B630CD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083" y="1232170"/>
            <a:ext cx="7908379" cy="54184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283" y="94017"/>
            <a:ext cx="3979767" cy="25671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609351" y="4747059"/>
            <a:ext cx="239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https://goo.su/leUqKY2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://qrcoder.ru/code/?https%3A%2F%2Fgoo.su%2FleUqKY2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143" y="2915252"/>
            <a:ext cx="1900731" cy="19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423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2105310" y="-1109061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002194" y="501819"/>
            <a:ext cx="777074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 методическое</a:t>
            </a: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сопровождение. Раздел «Методические материалы, полезные ссылки»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808823" y="3989929"/>
            <a:ext cx="588230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08823" y="4785915"/>
            <a:ext cx="588230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808822" y="5617446"/>
            <a:ext cx="588230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/>
          <a:stretch/>
        </p:blipFill>
        <p:spPr>
          <a:xfrm>
            <a:off x="8734097" y="94017"/>
            <a:ext cx="3432953" cy="25671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40083" y="1899135"/>
            <a:ext cx="7770747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разделе размещено более 65 материалов: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ООО третьего поколения.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Уравнения и неравенства.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с параметрами.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Производная и ее применение.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вероятностей.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 задачи.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ГИА по математике.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обучения математике.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«Цифра» в обучении математике.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педагогического мастерства.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979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1975656" y="-1535158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78660" y="1280689"/>
            <a:ext cx="777074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по итогам работы мобильной сети учителей математики Алтайского края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808823" y="3989929"/>
            <a:ext cx="78396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644272" y="4471622"/>
            <a:ext cx="783967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3" name="Полилиния 7">
            <a:extLst>
              <a:ext uri="{FF2B5EF4-FFF2-40B4-BE49-F238E27FC236}">
                <a16:creationId xmlns:a16="http://schemas.microsoft.com/office/drawing/2014/main" xmlns="" id="{FE5308B9-BAF1-4C4E-9B7E-1AE8C9D04B01}"/>
              </a:ext>
            </a:extLst>
          </p:cNvPr>
          <p:cNvSpPr/>
          <p:nvPr/>
        </p:nvSpPr>
        <p:spPr>
          <a:xfrm>
            <a:off x="1027305" y="2575647"/>
            <a:ext cx="515266" cy="471434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A791AC9-8BB1-4B1B-8E79-B313CABA1E38}"/>
              </a:ext>
            </a:extLst>
          </p:cNvPr>
          <p:cNvSpPr/>
          <p:nvPr/>
        </p:nvSpPr>
        <p:spPr>
          <a:xfrm>
            <a:off x="1714789" y="2452626"/>
            <a:ext cx="783967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 развитие профессиональных компетенций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тьюторов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-математиков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90000"/>
              </a:lnSpc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5" name="Полилиния 7">
            <a:extLst>
              <a:ext uri="{FF2B5EF4-FFF2-40B4-BE49-F238E27FC236}">
                <a16:creationId xmlns:a16="http://schemas.microsoft.com/office/drawing/2014/main" xmlns="" id="{6E479B66-84FC-43E3-9B4E-C1F9FEACD13B}"/>
              </a:ext>
            </a:extLst>
          </p:cNvPr>
          <p:cNvSpPr/>
          <p:nvPr/>
        </p:nvSpPr>
        <p:spPr>
          <a:xfrm>
            <a:off x="1018872" y="3514311"/>
            <a:ext cx="515266" cy="471434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F155AD9-5E2E-4177-A064-D06F09745ACB}"/>
              </a:ext>
            </a:extLst>
          </p:cNvPr>
          <p:cNvSpPr/>
          <p:nvPr/>
        </p:nvSpPr>
        <p:spPr>
          <a:xfrm>
            <a:off x="1714789" y="3514311"/>
            <a:ext cx="78396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 сопровождение учителей математики.</a:t>
            </a:r>
          </a:p>
          <a:p>
            <a:pPr algn="ctr">
              <a:lnSpc>
                <a:spcPct val="90000"/>
              </a:lnSpc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1" name="Полилиния 7">
            <a:extLst>
              <a:ext uri="{FF2B5EF4-FFF2-40B4-BE49-F238E27FC236}">
                <a16:creationId xmlns:a16="http://schemas.microsoft.com/office/drawing/2014/main" xmlns="" id="{93D1B0DC-7A40-498F-8D31-97380196DE03}"/>
              </a:ext>
            </a:extLst>
          </p:cNvPr>
          <p:cNvSpPr/>
          <p:nvPr/>
        </p:nvSpPr>
        <p:spPr>
          <a:xfrm>
            <a:off x="1038165" y="4320027"/>
            <a:ext cx="515266" cy="471434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b="4988"/>
          <a:stretch/>
        </p:blipFill>
        <p:spPr>
          <a:xfrm>
            <a:off x="9049407" y="94017"/>
            <a:ext cx="3117643" cy="220774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F155AD9-5E2E-4177-A064-D06F09745ACB}"/>
              </a:ext>
            </a:extLst>
          </p:cNvPr>
          <p:cNvSpPr/>
          <p:nvPr/>
        </p:nvSpPr>
        <p:spPr>
          <a:xfrm>
            <a:off x="1620755" y="4202294"/>
            <a:ext cx="783967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взаимодействие между учителями и их сотрудничество.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0" name="Полилиния 7">
            <a:extLst>
              <a:ext uri="{FF2B5EF4-FFF2-40B4-BE49-F238E27FC236}">
                <a16:creationId xmlns:a16="http://schemas.microsoft.com/office/drawing/2014/main" xmlns="" id="{93D1B0DC-7A40-498F-8D31-97380196DE03}"/>
              </a:ext>
            </a:extLst>
          </p:cNvPr>
          <p:cNvSpPr/>
          <p:nvPr/>
        </p:nvSpPr>
        <p:spPr>
          <a:xfrm>
            <a:off x="1081972" y="5022974"/>
            <a:ext cx="515266" cy="471434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4" name="Прямоугольник 23"/>
          <p:cNvSpPr/>
          <p:nvPr/>
        </p:nvSpPr>
        <p:spPr>
          <a:xfrm>
            <a:off x="1640496" y="5538824"/>
            <a:ext cx="783967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2F155AD9-5E2E-4177-A064-D06F09745ACB}"/>
              </a:ext>
            </a:extLst>
          </p:cNvPr>
          <p:cNvSpPr/>
          <p:nvPr/>
        </p:nvSpPr>
        <p:spPr>
          <a:xfrm>
            <a:off x="1664562" y="5023308"/>
            <a:ext cx="783967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профессиональной тревожности учителя.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6" name="Полилиния 7">
            <a:extLst>
              <a:ext uri="{FF2B5EF4-FFF2-40B4-BE49-F238E27FC236}">
                <a16:creationId xmlns:a16="http://schemas.microsoft.com/office/drawing/2014/main" xmlns="" id="{93D1B0DC-7A40-498F-8D31-97380196DE03}"/>
              </a:ext>
            </a:extLst>
          </p:cNvPr>
          <p:cNvSpPr/>
          <p:nvPr/>
        </p:nvSpPr>
        <p:spPr>
          <a:xfrm>
            <a:off x="1038165" y="5828690"/>
            <a:ext cx="515266" cy="471434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2F155AD9-5E2E-4177-A064-D06F09745ACB}"/>
              </a:ext>
            </a:extLst>
          </p:cNvPr>
          <p:cNvSpPr/>
          <p:nvPr/>
        </p:nvSpPr>
        <p:spPr>
          <a:xfrm>
            <a:off x="1714789" y="5774496"/>
            <a:ext cx="78396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Уверенность в себе, преодоление неловкости попросить помощи у коллег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1657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61" y="-5557"/>
            <a:ext cx="9696008" cy="6856028"/>
          </a:xfrm>
          <a:prstGeom prst="rect">
            <a:avLst/>
          </a:prstGeom>
        </p:spPr>
      </p:pic>
      <p:sp>
        <p:nvSpPr>
          <p:cNvPr id="6" name="Фигура">
            <a:extLst>
              <a:ext uri="{FF2B5EF4-FFF2-40B4-BE49-F238E27FC236}">
                <a16:creationId xmlns="" xmlns:a16="http://schemas.microsoft.com/office/drawing/2014/main" id="{971E2C65-6CE1-4E9E-B33A-AEE1577A6C67}"/>
              </a:ext>
            </a:extLst>
          </p:cNvPr>
          <p:cNvSpPr/>
          <p:nvPr/>
        </p:nvSpPr>
        <p:spPr>
          <a:xfrm>
            <a:off x="7036960" y="3640415"/>
            <a:ext cx="4416425" cy="3217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600" extrusionOk="0">
                <a:moveTo>
                  <a:pt x="21557" y="0"/>
                </a:moveTo>
                <a:lnTo>
                  <a:pt x="2475" y="4916"/>
                </a:lnTo>
                <a:cubicBezTo>
                  <a:pt x="1623" y="5136"/>
                  <a:pt x="1111" y="5267"/>
                  <a:pt x="806" y="5501"/>
                </a:cubicBezTo>
                <a:cubicBezTo>
                  <a:pt x="360" y="5811"/>
                  <a:pt x="70" y="6309"/>
                  <a:pt x="14" y="6860"/>
                </a:cubicBezTo>
                <a:cubicBezTo>
                  <a:pt x="-43" y="7247"/>
                  <a:pt x="85" y="7773"/>
                  <a:pt x="299" y="8648"/>
                </a:cubicBezTo>
                <a:lnTo>
                  <a:pt x="3457" y="21600"/>
                </a:lnTo>
                <a:lnTo>
                  <a:pt x="21557" y="21600"/>
                </a:lnTo>
                <a:lnTo>
                  <a:pt x="21557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1" kern="0" dirty="0">
              <a:solidFill>
                <a:srgbClr val="FFFFFF"/>
              </a:solidFill>
              <a:latin typeface="Gilroy ExtraBold" pitchFamily="2" charset="0"/>
              <a:sym typeface="Helvetica Neue Medium"/>
            </a:endParaRPr>
          </a:p>
        </p:txBody>
      </p:sp>
      <p:sp>
        <p:nvSpPr>
          <p:cNvPr id="9" name="On-trade драйвер продаж"/>
          <p:cNvSpPr txBox="1"/>
          <p:nvPr/>
        </p:nvSpPr>
        <p:spPr>
          <a:xfrm>
            <a:off x="366764" y="2111738"/>
            <a:ext cx="8430394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1219169" hangingPunct="0">
              <a:spcBef>
                <a:spcPts val="2250"/>
              </a:spcBef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ler Bold"/>
              </a:rPr>
              <a:t>Мобильная сеть учителей математики – ресурс профессионального самосовершенствования педагогов</a:t>
            </a:r>
            <a:endParaRPr lang="ru-RU" sz="36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uller Bold"/>
            </a:endParaRPr>
          </a:p>
        </p:txBody>
      </p:sp>
      <p:sp>
        <p:nvSpPr>
          <p:cNvPr id="12" name="2020"/>
          <p:cNvSpPr txBox="1"/>
          <p:nvPr/>
        </p:nvSpPr>
        <p:spPr>
          <a:xfrm>
            <a:off x="835783" y="5942322"/>
            <a:ext cx="2570897" cy="27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 spc="59">
                <a:solidFill>
                  <a:srgbClr val="204C13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ru-RU" sz="1600" kern="0" spc="3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Барнаул, 31 октября 2023 г.</a:t>
            </a:r>
            <a:endParaRPr sz="1600" kern="0" spc="3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://prigskol.ucoz.com/fz/bezopas/tzOKUCWP9kpa2k9Zpygo5aLvwM8Sd2FDfHPV9Juj.jpeg"/>
          <p:cNvPicPr>
            <a:picLocks noChangeAspect="1" noChangeArrowheads="1"/>
          </p:cNvPicPr>
          <p:nvPr/>
        </p:nvPicPr>
        <p:blipFill>
          <a:blip r:embed="rId4"/>
          <a:srcRect t="22745" b="23016"/>
          <a:stretch>
            <a:fillRect/>
          </a:stretch>
        </p:blipFill>
        <p:spPr bwMode="auto">
          <a:xfrm>
            <a:off x="9997973" y="2143507"/>
            <a:ext cx="1817903" cy="986004"/>
          </a:xfrm>
          <a:prstGeom prst="rect">
            <a:avLst/>
          </a:prstGeom>
          <a:noFill/>
        </p:spPr>
      </p:pic>
      <p:pic>
        <p:nvPicPr>
          <p:cNvPr id="13" name="Picture 3" descr="minob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41" y="1233301"/>
            <a:ext cx="2344771" cy="91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21" y="4283275"/>
            <a:ext cx="3979767" cy="2567196"/>
          </a:xfrm>
          <a:prstGeom prst="rect">
            <a:avLst/>
          </a:prstGeom>
        </p:spPr>
      </p:pic>
      <p:pic>
        <p:nvPicPr>
          <p:cNvPr id="1026" name="Picture 2" descr="https://podosinovskij-r43.gosweb.gosuslugi.ru/netcat_files/309/2293/3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974" y="222343"/>
            <a:ext cx="1817903" cy="101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55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793188" y="-2209589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39519" y="1478490"/>
            <a:ext cx="8215915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деятельности мобильной сети учителей математики Алтайского края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94926" y="2933460"/>
            <a:ext cx="429837" cy="471434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1" name="Прямоугольник 10"/>
          <p:cNvSpPr/>
          <p:nvPr/>
        </p:nvSpPr>
        <p:spPr>
          <a:xfrm>
            <a:off x="1053393" y="2865391"/>
            <a:ext cx="652834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 профессиональное самосовершенствование, развитие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тьюторской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позиции, позволяющей оказывать помощь педагогам-коллегам в соответствии с их профессиональными затруднениями; выстраивание индивидуальных образовательных маршрутов.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233" y="0"/>
            <a:ext cx="3979767" cy="25671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2821" t="10995" r="32040" b="7060"/>
          <a:stretch/>
        </p:blipFill>
        <p:spPr>
          <a:xfrm>
            <a:off x="8201112" y="1912455"/>
            <a:ext cx="3496628" cy="4584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664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1103886" y="-1742385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835363" y="927322"/>
            <a:ext cx="943447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реализации проекта - 2020 год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808823" y="3989929"/>
            <a:ext cx="588230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08823" y="4785915"/>
            <a:ext cx="588230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808822" y="5617446"/>
            <a:ext cx="588230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6"/>
          <a:stretch/>
        </p:blipFill>
        <p:spPr>
          <a:xfrm>
            <a:off x="8797549" y="-133056"/>
            <a:ext cx="3426372" cy="2567196"/>
          </a:xfrm>
          <a:prstGeom prst="rect">
            <a:avLst/>
          </a:prstGeom>
        </p:spPr>
      </p:pic>
      <p:sp>
        <p:nvSpPr>
          <p:cNvPr id="19" name="Объект 2"/>
          <p:cNvSpPr txBox="1">
            <a:spLocks/>
          </p:cNvSpPr>
          <p:nvPr/>
        </p:nvSpPr>
        <p:spPr>
          <a:xfrm>
            <a:off x="8797549" y="2669636"/>
            <a:ext cx="3123448" cy="166588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18 МОУО</a:t>
            </a:r>
          </a:p>
          <a:p>
            <a:pPr>
              <a:spcBef>
                <a:spcPts val="1200"/>
              </a:spcBef>
            </a:pP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32 учителя-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тьютора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Мобильной сети</a:t>
            </a:r>
          </a:p>
          <a:p>
            <a:pPr>
              <a:spcBef>
                <a:spcPts val="1200"/>
              </a:spcBef>
            </a:pP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Более 150 участников Мобильной сети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862" y="1410036"/>
            <a:ext cx="6248400" cy="443865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41890" y="4642361"/>
            <a:ext cx="63310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Борисова Н.Г.,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Полякова Е.О.,</a:t>
            </a:r>
          </a:p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</a:rPr>
              <a:t>Павловский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</a:rPr>
              <a:t>район</a:t>
            </a:r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ru-RU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Деменева А.В., </a:t>
            </a:r>
            <a:r>
              <a:rPr lang="ru-RU" i="1" dirty="0" err="1">
                <a:solidFill>
                  <a:schemeClr val="accent5">
                    <a:lumMod val="50000"/>
                  </a:schemeClr>
                </a:solidFill>
              </a:rPr>
              <a:t>Бийский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</a:rPr>
              <a:t> район</a:t>
            </a:r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ru-RU" b="1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</a:rPr>
              <a:t>Трушкина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 И.С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.,</a:t>
            </a:r>
          </a:p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</a:rPr>
              <a:t>Благовещенский район</a:t>
            </a:r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ru-RU" b="1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Даниленко Е.Н., </a:t>
            </a:r>
            <a:r>
              <a:rPr lang="ru-RU" i="1" dirty="0" err="1">
                <a:solidFill>
                  <a:schemeClr val="accent5">
                    <a:lumMod val="50000"/>
                  </a:schemeClr>
                </a:solidFill>
              </a:rPr>
              <a:t>Хабарский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</a:rPr>
              <a:t> район</a:t>
            </a:r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ru-RU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</a:rPr>
              <a:t>Фефелова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 О.Ю.,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</a:rPr>
              <a:t>г. Новоалтайск</a:t>
            </a:r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ru-RU" b="1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Рубцова Т.Г., </a:t>
            </a:r>
            <a:r>
              <a:rPr lang="ru-RU" i="1" dirty="0" err="1">
                <a:solidFill>
                  <a:schemeClr val="accent5">
                    <a:lumMod val="50000"/>
                  </a:schemeClr>
                </a:solidFill>
              </a:rPr>
              <a:t>Калманский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</a:rPr>
              <a:t> район</a:t>
            </a:r>
            <a:endParaRPr lang="ru-RU" b="1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и др. </a:t>
            </a:r>
          </a:p>
        </p:txBody>
      </p:sp>
    </p:spTree>
    <p:extLst>
      <p:ext uri="{BB962C8B-B14F-4D97-AF65-F5344CB8AC3E}">
        <p14:creationId xmlns:p14="http://schemas.microsoft.com/office/powerpoint/2010/main" val="188358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026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745706" y="385585"/>
            <a:ext cx="600888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Систематическая поддержка учителей региона через: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29687" y="1537339"/>
            <a:ext cx="588230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</a:t>
            </a:r>
          </a:p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E992E38-8BC5-45C6-9FBA-BAB5645CCBAF}"/>
              </a:ext>
            </a:extLst>
          </p:cNvPr>
          <p:cNvSpPr/>
          <p:nvPr/>
        </p:nvSpPr>
        <p:spPr>
          <a:xfrm>
            <a:off x="2274128" y="2033460"/>
            <a:ext cx="588230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конференции</a:t>
            </a:r>
          </a:p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C7F73AF-0B4E-474C-8176-8058528E754A}"/>
              </a:ext>
            </a:extLst>
          </p:cNvPr>
          <p:cNvSpPr/>
          <p:nvPr/>
        </p:nvSpPr>
        <p:spPr>
          <a:xfrm>
            <a:off x="1432376" y="3065608"/>
            <a:ext cx="588230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</a:p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D4C2A4F0-DBD0-43F2-ADCB-E4990CA27A55}"/>
              </a:ext>
            </a:extLst>
          </p:cNvPr>
          <p:cNvSpPr/>
          <p:nvPr/>
        </p:nvSpPr>
        <p:spPr>
          <a:xfrm>
            <a:off x="1741186" y="3591043"/>
            <a:ext cx="588230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Видео конференции</a:t>
            </a:r>
          </a:p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E5C00AE8-519D-4444-AB9C-F8DF1BE33A06}"/>
              </a:ext>
            </a:extLst>
          </p:cNvPr>
          <p:cNvSpPr/>
          <p:nvPr/>
        </p:nvSpPr>
        <p:spPr>
          <a:xfrm>
            <a:off x="1867314" y="4588406"/>
            <a:ext cx="588230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Сетевые консультации</a:t>
            </a:r>
          </a:p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A1AD9E1E-3BE4-48C4-97EF-9D4651F86AA7}"/>
              </a:ext>
            </a:extLst>
          </p:cNvPr>
          <p:cNvSpPr/>
          <p:nvPr/>
        </p:nvSpPr>
        <p:spPr>
          <a:xfrm>
            <a:off x="1543419" y="5079854"/>
            <a:ext cx="588230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Решебник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endParaRPr lang="ru-RU" sz="24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/>
          <a:stretch/>
        </p:blipFill>
        <p:spPr>
          <a:xfrm>
            <a:off x="8749862" y="94017"/>
            <a:ext cx="3417188" cy="2567196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3E992E38-8BC5-45C6-9FBA-BAB5645CCBAF}"/>
              </a:ext>
            </a:extLst>
          </p:cNvPr>
          <p:cNvSpPr/>
          <p:nvPr/>
        </p:nvSpPr>
        <p:spPr>
          <a:xfrm>
            <a:off x="2226829" y="5536987"/>
            <a:ext cx="588230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конференции</a:t>
            </a:r>
          </a:p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4C7F73AF-0B4E-474C-8176-8058528E754A}"/>
              </a:ext>
            </a:extLst>
          </p:cNvPr>
          <p:cNvSpPr/>
          <p:nvPr/>
        </p:nvSpPr>
        <p:spPr>
          <a:xfrm>
            <a:off x="2163066" y="2567433"/>
            <a:ext cx="588230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события</a:t>
            </a:r>
            <a:endParaRPr lang="ru-RU" sz="24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D4C2A4F0-DBD0-43F2-ADCB-E4990CA27A55}"/>
              </a:ext>
            </a:extLst>
          </p:cNvPr>
          <p:cNvSpPr/>
          <p:nvPr/>
        </p:nvSpPr>
        <p:spPr>
          <a:xfrm>
            <a:off x="2881522" y="4082491"/>
            <a:ext cx="665661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КПК учителей математики</a:t>
            </a:r>
            <a:endParaRPr lang="ru-RU" sz="24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34222" y="5915552"/>
            <a:ext cx="145467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98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1287080" y="-201878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283" y="94017"/>
            <a:ext cx="3979767" cy="25671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01773" y="886995"/>
            <a:ext cx="6676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– 12 </a:t>
            </a:r>
          </a:p>
          <a:p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Сетевые консультации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098" y="1959616"/>
            <a:ext cx="4893428" cy="10857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8829"/>
            <a:ext cx="5047749" cy="1137627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854575" y="3120710"/>
            <a:ext cx="7170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Семинары, практикумы -2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028569" y="4096725"/>
            <a:ext cx="71708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– 3.</a:t>
            </a:r>
          </a:p>
          <a:p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Видеоконсультации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43" y="5115326"/>
            <a:ext cx="6353175" cy="14001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124" y="3688417"/>
            <a:ext cx="84772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20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1559182" y="-2404481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348256" y="177606"/>
            <a:ext cx="7216575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краевых мероприятиях, событиях, проектах, КПК для учителей математики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808823" y="4785915"/>
            <a:ext cx="588230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808822" y="5617446"/>
            <a:ext cx="588230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31" y="0"/>
            <a:ext cx="3979767" cy="256719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80198" y="1547520"/>
            <a:ext cx="7749822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Семинары, мастер-классы и др. в рамках курсов ПК для учителей математики – 9 </a:t>
            </a:r>
            <a:r>
              <a:rPr lang="ru-RU" sz="23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тьюторов</a:t>
            </a:r>
            <a:r>
              <a:rPr lang="ru-RU" sz="2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по функциональной грамотности – 4 </a:t>
            </a:r>
            <a:r>
              <a:rPr lang="ru-RU" sz="23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тьютора</a:t>
            </a:r>
            <a:r>
              <a:rPr lang="ru-RU" sz="2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события по функциональной грамотности для школьников – 5 </a:t>
            </a:r>
            <a:r>
              <a:rPr lang="ru-RU" sz="23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тьюторов</a:t>
            </a:r>
            <a:r>
              <a:rPr lang="ru-RU" sz="2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для учителей математики – 3 </a:t>
            </a:r>
            <a:r>
              <a:rPr lang="ru-RU" sz="23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тьютора</a:t>
            </a:r>
            <a:r>
              <a:rPr lang="ru-RU" sz="2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Дни образования и науки на Алтае – 9 </a:t>
            </a:r>
            <a:r>
              <a:rPr lang="ru-RU" sz="23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тьюторов</a:t>
            </a:r>
            <a:r>
              <a:rPr lang="ru-RU" sz="2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региональных проектах – 12 </a:t>
            </a:r>
            <a:r>
              <a:rPr lang="ru-RU" sz="23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тьюторов</a:t>
            </a:r>
            <a:r>
              <a:rPr lang="ru-RU" sz="2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3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78" y="4506792"/>
            <a:ext cx="1547598" cy="23178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774" y="2134928"/>
            <a:ext cx="4345226" cy="47230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5825" t="21809" b="15823"/>
          <a:stretch/>
        </p:blipFill>
        <p:spPr>
          <a:xfrm>
            <a:off x="287398" y="4482809"/>
            <a:ext cx="3678497" cy="231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12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1846581" y="-952900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348972" y="463102"/>
            <a:ext cx="621585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Позиции учителей математики –участников Мобильной сети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808823" y="3989929"/>
            <a:ext cx="588230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08823" y="4785915"/>
            <a:ext cx="588230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808822" y="5617446"/>
            <a:ext cx="588230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390" y="0"/>
            <a:ext cx="3345208" cy="21578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108" t="950"/>
          <a:stretch/>
        </p:blipFill>
        <p:spPr>
          <a:xfrm>
            <a:off x="1808822" y="1524442"/>
            <a:ext cx="8090754" cy="516766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25352" y="1256027"/>
            <a:ext cx="1230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91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1154463" y="-1444942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348972" y="749751"/>
            <a:ext cx="6405046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учителей математики стать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тьюторами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Мобильной сети</a:t>
            </a:r>
          </a:p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2023-2024 уч. г.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808823" y="3989929"/>
            <a:ext cx="588230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08823" y="4785915"/>
            <a:ext cx="588230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808822" y="5617446"/>
            <a:ext cx="588230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/>
          <a:stretch/>
        </p:blipFill>
        <p:spPr>
          <a:xfrm>
            <a:off x="8734097" y="94017"/>
            <a:ext cx="3432953" cy="25671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822" y="2018379"/>
            <a:ext cx="8131051" cy="453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3740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marL="342900" indent="-342900" algn="ctr">
          <a:lnSpc>
            <a:spcPct val="115000"/>
          </a:lnSpc>
          <a:spcAft>
            <a:spcPts val="1000"/>
          </a:spcAft>
          <a:buFont typeface="+mj-lt"/>
          <a:buAutoNum type="arabicPeriod"/>
          <a:defRPr sz="1800" b="1" i="1" dirty="0" smtClean="0">
            <a:solidFill>
              <a:schemeClr val="accent5">
                <a:lumMod val="50000"/>
              </a:schemeClr>
            </a:solidFill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375</Words>
  <Application>Microsoft Office PowerPoint</Application>
  <PresentationFormat>Широкоэкранный</PresentationFormat>
  <Paragraphs>70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Arial Narrow</vt:lpstr>
      <vt:lpstr>Wingdings</vt:lpstr>
      <vt:lpstr>Calibri</vt:lpstr>
      <vt:lpstr>Muller Bold</vt:lpstr>
      <vt:lpstr>Gilroy ExtraBold</vt:lpstr>
      <vt:lpstr>Helvetica Neue Medium</vt:lpstr>
      <vt:lpstr>Times New Roman</vt:lpstr>
      <vt:lpstr>Simple Light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Райских Т.Н.</dc:creator>
  <cp:lastModifiedBy>Гончарова М.А.</cp:lastModifiedBy>
  <cp:revision>73</cp:revision>
  <dcterms:modified xsi:type="dcterms:W3CDTF">2023-10-30T03:23:02Z</dcterms:modified>
</cp:coreProperties>
</file>