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20"/>
  </p:notesMasterIdLst>
  <p:sldIdLst>
    <p:sldId id="382" r:id="rId3"/>
    <p:sldId id="356" r:id="rId4"/>
    <p:sldId id="358" r:id="rId5"/>
    <p:sldId id="363" r:id="rId6"/>
    <p:sldId id="388" r:id="rId7"/>
    <p:sldId id="383" r:id="rId8"/>
    <p:sldId id="390" r:id="rId9"/>
    <p:sldId id="391" r:id="rId10"/>
    <p:sldId id="392" r:id="rId11"/>
    <p:sldId id="393" r:id="rId12"/>
    <p:sldId id="389" r:id="rId13"/>
    <p:sldId id="386" r:id="rId14"/>
    <p:sldId id="362" r:id="rId15"/>
    <p:sldId id="387" r:id="rId16"/>
    <p:sldId id="364" r:id="rId17"/>
    <p:sldId id="394" r:id="rId18"/>
    <p:sldId id="37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4" y="0"/>
            <a:ext cx="3827236" cy="24688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3097202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4121140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5063748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632" y="2205257"/>
            <a:ext cx="578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При разборе задач </a:t>
            </a:r>
            <a:r>
              <a:rPr lang="ru-RU" sz="2400" b="1" dirty="0">
                <a:solidFill>
                  <a:schemeClr val="tx1"/>
                </a:solidFill>
              </a:rPr>
              <a:t>«о печках» </a:t>
            </a:r>
            <a:r>
              <a:rPr lang="ru-RU" sz="2400" dirty="0" smtClean="0"/>
              <a:t>важно: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3735" y="2914236"/>
            <a:ext cx="10499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Вспомнить </a:t>
            </a:r>
            <a:r>
              <a:rPr lang="ru-RU" sz="2200" dirty="0"/>
              <a:t>площадь прямоугольника и объем прямоугольного параллелепипеда, теорему Пифагора.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3735" y="4106793"/>
            <a:ext cx="99701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Отметить, </a:t>
            </a:r>
            <a:r>
              <a:rPr lang="ru-RU" sz="2200" dirty="0"/>
              <a:t>что единицы измерения должны быть </a:t>
            </a:r>
            <a:r>
              <a:rPr lang="ru-RU" sz="2200" dirty="0" smtClean="0"/>
              <a:t>одинаковые.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3736" y="4959837"/>
            <a:ext cx="10499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Использовать опыт школьников: </a:t>
            </a:r>
            <a:r>
              <a:rPr lang="ru-RU" sz="2200" dirty="0"/>
              <a:t>дети могут представить </a:t>
            </a:r>
            <a:r>
              <a:rPr lang="ru-RU" sz="2200" dirty="0"/>
              <a:t>себе баню </a:t>
            </a:r>
            <a:r>
              <a:rPr lang="ru-RU" sz="2200" dirty="0" smtClean="0"/>
              <a:t>по </a:t>
            </a:r>
            <a:r>
              <a:rPr lang="ru-RU" sz="2200" dirty="0"/>
              <a:t>подобию класса, в котором они находятся.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03" y="208028"/>
            <a:ext cx="3685866" cy="200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4" y="0"/>
            <a:ext cx="3827236" cy="24688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3" y="2764213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3781625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4742280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611" y="2053305"/>
            <a:ext cx="10487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разборе задач № 14 </a:t>
            </a:r>
            <a:r>
              <a:rPr lang="ru-RU" sz="2400" b="1" dirty="0">
                <a:solidFill>
                  <a:schemeClr val="tx1"/>
                </a:solidFill>
              </a:rPr>
              <a:t>«на прогрессию» </a:t>
            </a:r>
            <a:r>
              <a:rPr lang="ru-RU" sz="2400" dirty="0" smtClean="0"/>
              <a:t>необходимо: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5768" y="2764213"/>
            <a:ext cx="105597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Вспомнить </a:t>
            </a:r>
            <a:r>
              <a:rPr lang="ru-RU" sz="2200" dirty="0"/>
              <a:t>формулы арифметической и геометрической прогрессии.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5767" y="3557895"/>
            <a:ext cx="10559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Понимать, что эти </a:t>
            </a:r>
            <a:r>
              <a:rPr lang="ru-RU" sz="2200" dirty="0"/>
              <a:t>задачи достаточно простые и </a:t>
            </a:r>
            <a:r>
              <a:rPr lang="ru-RU" sz="2200" dirty="0" smtClean="0"/>
              <a:t>некоторые </a:t>
            </a:r>
            <a:r>
              <a:rPr lang="ru-RU" sz="2200" dirty="0"/>
              <a:t>из них решаются простыми вычислениями.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5767" y="4522109"/>
            <a:ext cx="105597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u="sng" dirty="0"/>
              <a:t>Например:</a:t>
            </a:r>
            <a:r>
              <a:rPr lang="ru-RU" sz="2200" dirty="0"/>
              <a:t> В амфитеатре 15 рядов. В первом ряду 20 мест, а в каждом следующем – на 2 места больше, чем в предыдущем. Сколько мест в десятом ряду амфитеатра? </a:t>
            </a:r>
          </a:p>
          <a:p>
            <a:pPr lvl="0"/>
            <a:r>
              <a:rPr lang="ru-RU" sz="2200" u="sng" dirty="0"/>
              <a:t>Решение:</a:t>
            </a:r>
            <a:r>
              <a:rPr lang="ru-RU" sz="2200" dirty="0"/>
              <a:t> 1 ряд: 20, 2 ряд: 22, 3 ряд: 24, 4 ряд : 26, 5 ряд: 28, 6 ряд: 30, 7 ряд: 32, 8 ряд: 34, 9 ряд: 36, 10 ряд: </a:t>
            </a:r>
            <a:r>
              <a:rPr lang="ru-RU" sz="2200" dirty="0" smtClean="0"/>
              <a:t>38.</a:t>
            </a:r>
            <a:endParaRPr lang="ru-RU" sz="2200" dirty="0"/>
          </a:p>
          <a:p>
            <a:pPr lvl="0"/>
            <a:r>
              <a:rPr lang="ru-RU" sz="2200" u="sng" dirty="0"/>
              <a:t>Ответ:</a:t>
            </a:r>
            <a:r>
              <a:rPr lang="ru-RU" sz="2200" dirty="0"/>
              <a:t> 38.</a:t>
            </a:r>
          </a:p>
        </p:txBody>
      </p:sp>
    </p:spTree>
    <p:extLst>
      <p:ext uri="{BB962C8B-B14F-4D97-AF65-F5344CB8AC3E}">
        <p14:creationId xmlns:p14="http://schemas.microsoft.com/office/powerpoint/2010/main" val="16768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038678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14" y="30383"/>
            <a:ext cx="3245417" cy="20934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92003" y="1617195"/>
            <a:ext cx="80340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</a:p>
          <a:p>
            <a:endParaRPr lang="ru-RU" sz="2000" dirty="0"/>
          </a:p>
          <a:p>
            <a:pPr algn="just"/>
            <a:r>
              <a:rPr lang="ru-RU" sz="2800" dirty="0"/>
              <a:t>К.Ф. </a:t>
            </a:r>
            <a:r>
              <a:rPr lang="ru-RU" sz="2800" dirty="0" smtClean="0"/>
              <a:t>Гаусс писал: </a:t>
            </a:r>
            <a:r>
              <a:rPr lang="ru-RU" sz="2800" dirty="0"/>
              <a:t>«Математика </a:t>
            </a:r>
            <a:r>
              <a:rPr lang="ru-RU" sz="2800" dirty="0" smtClean="0"/>
              <a:t>– наука </a:t>
            </a:r>
            <a:r>
              <a:rPr lang="ru-RU" sz="2800" dirty="0"/>
              <a:t>для глаз, а не для ушей</a:t>
            </a:r>
            <a:r>
              <a:rPr lang="ru-RU" sz="2800" dirty="0" smtClean="0"/>
              <a:t>», поэтому </a:t>
            </a:r>
            <a:r>
              <a:rPr lang="ru-RU" sz="2800" dirty="0"/>
              <a:t>основной педагогический прием при разборе «сюжетных» </a:t>
            </a:r>
            <a:r>
              <a:rPr lang="ru-RU" sz="2800" dirty="0" smtClean="0"/>
              <a:t>задач </a:t>
            </a:r>
            <a:r>
              <a:rPr lang="ru-RU" sz="2800" dirty="0"/>
              <a:t>– визуализация. </a:t>
            </a:r>
            <a:endParaRPr lang="ru-RU" sz="2800" dirty="0" smtClean="0"/>
          </a:p>
          <a:p>
            <a:pPr algn="just"/>
            <a:r>
              <a:rPr lang="ru-RU" sz="2800" dirty="0" smtClean="0"/>
              <a:t>Основные </a:t>
            </a:r>
            <a:r>
              <a:rPr lang="ru-RU" sz="2800" dirty="0"/>
              <a:t>педагогические принципы: </a:t>
            </a:r>
            <a:r>
              <a:rPr lang="ru-RU" sz="2800" dirty="0" smtClean="0"/>
              <a:t>тематический</a:t>
            </a:r>
            <a:r>
              <a:rPr lang="ru-RU" sz="2800" dirty="0"/>
              <a:t>, временной, личностно-ориентированный и, главное, </a:t>
            </a:r>
            <a:r>
              <a:rPr lang="ru-RU" sz="2800" dirty="0" smtClean="0"/>
              <a:t>принцип </a:t>
            </a:r>
            <a:r>
              <a:rPr lang="ru-RU" sz="2800" dirty="0"/>
              <a:t>тренировки.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9" y="2123878"/>
            <a:ext cx="2522369" cy="344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4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7040" y="104140"/>
            <a:ext cx="804672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Tx/>
              <a:defRPr/>
            </a:pPr>
            <a:r>
              <a:rPr lang="ru-RU" sz="4400" dirty="0">
                <a:solidFill>
                  <a:schemeClr val="tx1"/>
                </a:solidFill>
              </a:rPr>
              <a:t>План </a:t>
            </a:r>
            <a:r>
              <a:rPr lang="ru-RU" sz="4400" dirty="0" smtClean="0">
                <a:solidFill>
                  <a:schemeClr val="tx1"/>
                </a:solidFill>
              </a:rPr>
              <a:t>дома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75640"/>
            <a:ext cx="8534400" cy="645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Tx/>
              <a:defRPr/>
            </a:pPr>
            <a:r>
              <a:rPr lang="ru-RU" sz="2100" dirty="0" smtClean="0"/>
              <a:t>       Сергей </a:t>
            </a:r>
            <a:r>
              <a:rPr lang="ru-RU" sz="2100" dirty="0"/>
              <a:t>Васильевич  — крупный учёный. На рисунке изображён план двухэтажного дома (</a:t>
            </a:r>
            <a:r>
              <a:rPr lang="ru-RU" sz="2100" dirty="0">
                <a:solidFill>
                  <a:srgbClr val="FF0000"/>
                </a:solidFill>
              </a:rPr>
              <a:t>сторона клетки соответствует 1 м</a:t>
            </a:r>
            <a:r>
              <a:rPr lang="ru-RU" sz="2100" dirty="0"/>
              <a:t>), в котором он проживает с женой Валентиной Петровной и двумя детьми: Костей и Викой. </a:t>
            </a:r>
            <a:r>
              <a:rPr lang="ru-RU" sz="2100" dirty="0">
                <a:solidFill>
                  <a:srgbClr val="FF0000"/>
                </a:solidFill>
              </a:rPr>
              <a:t>На первом этаже гостиная  — самая большая по площади комната. Кухня имеет вытянутую форму, её длина в два раза больше ширины, она тоже находится на первом этаже. Рядом с гостиной расположена столовая. Комната Кости расположена на втором этаже над кухней, его комната  — соседняя с комнатой сестры Вики. Комната родителей расположена над столовой, рядом с ней просторный кабинет Сергея Васильевича</a:t>
            </a:r>
            <a:r>
              <a:rPr lang="ru-RU" sz="21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100" b="1" i="1" dirty="0" smtClean="0"/>
              <a:t>       №</a:t>
            </a:r>
            <a:r>
              <a:rPr lang="ru-RU" sz="2100" b="1" i="1" dirty="0"/>
              <a:t>3</a:t>
            </a:r>
            <a:r>
              <a:rPr lang="ru-RU" sz="2100" dirty="0"/>
              <a:t> Найдите площадь (в м</a:t>
            </a:r>
            <a:r>
              <a:rPr lang="ru-RU" sz="2100" baseline="30000" dirty="0"/>
              <a:t>2</a:t>
            </a:r>
            <a:r>
              <a:rPr lang="ru-RU" sz="2100" dirty="0"/>
              <a:t>) комнаты Вики.</a:t>
            </a:r>
          </a:p>
          <a:p>
            <a:pPr marL="0" indent="0">
              <a:buNone/>
            </a:pPr>
            <a:r>
              <a:rPr lang="ru-RU" sz="2100" b="1" dirty="0"/>
              <a:t>Решение:</a:t>
            </a:r>
            <a:r>
              <a:rPr lang="ru-RU" sz="2100" dirty="0"/>
              <a:t> Решить задачу можно 2 способами.</a:t>
            </a:r>
          </a:p>
          <a:p>
            <a:pPr marL="0" indent="0">
              <a:buNone/>
            </a:pPr>
            <a:r>
              <a:rPr lang="ru-RU" sz="2100" b="1" dirty="0" smtClean="0"/>
              <a:t>       1 </a:t>
            </a:r>
            <a:r>
              <a:rPr lang="ru-RU" sz="2100" b="1" dirty="0"/>
              <a:t>способ: </a:t>
            </a:r>
            <a:r>
              <a:rPr lang="ru-RU" sz="2100" dirty="0"/>
              <a:t>Посчитать количество клеточек в комнате Вики (18) и зная что сторона клетки 1м, значит площадь клетки 1 м</a:t>
            </a:r>
            <a:r>
              <a:rPr lang="ru-RU" sz="2100" baseline="30000" dirty="0"/>
              <a:t>2 </a:t>
            </a:r>
            <a:r>
              <a:rPr lang="ru-RU" sz="2100" dirty="0"/>
              <a:t>:      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18 ∙ 1 = 18 </a:t>
            </a:r>
            <a:r>
              <a:rPr lang="ru-RU" sz="2100" dirty="0"/>
              <a:t>м</a:t>
            </a:r>
            <a:r>
              <a:rPr lang="ru-RU" sz="2100" baseline="30000" dirty="0"/>
              <a:t>2 </a:t>
            </a:r>
          </a:p>
          <a:p>
            <a:pPr marL="0" indent="0">
              <a:buNone/>
            </a:pPr>
            <a:r>
              <a:rPr lang="ru-RU" sz="2100" b="1" dirty="0" smtClean="0"/>
              <a:t>       2 </a:t>
            </a:r>
            <a:r>
              <a:rPr lang="ru-RU" sz="2100" b="1" dirty="0"/>
              <a:t>способ: </a:t>
            </a:r>
            <a:r>
              <a:rPr lang="ru-RU" sz="2100" dirty="0"/>
              <a:t>Комната Вики состоит из 2 прямоугольников:    </a:t>
            </a:r>
            <a:endParaRPr lang="ru-RU" sz="2100" dirty="0" smtClean="0"/>
          </a:p>
          <a:p>
            <a:pPr marL="0" indent="0">
              <a:buNone/>
            </a:pPr>
            <a:r>
              <a:rPr lang="en-US" sz="2100" dirty="0" smtClean="0"/>
              <a:t>S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=</a:t>
            </a:r>
            <a:r>
              <a:rPr lang="ru-RU" sz="2100" dirty="0" smtClean="0"/>
              <a:t> </a:t>
            </a:r>
            <a:r>
              <a:rPr lang="en-US" sz="2100" dirty="0" smtClean="0"/>
              <a:t>3</a:t>
            </a:r>
            <a:r>
              <a:rPr lang="ru-RU" sz="2100" dirty="0" smtClean="0"/>
              <a:t> ∙ </a:t>
            </a:r>
            <a:r>
              <a:rPr lang="en-US" sz="2100" dirty="0" smtClean="0"/>
              <a:t>5</a:t>
            </a:r>
            <a:r>
              <a:rPr lang="ru-RU" sz="2100" dirty="0" smtClean="0"/>
              <a:t> </a:t>
            </a:r>
            <a:r>
              <a:rPr lang="en-US" sz="2100" dirty="0" smtClean="0"/>
              <a:t>=</a:t>
            </a:r>
            <a:r>
              <a:rPr lang="ru-RU" sz="2100" dirty="0" smtClean="0"/>
              <a:t> </a:t>
            </a:r>
            <a:r>
              <a:rPr lang="en-US" sz="2100" dirty="0" smtClean="0"/>
              <a:t>15</a:t>
            </a:r>
            <a:r>
              <a:rPr lang="ru-RU" sz="2100" dirty="0" smtClean="0"/>
              <a:t> м</a:t>
            </a:r>
            <a:r>
              <a:rPr lang="ru-RU" sz="2100" baseline="30000" dirty="0" smtClean="0"/>
              <a:t>2</a:t>
            </a:r>
            <a:r>
              <a:rPr lang="ru-RU" sz="2100" dirty="0" smtClean="0"/>
              <a:t>, </a:t>
            </a:r>
            <a:r>
              <a:rPr lang="en-US" sz="2100" dirty="0" smtClean="0"/>
              <a:t>S</a:t>
            </a:r>
            <a:r>
              <a:rPr lang="ru-RU" sz="2100" baseline="-25000" dirty="0" smtClean="0"/>
              <a:t>2 </a:t>
            </a:r>
            <a:r>
              <a:rPr lang="ru-RU" sz="2100" dirty="0" smtClean="0"/>
              <a:t>= 1 </a:t>
            </a:r>
            <a:r>
              <a:rPr lang="ru-RU" sz="2100" dirty="0"/>
              <a:t>∙ </a:t>
            </a:r>
            <a:r>
              <a:rPr lang="ru-RU" sz="2100" dirty="0" smtClean="0"/>
              <a:t>3 = 3 </a:t>
            </a:r>
            <a:r>
              <a:rPr lang="ru-RU" sz="2100" dirty="0"/>
              <a:t>м</a:t>
            </a:r>
            <a:r>
              <a:rPr lang="ru-RU" sz="2100" baseline="30000" dirty="0"/>
              <a:t>2</a:t>
            </a:r>
            <a:r>
              <a:rPr lang="ru-RU" sz="2100" dirty="0"/>
              <a:t>. Площадь комнаты </a:t>
            </a:r>
            <a:r>
              <a:rPr lang="ru-RU" sz="2100" dirty="0" smtClean="0"/>
              <a:t>15 + 3 = 18 </a:t>
            </a:r>
            <a:r>
              <a:rPr lang="ru-RU" sz="2100" dirty="0"/>
              <a:t>м</a:t>
            </a:r>
            <a:r>
              <a:rPr lang="ru-RU" sz="2100" baseline="30000" dirty="0"/>
              <a:t>2 </a:t>
            </a:r>
          </a:p>
          <a:p>
            <a:pPr marL="0" indent="0">
              <a:buNone/>
            </a:pPr>
            <a:r>
              <a:rPr lang="ru-RU" sz="2100" dirty="0"/>
              <a:t>Ответ: </a:t>
            </a:r>
            <a:r>
              <a:rPr lang="ru-RU" sz="2100" dirty="0" smtClean="0"/>
              <a:t>18.</a:t>
            </a:r>
            <a:endParaRPr lang="ru-RU" sz="2100" dirty="0"/>
          </a:p>
          <a:p>
            <a:pPr>
              <a:lnSpc>
                <a:spcPct val="90000"/>
              </a:lnSpc>
              <a:buClrTx/>
              <a:defRPr/>
            </a:pPr>
            <a:endParaRPr lang="ru-RU" sz="21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Tx/>
              <a:defRPr/>
            </a:pPr>
            <a:endParaRPr lang="ru-RU" sz="2100" dirty="0">
              <a:solidFill>
                <a:srgbClr val="0070C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-11946"/>
            <a:ext cx="3979767" cy="256719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983" y="2671336"/>
            <a:ext cx="38164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40" y="83830"/>
            <a:ext cx="1215136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Tx/>
              <a:defRPr/>
            </a:pPr>
            <a:r>
              <a:rPr lang="ru-RU" sz="4400" dirty="0">
                <a:solidFill>
                  <a:schemeClr val="tx1"/>
                </a:solidFill>
              </a:rPr>
              <a:t>Бумага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349" y="606459"/>
            <a:ext cx="8331983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 smtClean="0"/>
              <a:t>     Общепринятые </a:t>
            </a:r>
            <a:r>
              <a:rPr lang="ru-RU" sz="2000" dirty="0"/>
              <a:t>форматы листов бумаги обозначают буквой А и цифрой: А0, А1, А2 и так далее. </a:t>
            </a:r>
            <a:r>
              <a:rPr lang="ru-RU" sz="2000" dirty="0">
                <a:solidFill>
                  <a:srgbClr val="FF0000"/>
                </a:solidFill>
              </a:rPr>
              <a:t>Лист формата А0 имеет форму прямоугольника, площадь которого равна 1 кв. м. Если лист формата А0 разрезать пополам параллельно меньшей стороне, получается два равных листа формата А1. Если лист А1 разрезать так же пополам, получается два листа формата А2. И так далее.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Отношение большей стороны к меньшей стороне листа каждого формата одно и то же, поэтому листы всех форматов подобны. </a:t>
            </a:r>
            <a:r>
              <a:rPr lang="ru-RU" sz="2000" dirty="0"/>
              <a:t>Это сделано специально для того, чтобы пропорции текста и его расположение на листе сохранялись при уменьшении или увеличении шрифта при изменении формата листа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i="1" dirty="0" smtClean="0"/>
              <a:t>     № </a:t>
            </a:r>
            <a:r>
              <a:rPr lang="ru-RU" sz="2000" b="1" i="1" dirty="0"/>
              <a:t>3.</a:t>
            </a:r>
            <a:r>
              <a:rPr lang="ru-RU" sz="2000" dirty="0"/>
              <a:t> Найдите площадь листа формата А1. Ответ дайте в квадратных сантиметрах.</a:t>
            </a:r>
          </a:p>
          <a:p>
            <a:pPr marL="0" indent="0">
              <a:buNone/>
            </a:pPr>
            <a:r>
              <a:rPr lang="ru-RU" sz="2000" b="1" dirty="0" smtClean="0"/>
              <a:t>     Решение</a:t>
            </a:r>
            <a:r>
              <a:rPr lang="ru-RU" sz="2000" b="1" dirty="0"/>
              <a:t>:</a:t>
            </a:r>
            <a:r>
              <a:rPr lang="ru-RU" sz="2000" dirty="0"/>
              <a:t> Задачу можно решить 2 способами.</a:t>
            </a:r>
          </a:p>
          <a:p>
            <a:pPr marL="0" indent="0">
              <a:buNone/>
            </a:pPr>
            <a:r>
              <a:rPr lang="ru-RU" sz="2000" b="1" dirty="0"/>
              <a:t>1 способ: </a:t>
            </a:r>
            <a:r>
              <a:rPr lang="ru-RU" sz="2000" dirty="0"/>
              <a:t>Лист формата А1 является прямоугольником со сторонами 84,1 см и 59,4 см, поэтому его площадь равна                                                         </a:t>
            </a:r>
          </a:p>
          <a:p>
            <a:pPr marL="0" indent="0">
              <a:buNone/>
            </a:pPr>
            <a:r>
              <a:rPr lang="ru-RU" sz="2000" dirty="0"/>
              <a:t>Ответ: 4995,54.</a:t>
            </a:r>
          </a:p>
          <a:p>
            <a:pPr marL="0" indent="0">
              <a:buNone/>
            </a:pPr>
            <a:r>
              <a:rPr lang="ru-RU" sz="2000" b="1" dirty="0" smtClean="0"/>
              <a:t>2 </a:t>
            </a:r>
            <a:r>
              <a:rPr lang="ru-RU" sz="2000" b="1" dirty="0"/>
              <a:t>способ:  </a:t>
            </a:r>
            <a:r>
              <a:rPr lang="ru-RU" sz="2000" dirty="0"/>
              <a:t>Лист формата А1 является половиной листа формата А0, поэтому его площадь вдвое меньше. Следовательно, она равна 0,5 м</a:t>
            </a:r>
            <a:r>
              <a:rPr lang="ru-RU" sz="2000" baseline="30000" dirty="0"/>
              <a:t>2</a:t>
            </a:r>
            <a:r>
              <a:rPr lang="ru-RU" sz="2000" dirty="0"/>
              <a:t> или 5000 </a:t>
            </a:r>
            <a:r>
              <a:rPr lang="ru-RU" sz="2000" dirty="0" smtClean="0"/>
              <a:t>см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.        Ответ</a:t>
            </a:r>
            <a:r>
              <a:rPr lang="ru-RU" sz="2000" dirty="0"/>
              <a:t>: 5000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>
              <a:lnSpc>
                <a:spcPct val="90000"/>
              </a:lnSpc>
              <a:buClrTx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Tx/>
              <a:defRPr/>
            </a:pPr>
            <a:endParaRPr lang="ru-RU" sz="2000" dirty="0">
              <a:solidFill>
                <a:srgbClr val="0070C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6864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-11946"/>
            <a:ext cx="3979767" cy="25671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703094"/>
            <a:ext cx="3575907" cy="262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2100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507002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249B0CC-A75E-094C-BDBF-724AB87DE7DC}"/>
              </a:ext>
            </a:extLst>
          </p:cNvPr>
          <p:cNvSpPr/>
          <p:nvPr/>
        </p:nvSpPr>
        <p:spPr>
          <a:xfrm>
            <a:off x="7257907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0B8850E-7260-D34F-9F9F-B184A8955561}"/>
              </a:ext>
            </a:extLst>
          </p:cNvPr>
          <p:cNvSpPr/>
          <p:nvPr/>
        </p:nvSpPr>
        <p:spPr>
          <a:xfrm>
            <a:off x="7257907" y="4629752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62DA8A0F-B6E3-EA47-B5F4-1296AD648FBF}"/>
                  </a:ext>
                </a:extLst>
              </p:cNvPr>
              <p:cNvSpPr txBox="1"/>
              <p:nvPr/>
            </p:nvSpPr>
            <p:spPr>
              <a:xfrm>
                <a:off x="4921791" y="1028760"/>
                <a:ext cx="7270209" cy="5994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Заметим, что ответы, полученные в первом и втором решении, различны. Это связано с тем, что противоречивы сами данные задачи, причем устранить противоречие невозможно. Дело в том, что стороны листов указанных в условии форматов бумаги должны относиться точно как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: 1, что на практике недостижимо. Поэтому площадь листа бумаги формата А0 лишь приближенно равна 1 м2, как и площадь листа формата А1 лишь приближенно равна 0,5 м2.</a:t>
                </a:r>
              </a:p>
              <a:p>
                <a:pPr marL="0" indent="0">
                  <a:buNone/>
                </a:pPr>
                <a:r>
                  <a:rPr lang="ru-RU" sz="2000" dirty="0">
                    <a:solidFill>
                      <a:schemeClr val="tx1"/>
                    </a:solidFill>
                  </a:rPr>
                  <a:t>Нам неизвестно, какой ответ считают верным авторы задачи. В действительности точного ответа на вопрос задачи и вовсе нет, поскольку искомая площадь может быть найдена только приближенно. Разработчикам ОГЭ следовало бы уточнить формулировку этого задания, например, дав указание «Ответ дайте в квадратных сантиметрах, округлите до тысяч».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DA8A0F-B6E3-EA47-B5F4-1296AD648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91" y="1028760"/>
                <a:ext cx="7270209" cy="5994340"/>
              </a:xfrm>
              <a:prstGeom prst="rect">
                <a:avLst/>
              </a:prstGeom>
              <a:blipFill rotWithShape="1">
                <a:blip r:embed="rId3"/>
                <a:stretch>
                  <a:fillRect l="-838" t="-407" r="-1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8" y="1868827"/>
            <a:ext cx="4399794" cy="202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8720" y="833329"/>
            <a:ext cx="8046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Tx/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Задача № 14 (прогрессия)</a:t>
            </a:r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6400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6864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/>
          <a:stretch/>
        </p:blipFill>
        <p:spPr>
          <a:xfrm>
            <a:off x="9235440" y="-11946"/>
            <a:ext cx="2912967" cy="2184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4013" y="1790351"/>
            <a:ext cx="10751687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Tx/>
            </a:pPr>
            <a:r>
              <a:rPr lang="ru-RU" sz="21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Бизнесмен </a:t>
            </a:r>
            <a:r>
              <a:rPr lang="ru-RU" sz="21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Бубликов получил в 2000 году прибыль в размере 5000 рублей. Каждый следующий год его прибыль увеличивалась на 300% по сравнению с предыдущим годом. Сколько рублей заработал Бубликов за 2003 год?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Решение: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1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1 </a:t>
            </a:r>
            <a:r>
              <a:rPr lang="ru-RU" sz="2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способ: </a:t>
            </a:r>
            <a:r>
              <a:rPr lang="ru-RU" sz="21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Поскольку каждый год прибыль увеличивалась на 300%, она увеличивалась в 4 раза по сравнению с предыдущим годом. Ищем четвертый член геометрической прогрессии: за 2003 год Бубликов заработал </a:t>
            </a:r>
            <a:r>
              <a:rPr lang="ru-RU" sz="21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1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рублей.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1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2 </a:t>
            </a:r>
            <a:r>
              <a:rPr lang="ru-RU" sz="2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способ:</a:t>
            </a:r>
            <a:r>
              <a:rPr lang="ru-RU" sz="21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Прибыли можно было найти последовательно: за 2001 год  — 20 тыс. руб., за 2002 год  — 80 тыс. руб., за 2003 год  — 320 тыс. руб.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Примечание.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1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 задаче речь идет о прибыли, то есть о сумме, заработанной за год, а не о капитале на конец года. Поэтому не следует отнимать от суммы, заработанной в текущем году, сумму, заработанную в предыдущем году.</a:t>
            </a:r>
          </a:p>
          <a:p>
            <a:pPr lvl="0">
              <a:spcBef>
                <a:spcPct val="20000"/>
              </a:spcBef>
              <a:buClrTx/>
            </a:pPr>
            <a:r>
              <a:rPr lang="ru-RU" sz="21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Ответ: 320 000.</a:t>
            </a:r>
          </a:p>
        </p:txBody>
      </p:sp>
    </p:spTree>
    <p:extLst>
      <p:ext uri="{BB962C8B-B14F-4D97-AF65-F5344CB8AC3E}">
        <p14:creationId xmlns:p14="http://schemas.microsoft.com/office/powerpoint/2010/main" val="4084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44565" y="2388527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78111" y="3973837"/>
            <a:ext cx="3535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Popow_vladimir@mail.ru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378111" y="2911041"/>
            <a:ext cx="335511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defTabSz="825500" hangingPunct="0">
              <a:spcBef>
                <a:spcPts val="1500"/>
              </a:spcBef>
              <a:buClrTx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spc="39" dirty="0" smtClean="0">
                <a:latin typeface="Arial Narrow" panose="020B0606020202030204" pitchFamily="34" charset="0"/>
              </a:rPr>
              <a:t>Попова </a:t>
            </a:r>
            <a:r>
              <a:rPr lang="ru-RU" sz="2000" spc="39" dirty="0">
                <a:latin typeface="Arial Narrow" panose="020B0606020202030204" pitchFamily="34" charset="0"/>
              </a:rPr>
              <a:t>Е.Г., МБОУ «Советская СОШ» Советского района </a:t>
            </a:r>
            <a:r>
              <a:rPr lang="ru-RU" sz="2000" spc="39" dirty="0" smtClean="0">
                <a:latin typeface="Arial Narrow" panose="020B0606020202030204" pitchFamily="34" charset="0"/>
              </a:rPr>
              <a:t>учитель математики</a:t>
            </a:r>
          </a:p>
        </p:txBody>
      </p:sp>
      <p:sp>
        <p:nvSpPr>
          <p:cNvPr id="19" name="Выбирайте аудиторию…"/>
          <p:cNvSpPr txBox="1"/>
          <p:nvPr/>
        </p:nvSpPr>
        <p:spPr>
          <a:xfrm>
            <a:off x="8378111" y="2092386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07" y="2303526"/>
            <a:ext cx="2033546" cy="244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401655" y="1576664"/>
            <a:ext cx="7213793" cy="275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Как научить решать практико-ориентированные задания №№1-5 и №14 из ОГЭ по 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математике</a:t>
            </a:r>
            <a:endParaRPr lang="ru-RU" sz="4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82256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</a:t>
            </a:r>
            <a:r>
              <a:rPr lang="ru-RU" sz="1600" kern="0" spc="3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 </a:t>
            </a: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октября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50709" y="6199228"/>
            <a:ext cx="3366405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84295" y="2770617"/>
            <a:ext cx="802341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Практико-ориентированные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задания №№1-5 и №14 из ОГЭ 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математике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71" y="-1"/>
            <a:ext cx="3506543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4" y="0"/>
            <a:ext cx="3827236" cy="24688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7" y="3051799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" y="4391966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9" y="3694027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791" y="2500468"/>
            <a:ext cx="10694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разборе заданий </a:t>
            </a:r>
            <a:r>
              <a:rPr lang="ru-RU" sz="2400" b="1" dirty="0">
                <a:solidFill>
                  <a:schemeClr val="tx1"/>
                </a:solidFill>
              </a:rPr>
              <a:t>«о дачном участке или квартире» </a:t>
            </a:r>
            <a:r>
              <a:rPr lang="ru-RU" sz="2400" dirty="0" smtClean="0">
                <a:solidFill>
                  <a:schemeClr val="tx1"/>
                </a:solidFill>
              </a:rPr>
              <a:t>необходимо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9324" y="3057435"/>
            <a:ext cx="6282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Уточнить </a:t>
            </a:r>
            <a:r>
              <a:rPr lang="ru-RU" sz="2200" dirty="0"/>
              <a:t>понятие ближайших точек </a:t>
            </a:r>
            <a:r>
              <a:rPr lang="ru-RU" sz="2200" dirty="0" smtClean="0"/>
              <a:t>объектов.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7292" y="3694027"/>
            <a:ext cx="10447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Учесть, </a:t>
            </a:r>
            <a:r>
              <a:rPr lang="ru-RU" sz="2200" dirty="0"/>
              <a:t>что размеры клетки и плитки могут не совпадать.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5180" y="4426553"/>
            <a:ext cx="10640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Уделить </a:t>
            </a:r>
            <a:r>
              <a:rPr lang="ru-RU" sz="2200" dirty="0"/>
              <a:t>особое внимание тому, сколько единиц измерения содержит 1 клетка.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2" y="5193517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2" y="5818104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7292" y="5134693"/>
            <a:ext cx="47035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Подписывать </a:t>
            </a:r>
            <a:r>
              <a:rPr lang="ru-RU" sz="2200" dirty="0"/>
              <a:t>объекты на плане.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9323" y="5693580"/>
            <a:ext cx="10532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Правильно записывать </a:t>
            </a:r>
            <a:r>
              <a:rPr lang="ru-RU" sz="2200" dirty="0"/>
              <a:t>ответ в виде целого числа, десятичной дроби без указания единиц измерения.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86" y="88979"/>
            <a:ext cx="2956089" cy="229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4" y="0"/>
            <a:ext cx="3827236" cy="24688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4" y="3301830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4" y="4835898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9" y="4136940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619" y="2566934"/>
            <a:ext cx="10694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разборе заданий </a:t>
            </a:r>
            <a:r>
              <a:rPr lang="ru-RU" sz="2400" b="1" dirty="0">
                <a:solidFill>
                  <a:schemeClr val="tx1"/>
                </a:solidFill>
              </a:rPr>
              <a:t>«о теплицах» </a:t>
            </a:r>
            <a:r>
              <a:rPr lang="ru-RU" sz="2400" dirty="0" smtClean="0"/>
              <a:t>необходимо: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7289" y="3351806"/>
            <a:ext cx="103108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Вспомнить </a:t>
            </a:r>
            <a:r>
              <a:rPr lang="ru-RU" sz="2200" dirty="0"/>
              <a:t>понятие дуги окружности, радиуса, диаметра, длины окружности.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2" y="5717893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7289" y="3944005"/>
            <a:ext cx="104705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Обратить внимание, что количество частей при разрезании отрезка на единицу меньше, чем количество граничных точек.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7291" y="4835898"/>
            <a:ext cx="104705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Правильно </a:t>
            </a:r>
            <a:r>
              <a:rPr lang="ru-RU" sz="2200" dirty="0"/>
              <a:t>округлять результат вычислений, обращая внимание, что округление ответа идет до десятых, сотых.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7292" y="5727791"/>
            <a:ext cx="93666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Проявить повышенное внимание при оценке </a:t>
            </a:r>
            <a:r>
              <a:rPr lang="ru-RU" sz="2200" dirty="0"/>
              <a:t>иррациональных </a:t>
            </a:r>
            <a:r>
              <a:rPr lang="ru-RU" sz="2200" dirty="0" smtClean="0"/>
              <a:t>чисел.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22" y="433137"/>
            <a:ext cx="3263456" cy="187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4" y="0"/>
            <a:ext cx="3827236" cy="24688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4" y="2682123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4" y="3331960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4" y="3937682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4" y="4663370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94" y="2076069"/>
            <a:ext cx="10968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разборе заданий </a:t>
            </a:r>
            <a:r>
              <a:rPr lang="ru-RU" sz="2400" b="1" dirty="0">
                <a:solidFill>
                  <a:schemeClr val="tx1"/>
                </a:solidFill>
              </a:rPr>
              <a:t>«о маркировке шин» </a:t>
            </a:r>
            <a:r>
              <a:rPr lang="ru-RU" sz="2400" dirty="0" smtClean="0"/>
              <a:t>необходимо: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4046" y="2681359"/>
            <a:ext cx="1024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Уточнить </a:t>
            </a:r>
            <a:r>
              <a:rPr lang="ru-RU" sz="2200" dirty="0"/>
              <a:t>понятия: радиус, диаметр, процент, пропорция.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5420" y="3107071"/>
            <a:ext cx="11073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Найти из </a:t>
            </a:r>
            <a:r>
              <a:rPr lang="ru-RU" sz="2200" dirty="0"/>
              <a:t>рисунка </a:t>
            </a:r>
            <a:r>
              <a:rPr lang="ru-RU" sz="2200" dirty="0" smtClean="0"/>
              <a:t>общую </a:t>
            </a:r>
            <a:r>
              <a:rPr lang="ru-RU" sz="2200" dirty="0"/>
              <a:t>формулу диаметра </a:t>
            </a:r>
            <a:r>
              <a:rPr lang="ru-RU" sz="2200" dirty="0"/>
              <a:t>колеса </a:t>
            </a:r>
            <a:r>
              <a:rPr lang="en-US" sz="2200" dirty="0" smtClean="0"/>
              <a:t>D</a:t>
            </a:r>
            <a:r>
              <a:rPr lang="ru-RU" sz="2200" dirty="0" smtClean="0"/>
              <a:t> = </a:t>
            </a:r>
            <a:r>
              <a:rPr lang="en-US" sz="2200" dirty="0" smtClean="0"/>
              <a:t>d</a:t>
            </a:r>
            <a:r>
              <a:rPr lang="ru-RU" sz="2200" dirty="0" smtClean="0"/>
              <a:t> </a:t>
            </a:r>
            <a:r>
              <a:rPr lang="ru-RU" sz="2200" dirty="0"/>
              <a:t>+ 2</a:t>
            </a:r>
            <a:r>
              <a:rPr lang="en-US" sz="2200" dirty="0" smtClean="0"/>
              <a:t>H</a:t>
            </a:r>
            <a:r>
              <a:rPr lang="ru-RU" sz="2200" dirty="0" smtClean="0"/>
              <a:t>, которая не дана в тексте.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04995" y="3805865"/>
            <a:ext cx="10912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Обратить внимание, что в </a:t>
            </a:r>
            <a:r>
              <a:rPr lang="ru-RU" sz="2200" dirty="0"/>
              <a:t>маркировке шины второе число равно Н/В ∙ 100% </a:t>
            </a:r>
            <a:r>
              <a:rPr lang="ru-RU" sz="2200" dirty="0" smtClean="0"/>
              <a:t>и это дает </a:t>
            </a:r>
            <a:r>
              <a:rPr lang="ru-RU" sz="2200" dirty="0"/>
              <a:t>возможность выразить Н.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4045" y="4537443"/>
            <a:ext cx="10912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Учесть, что далее </a:t>
            </a:r>
            <a:r>
              <a:rPr lang="ru-RU" sz="2200" dirty="0"/>
              <a:t>практически все задания решаются с использованием </a:t>
            </a:r>
            <a:r>
              <a:rPr lang="ru-RU" sz="2200" dirty="0" smtClean="0"/>
              <a:t>двух формул (см. выше). </a:t>
            </a:r>
            <a:endParaRPr lang="ru-RU" sz="2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8" y="5292725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6" y="5985669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30730" y="5361901"/>
            <a:ext cx="11018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Правильно </a:t>
            </a:r>
            <a:r>
              <a:rPr lang="ru-RU" sz="2200" dirty="0"/>
              <a:t>округлять результат, записывать требуемые </a:t>
            </a:r>
            <a:r>
              <a:rPr lang="ru-RU" sz="2200" dirty="0" smtClean="0"/>
              <a:t>единицы измерения</a:t>
            </a:r>
            <a:r>
              <a:rPr lang="ru-RU" sz="2200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4045" y="5854542"/>
            <a:ext cx="10771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Отметить, что в </a:t>
            </a:r>
            <a:r>
              <a:rPr lang="ru-RU" sz="2200" dirty="0"/>
              <a:t>тексте задания есть информация о конструкции шины и индексе скорости, </a:t>
            </a:r>
            <a:r>
              <a:rPr lang="ru-RU" sz="2200" dirty="0" smtClean="0"/>
              <a:t>которой можно </a:t>
            </a:r>
            <a:r>
              <a:rPr lang="ru-RU" sz="2200" dirty="0"/>
              <a:t>пренебречь.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79" y="145040"/>
            <a:ext cx="2685131" cy="20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5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4" y="0"/>
            <a:ext cx="3827236" cy="24688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2505368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3056225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3802211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708751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30" y="2000561"/>
            <a:ext cx="11125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разборе заданий </a:t>
            </a:r>
            <a:r>
              <a:rPr lang="ru-RU" sz="2400" b="1" dirty="0">
                <a:solidFill>
                  <a:schemeClr val="tx1"/>
                </a:solidFill>
              </a:rPr>
              <a:t>«о форматах листов бумаги» </a:t>
            </a:r>
            <a:r>
              <a:rPr lang="ru-RU" sz="2400" dirty="0" smtClean="0"/>
              <a:t>необходимо: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1546" y="2505368"/>
            <a:ext cx="85504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Вспомнить </a:t>
            </a:r>
            <a:r>
              <a:rPr lang="ru-RU" sz="2200" dirty="0"/>
              <a:t>понятия подобные фигуры и пропорция.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1546" y="2952314"/>
            <a:ext cx="10343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Объяснить</a:t>
            </a:r>
            <a:r>
              <a:rPr lang="ru-RU" sz="2200" dirty="0"/>
              <a:t>, что чем меньше цифра в обозначении формата листа, тем больше размеры листа.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1546" y="3698300"/>
            <a:ext cx="10631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Перед решением задачи </a:t>
            </a:r>
            <a:r>
              <a:rPr lang="ru-RU" sz="2200" dirty="0" smtClean="0"/>
              <a:t>поработать </a:t>
            </a:r>
            <a:r>
              <a:rPr lang="ru-RU" sz="2200" dirty="0"/>
              <a:t>с листом бумаги А4 (складывать, разрезать и сравнивать размеры 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351545" y="4450952"/>
                <a:ext cx="1034314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 smtClean="0"/>
                  <a:t>Объяснить </a:t>
                </a:r>
                <a:r>
                  <a:rPr lang="ru-RU" sz="2200" dirty="0"/>
                  <a:t>учащимся, что количество листов полученных из листа формата А0 вычисляется по формуле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ru-RU" sz="2200">
                        <a:latin typeface="Cambria Math"/>
                      </a:rPr>
                      <m:t>.</m:t>
                    </m:r>
                    <m:r>
                      <a:rPr lang="ru-RU" sz="2200" i="1">
                        <a:latin typeface="Cambria Math"/>
                      </a:rPr>
                      <m:t> </m:t>
                    </m:r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 smtClean="0"/>
                  <a:t> Например: Из </a:t>
                </a:r>
                <a:r>
                  <a:rPr lang="ru-RU" sz="2200" dirty="0"/>
                  <a:t>листа формата А0 получится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200" dirty="0"/>
                  <a:t>= 64 листа формата А6.</a:t>
                </a: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45" y="4450952"/>
                <a:ext cx="10343147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767" t="-3297" r="-354" b="-10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351545" y="5551003"/>
            <a:ext cx="10343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Правильно </a:t>
            </a:r>
            <a:r>
              <a:rPr lang="ru-RU" sz="2200" dirty="0"/>
              <a:t>округлять результат, записывать ответ в  требуемых единицах измерения.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8" y="5654914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4" y="6296355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51546" y="6296355"/>
            <a:ext cx="83808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Обратить внимание на наличие в </a:t>
            </a:r>
            <a:r>
              <a:rPr lang="ru-RU" sz="2200" dirty="0"/>
              <a:t>этих задачах </a:t>
            </a:r>
            <a:r>
              <a:rPr lang="ru-RU" sz="2200" dirty="0" smtClean="0"/>
              <a:t>противоречий</a:t>
            </a:r>
            <a:r>
              <a:rPr lang="ru-RU" sz="2200" dirty="0"/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84" y="-38099"/>
            <a:ext cx="2709984" cy="198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6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4" y="0"/>
            <a:ext cx="3827236" cy="24688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4" y="2748840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5" y="3804684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728" y="2007139"/>
            <a:ext cx="7080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При разборе заданий </a:t>
            </a:r>
            <a:r>
              <a:rPr lang="ru-RU" sz="2400" b="1" dirty="0">
                <a:solidFill>
                  <a:schemeClr val="tx1"/>
                </a:solidFill>
              </a:rPr>
              <a:t>«о зонтике» </a:t>
            </a:r>
            <a:r>
              <a:rPr lang="ru-RU" sz="2400" dirty="0" smtClean="0"/>
              <a:t>необходимо: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6757" y="2644929"/>
            <a:ext cx="10355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Вспомнить </a:t>
            </a:r>
            <a:r>
              <a:rPr lang="ru-RU" sz="2200" dirty="0"/>
              <a:t>понятия радиуса, диаметра окружности, сферы, сферического сегмента, площади треугольника, пропорциональности.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6757" y="3700773"/>
            <a:ext cx="101747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Подписывать </a:t>
            </a:r>
            <a:r>
              <a:rPr lang="ru-RU" sz="2200" dirty="0"/>
              <a:t>все данные на рисунке и обращать внимание на единицы измерения: все ли единицы измерения одинаковые.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74" y="4504736"/>
            <a:ext cx="67913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4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6" y="0"/>
            <a:ext cx="3529263" cy="22765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" y="2976269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1" y="4295355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660" y="2237971"/>
            <a:ext cx="6534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При решении задач </a:t>
            </a:r>
            <a:r>
              <a:rPr lang="ru-RU" sz="2400" b="1" dirty="0">
                <a:solidFill>
                  <a:schemeClr val="tx1"/>
                </a:solidFill>
              </a:rPr>
              <a:t>«на движение» </a:t>
            </a:r>
            <a:r>
              <a:rPr lang="ru-RU" sz="2400" dirty="0" smtClean="0"/>
              <a:t>важно: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1263" y="3026246"/>
            <a:ext cx="44550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Вспомнить </a:t>
            </a:r>
            <a:r>
              <a:rPr lang="ru-RU" sz="2200" dirty="0"/>
              <a:t>формулы </a:t>
            </a:r>
            <a:r>
              <a:rPr lang="ru-RU" sz="2200" dirty="0" smtClean="0"/>
              <a:t>движения. </a:t>
            </a: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10040" y="3928047"/>
                <a:ext cx="10533905" cy="1250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200" dirty="0" smtClean="0"/>
                  <a:t>Отметить</a:t>
                </a:r>
                <a:r>
                  <a:rPr lang="ru-RU" sz="2200" dirty="0"/>
                  <a:t>, что если время представлено в часах и в виде дроби со знаменателем 60, то числитель это количество минут. </a:t>
                </a:r>
              </a:p>
              <a:p>
                <a:pPr lvl="0"/>
                <a:r>
                  <a:rPr lang="ru-RU" sz="2200" dirty="0"/>
                  <a:t>Например: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200" dirty="0"/>
                  <a:t> ч= 23 мин.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040" y="3928047"/>
                <a:ext cx="10533905" cy="1250342"/>
              </a:xfrm>
              <a:prstGeom prst="rect">
                <a:avLst/>
              </a:prstGeom>
              <a:blipFill rotWithShape="0">
                <a:blip r:embed="rId4"/>
                <a:stretch>
                  <a:fillRect l="-752" t="-2439" b="-3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50" y="353008"/>
            <a:ext cx="2085744" cy="325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1263" y="5495600"/>
            <a:ext cx="108846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Учесть количество </a:t>
            </a:r>
            <a:r>
              <a:rPr lang="ru-RU" sz="2200" dirty="0"/>
              <a:t>единиц </a:t>
            </a:r>
            <a:r>
              <a:rPr lang="ru-RU" sz="2200" dirty="0" smtClean="0"/>
              <a:t>измерения, которые содержит </a:t>
            </a:r>
            <a:r>
              <a:rPr lang="ru-RU" sz="2200" dirty="0"/>
              <a:t>1 клетка.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0" y="5395647"/>
            <a:ext cx="450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4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848</Words>
  <Application>Microsoft Office PowerPoint</Application>
  <PresentationFormat>Широкоэкранный</PresentationFormat>
  <Paragraphs>85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Calibri</vt:lpstr>
      <vt:lpstr>Helvetica Light</vt:lpstr>
      <vt:lpstr>Arial Narrow</vt:lpstr>
      <vt:lpstr>Arial</vt:lpstr>
      <vt:lpstr>Cambria Math</vt:lpstr>
      <vt:lpstr>Gilroy ExtraBold</vt:lpstr>
      <vt:lpstr>Muller Bold</vt:lpstr>
      <vt:lpstr>Helvetica Neue Medium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admin</cp:lastModifiedBy>
  <cp:revision>41</cp:revision>
  <dcterms:modified xsi:type="dcterms:W3CDTF">2023-10-18T00:47:45Z</dcterms:modified>
</cp:coreProperties>
</file>