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62" r:id="rId3"/>
    <p:sldId id="290" r:id="rId4"/>
    <p:sldId id="266" r:id="rId5"/>
    <p:sldId id="292" r:id="rId6"/>
    <p:sldId id="294" r:id="rId7"/>
    <p:sldId id="304" r:id="rId8"/>
    <p:sldId id="307" r:id="rId9"/>
    <p:sldId id="308" r:id="rId10"/>
    <p:sldId id="285" r:id="rId11"/>
    <p:sldId id="295" r:id="rId12"/>
    <p:sldId id="260" r:id="rId13"/>
    <p:sldId id="312" r:id="rId14"/>
    <p:sldId id="296" r:id="rId15"/>
    <p:sldId id="287" r:id="rId16"/>
    <p:sldId id="297" r:id="rId17"/>
    <p:sldId id="288" r:id="rId18"/>
    <p:sldId id="259" r:id="rId19"/>
    <p:sldId id="298" r:id="rId20"/>
    <p:sldId id="299" r:id="rId21"/>
    <p:sldId id="300" r:id="rId22"/>
    <p:sldId id="31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00FF"/>
    <a:srgbClr val="009900"/>
    <a:srgbClr val="FF9900"/>
    <a:srgbClr val="9900CC"/>
    <a:srgbClr val="A7FFA7"/>
    <a:srgbClr val="00CC00"/>
    <a:srgbClr val="89FF89"/>
    <a:srgbClr val="66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2" autoAdjust="0"/>
    <p:restoredTop sz="94684" autoAdjust="0"/>
  </p:normalViewPr>
  <p:slideViewPr>
    <p:cSldViewPr>
      <p:cViewPr>
        <p:scale>
          <a:sx n="78" d="100"/>
          <a:sy n="78" d="100"/>
        </p:scale>
        <p:origin x="-792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4DFF2-B388-41F8-88F4-1DE9136F1DA3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EA41F-F6BF-4C0A-9759-FD55F0EB7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37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75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75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7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9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86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1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2.png"/><Relationship Id="rId13" Type="http://schemas.openxmlformats.org/officeDocument/2006/relationships/image" Target="../media/image194.png"/><Relationship Id="rId3" Type="http://schemas.openxmlformats.org/officeDocument/2006/relationships/image" Target="../media/image184.png"/><Relationship Id="rId7" Type="http://schemas.openxmlformats.org/officeDocument/2006/relationships/image" Target="../media/image1550.png"/><Relationship Id="rId12" Type="http://schemas.openxmlformats.org/officeDocument/2006/relationships/image" Target="../media/image193.png"/><Relationship Id="rId17" Type="http://schemas.openxmlformats.org/officeDocument/2006/relationships/image" Target="../media/image175.png"/><Relationship Id="rId2" Type="http://schemas.openxmlformats.org/officeDocument/2006/relationships/image" Target="../media/image183.png"/><Relationship Id="rId16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1.png"/><Relationship Id="rId11" Type="http://schemas.openxmlformats.org/officeDocument/2006/relationships/image" Target="../media/image174.png"/><Relationship Id="rId5" Type="http://schemas.openxmlformats.org/officeDocument/2006/relationships/image" Target="../media/image1211.png"/><Relationship Id="rId15" Type="http://schemas.openxmlformats.org/officeDocument/2006/relationships/image" Target="../media/image1260.png"/><Relationship Id="rId10" Type="http://schemas.openxmlformats.org/officeDocument/2006/relationships/image" Target="../media/image173.png"/><Relationship Id="rId4" Type="http://schemas.openxmlformats.org/officeDocument/2006/relationships/image" Target="../media/image1201.png"/><Relationship Id="rId9" Type="http://schemas.openxmlformats.org/officeDocument/2006/relationships/image" Target="../media/image1622.png"/><Relationship Id="rId14" Type="http://schemas.openxmlformats.org/officeDocument/2006/relationships/image" Target="../media/image19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753.png"/><Relationship Id="rId18" Type="http://schemas.openxmlformats.org/officeDocument/2006/relationships/image" Target="../media/image202.png"/><Relationship Id="rId3" Type="http://schemas.openxmlformats.org/officeDocument/2006/relationships/image" Target="../media/image1730.png"/><Relationship Id="rId21" Type="http://schemas.openxmlformats.org/officeDocument/2006/relationships/image" Target="../media/image1380.png"/><Relationship Id="rId7" Type="http://schemas.openxmlformats.org/officeDocument/2006/relationships/image" Target="../media/image187.png"/><Relationship Id="rId12" Type="http://schemas.openxmlformats.org/officeDocument/2006/relationships/image" Target="../media/image196.png"/><Relationship Id="rId17" Type="http://schemas.openxmlformats.org/officeDocument/2006/relationships/image" Target="../media/image15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0.png"/><Relationship Id="rId11" Type="http://schemas.openxmlformats.org/officeDocument/2006/relationships/image" Target="../media/image191.png"/><Relationship Id="rId5" Type="http://schemas.openxmlformats.org/officeDocument/2006/relationships/image" Target="../media/image1241.png"/><Relationship Id="rId15" Type="http://schemas.openxmlformats.org/officeDocument/2006/relationships/image" Target="../media/image204.png"/><Relationship Id="rId10" Type="http://schemas.openxmlformats.org/officeDocument/2006/relationships/image" Target="../media/image190.png"/><Relationship Id="rId19" Type="http://schemas.openxmlformats.org/officeDocument/2006/relationships/image" Target="../media/image203.png"/><Relationship Id="rId4" Type="http://schemas.openxmlformats.org/officeDocument/2006/relationships/image" Target="../media/image1743.png"/><Relationship Id="rId9" Type="http://schemas.openxmlformats.org/officeDocument/2006/relationships/image" Target="../media/image189.png"/><Relationship Id="rId14" Type="http://schemas.openxmlformats.org/officeDocument/2006/relationships/image" Target="../media/image198.png"/><Relationship Id="rId22" Type="http://schemas.openxmlformats.org/officeDocument/2006/relationships/image" Target="../media/image17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207.png"/><Relationship Id="rId18" Type="http://schemas.openxmlformats.org/officeDocument/2006/relationships/image" Target="../media/image209.png"/><Relationship Id="rId3" Type="http://schemas.openxmlformats.org/officeDocument/2006/relationships/image" Target="../media/image1390.png"/><Relationship Id="rId21" Type="http://schemas.openxmlformats.org/officeDocument/2006/relationships/image" Target="../media/image199.png"/><Relationship Id="rId7" Type="http://schemas.openxmlformats.org/officeDocument/2006/relationships/image" Target="../media/image180.png"/><Relationship Id="rId12" Type="http://schemas.openxmlformats.org/officeDocument/2006/relationships/image" Target="../media/image197.png"/><Relationship Id="rId17" Type="http://schemas.openxmlformats.org/officeDocument/2006/relationships/image" Target="../media/image20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070.png"/><Relationship Id="rId20" Type="http://schemas.openxmlformats.org/officeDocument/2006/relationships/image" Target="../media/image18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11" Type="http://schemas.openxmlformats.org/officeDocument/2006/relationships/image" Target="../media/image186.png"/><Relationship Id="rId5" Type="http://schemas.openxmlformats.org/officeDocument/2006/relationships/image" Target="../media/image1762.png"/><Relationship Id="rId15" Type="http://schemas.openxmlformats.org/officeDocument/2006/relationships/image" Target="../media/image2061.png"/><Relationship Id="rId10" Type="http://schemas.openxmlformats.org/officeDocument/2006/relationships/image" Target="../media/image201.png"/><Relationship Id="rId19" Type="http://schemas.openxmlformats.org/officeDocument/2006/relationships/image" Target="../media/image2090.png"/><Relationship Id="rId4" Type="http://schemas.openxmlformats.org/officeDocument/2006/relationships/image" Target="../media/image1752.png"/><Relationship Id="rId9" Type="http://schemas.openxmlformats.org/officeDocument/2006/relationships/image" Target="../media/image1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8" Type="http://schemas.openxmlformats.org/officeDocument/2006/relationships/image" Target="../media/image213.png"/><Relationship Id="rId26" Type="http://schemas.openxmlformats.org/officeDocument/2006/relationships/image" Target="../media/image221.png"/><Relationship Id="rId3" Type="http://schemas.openxmlformats.org/officeDocument/2006/relationships/image" Target="../media/image157.png"/><Relationship Id="rId21" Type="http://schemas.openxmlformats.org/officeDocument/2006/relationships/image" Target="../media/image216.png"/><Relationship Id="rId34" Type="http://schemas.openxmlformats.org/officeDocument/2006/relationships/image" Target="../media/image229.png"/><Relationship Id="rId7" Type="http://schemas.openxmlformats.org/officeDocument/2006/relationships/image" Target="../media/image206.png"/><Relationship Id="rId17" Type="http://schemas.openxmlformats.org/officeDocument/2006/relationships/image" Target="../media/image212.png"/><Relationship Id="rId25" Type="http://schemas.openxmlformats.org/officeDocument/2006/relationships/image" Target="../media/image220.png"/><Relationship Id="rId33" Type="http://schemas.openxmlformats.org/officeDocument/2006/relationships/image" Target="../media/image22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690.png"/><Relationship Id="rId20" Type="http://schemas.openxmlformats.org/officeDocument/2006/relationships/image" Target="../media/image215.png"/><Relationship Id="rId29" Type="http://schemas.openxmlformats.org/officeDocument/2006/relationships/image" Target="../media/image2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.png"/><Relationship Id="rId24" Type="http://schemas.openxmlformats.org/officeDocument/2006/relationships/image" Target="../media/image219.png"/><Relationship Id="rId32" Type="http://schemas.openxmlformats.org/officeDocument/2006/relationships/image" Target="../media/image227.png"/><Relationship Id="rId5" Type="http://schemas.openxmlformats.org/officeDocument/2006/relationships/image" Target="../media/image192.png"/><Relationship Id="rId23" Type="http://schemas.openxmlformats.org/officeDocument/2006/relationships/image" Target="../media/image218.png"/><Relationship Id="rId28" Type="http://schemas.openxmlformats.org/officeDocument/2006/relationships/image" Target="../media/image223.png"/><Relationship Id="rId19" Type="http://schemas.openxmlformats.org/officeDocument/2006/relationships/image" Target="../media/image214.png"/><Relationship Id="rId31" Type="http://schemas.openxmlformats.org/officeDocument/2006/relationships/image" Target="../media/image226.png"/><Relationship Id="rId4" Type="http://schemas.openxmlformats.org/officeDocument/2006/relationships/image" Target="../media/image176.png"/><Relationship Id="rId22" Type="http://schemas.openxmlformats.org/officeDocument/2006/relationships/image" Target="../media/image217.png"/><Relationship Id="rId27" Type="http://schemas.openxmlformats.org/officeDocument/2006/relationships/image" Target="../media/image222.png"/><Relationship Id="rId30" Type="http://schemas.openxmlformats.org/officeDocument/2006/relationships/image" Target="../media/image2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1.png"/><Relationship Id="rId13" Type="http://schemas.openxmlformats.org/officeDocument/2006/relationships/image" Target="../media/image1660.png"/><Relationship Id="rId3" Type="http://schemas.openxmlformats.org/officeDocument/2006/relationships/image" Target="../media/image1570.png"/><Relationship Id="rId7" Type="http://schemas.openxmlformats.org/officeDocument/2006/relationships/image" Target="../media/image1600.png"/><Relationship Id="rId12" Type="http://schemas.openxmlformats.org/officeDocument/2006/relationships/image" Target="../media/image165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6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0.png"/><Relationship Id="rId11" Type="http://schemas.openxmlformats.org/officeDocument/2006/relationships/image" Target="../media/image1640.png"/><Relationship Id="rId5" Type="http://schemas.openxmlformats.org/officeDocument/2006/relationships/image" Target="../media/image1922.png"/><Relationship Id="rId15" Type="http://schemas.openxmlformats.org/officeDocument/2006/relationships/image" Target="../media/image2062.png"/><Relationship Id="rId10" Type="http://schemas.openxmlformats.org/officeDocument/2006/relationships/image" Target="../media/image1630.png"/><Relationship Id="rId4" Type="http://schemas.openxmlformats.org/officeDocument/2006/relationships/image" Target="../media/image1764.png"/><Relationship Id="rId9" Type="http://schemas.openxmlformats.org/officeDocument/2006/relationships/image" Target="../media/image1742.png"/><Relationship Id="rId14" Type="http://schemas.openxmlformats.org/officeDocument/2006/relationships/image" Target="../media/image167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1.png"/><Relationship Id="rId2" Type="http://schemas.openxmlformats.org/officeDocument/2006/relationships/image" Target="../media/image20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50.png"/><Relationship Id="rId4" Type="http://schemas.openxmlformats.org/officeDocument/2006/relationships/image" Target="../media/image17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1850.png"/><Relationship Id="rId3" Type="http://schemas.openxmlformats.org/officeDocument/2006/relationships/image" Target="../media/image1350.png"/><Relationship Id="rId7" Type="http://schemas.openxmlformats.org/officeDocument/2006/relationships/image" Target="../media/image233.png"/><Relationship Id="rId12" Type="http://schemas.openxmlformats.org/officeDocument/2006/relationships/image" Target="../media/image18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.png"/><Relationship Id="rId11" Type="http://schemas.openxmlformats.org/officeDocument/2006/relationships/image" Target="../media/image1830.png"/><Relationship Id="rId5" Type="http://schemas.openxmlformats.org/officeDocument/2006/relationships/image" Target="../media/image231.png"/><Relationship Id="rId15" Type="http://schemas.openxmlformats.org/officeDocument/2006/relationships/image" Target="../media/image1870.png"/><Relationship Id="rId10" Type="http://schemas.openxmlformats.org/officeDocument/2006/relationships/image" Target="../media/image1820.png"/><Relationship Id="rId4" Type="http://schemas.openxmlformats.org/officeDocument/2006/relationships/image" Target="../media/image1760.png"/><Relationship Id="rId9" Type="http://schemas.openxmlformats.org/officeDocument/2006/relationships/image" Target="../media/image1810.png"/><Relationship Id="rId14" Type="http://schemas.openxmlformats.org/officeDocument/2006/relationships/image" Target="../media/image18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0.png"/><Relationship Id="rId13" Type="http://schemas.openxmlformats.org/officeDocument/2006/relationships/image" Target="../media/image1981.png"/><Relationship Id="rId3" Type="http://schemas.openxmlformats.org/officeDocument/2006/relationships/image" Target="../media/image1880.png"/><Relationship Id="rId7" Type="http://schemas.openxmlformats.org/officeDocument/2006/relationships/image" Target="../media/image1920.png"/><Relationship Id="rId12" Type="http://schemas.openxmlformats.org/officeDocument/2006/relationships/image" Target="../media/image19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1.png"/><Relationship Id="rId11" Type="http://schemas.openxmlformats.org/officeDocument/2006/relationships/image" Target="../media/image1960.png"/><Relationship Id="rId5" Type="http://schemas.openxmlformats.org/officeDocument/2006/relationships/image" Target="../media/image1900.png"/><Relationship Id="rId10" Type="http://schemas.openxmlformats.org/officeDocument/2006/relationships/image" Target="../media/image1950.png"/><Relationship Id="rId4" Type="http://schemas.openxmlformats.org/officeDocument/2006/relationships/image" Target="../media/image1890.png"/><Relationship Id="rId9" Type="http://schemas.openxmlformats.org/officeDocument/2006/relationships/image" Target="../media/image1940.png"/><Relationship Id="rId14" Type="http://schemas.openxmlformats.org/officeDocument/2006/relationships/image" Target="../media/image199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910.png"/><Relationship Id="rId28" Type="http://schemas.openxmlformats.org/officeDocument/2006/relationships/image" Target="../media/image21.png"/><Relationship Id="rId10" Type="http://schemas.openxmlformats.org/officeDocument/2006/relationships/image" Target="../media/image610.png"/><Relationship Id="rId19" Type="http://schemas.openxmlformats.org/officeDocument/2006/relationships/image" Target="../media/image15.png"/><Relationship Id="rId4" Type="http://schemas.openxmlformats.org/officeDocument/2006/relationships/image" Target="../media/image211.png"/><Relationship Id="rId9" Type="http://schemas.openxmlformats.org/officeDocument/2006/relationships/image" Target="../media/image510.png"/><Relationship Id="rId14" Type="http://schemas.openxmlformats.org/officeDocument/2006/relationships/image" Target="../media/image10.png"/><Relationship Id="rId22" Type="http://schemas.openxmlformats.org/officeDocument/2006/relationships/image" Target="../media/image19.png"/><Relationship Id="rId27" Type="http://schemas.openxmlformats.org/officeDocument/2006/relationships/image" Target="../media/image18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0.png"/><Relationship Id="rId13" Type="http://schemas.openxmlformats.org/officeDocument/2006/relationships/image" Target="../media/image2180.png"/><Relationship Id="rId18" Type="http://schemas.openxmlformats.org/officeDocument/2006/relationships/image" Target="../media/image2230.png"/><Relationship Id="rId3" Type="http://schemas.openxmlformats.org/officeDocument/2006/relationships/image" Target="../media/image1350.png"/><Relationship Id="rId7" Type="http://schemas.openxmlformats.org/officeDocument/2006/relationships/image" Target="../media/image2050.png"/><Relationship Id="rId12" Type="http://schemas.openxmlformats.org/officeDocument/2006/relationships/image" Target="../media/image2170.png"/><Relationship Id="rId17" Type="http://schemas.openxmlformats.org/officeDocument/2006/relationships/image" Target="../media/image222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1.png"/><Relationship Id="rId11" Type="http://schemas.openxmlformats.org/officeDocument/2006/relationships/image" Target="../media/image2160.png"/><Relationship Id="rId5" Type="http://schemas.openxmlformats.org/officeDocument/2006/relationships/image" Target="../media/image1763.png"/><Relationship Id="rId15" Type="http://schemas.openxmlformats.org/officeDocument/2006/relationships/image" Target="../media/image2200.png"/><Relationship Id="rId10" Type="http://schemas.openxmlformats.org/officeDocument/2006/relationships/image" Target="../media/image2140.png"/><Relationship Id="rId4" Type="http://schemas.openxmlformats.org/officeDocument/2006/relationships/image" Target="../media/image1760.png"/><Relationship Id="rId9" Type="http://schemas.openxmlformats.org/officeDocument/2006/relationships/image" Target="../media/image2120.png"/><Relationship Id="rId14" Type="http://schemas.openxmlformats.org/officeDocument/2006/relationships/image" Target="../media/image21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0.png"/><Relationship Id="rId13" Type="http://schemas.openxmlformats.org/officeDocument/2006/relationships/image" Target="../media/image2340.png"/><Relationship Id="rId3" Type="http://schemas.openxmlformats.org/officeDocument/2006/relationships/image" Target="../media/image2240.png"/><Relationship Id="rId7" Type="http://schemas.openxmlformats.org/officeDocument/2006/relationships/image" Target="../media/image2270.png"/><Relationship Id="rId12" Type="http://schemas.openxmlformats.org/officeDocument/2006/relationships/image" Target="../media/image2330.png"/><Relationship Id="rId17" Type="http://schemas.openxmlformats.org/officeDocument/2006/relationships/image" Target="../media/image23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0.png"/><Relationship Id="rId11" Type="http://schemas.openxmlformats.org/officeDocument/2006/relationships/image" Target="../media/image2320.png"/><Relationship Id="rId5" Type="http://schemas.openxmlformats.org/officeDocument/2006/relationships/image" Target="../media/image2250.png"/><Relationship Id="rId15" Type="http://schemas.openxmlformats.org/officeDocument/2006/relationships/image" Target="../media/image236.png"/><Relationship Id="rId10" Type="http://schemas.openxmlformats.org/officeDocument/2006/relationships/image" Target="../media/image2310.png"/><Relationship Id="rId4" Type="http://schemas.openxmlformats.org/officeDocument/2006/relationships/image" Target="../media/image1980.png"/><Relationship Id="rId9" Type="http://schemas.openxmlformats.org/officeDocument/2006/relationships/image" Target="../media/image229.png"/><Relationship Id="rId14" Type="http://schemas.openxmlformats.org/officeDocument/2006/relationships/image" Target="../media/image2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3" Type="http://schemas.openxmlformats.org/officeDocument/2006/relationships/image" Target="../media/image2150.png"/><Relationship Id="rId7" Type="http://schemas.openxmlformats.org/officeDocument/2006/relationships/image" Target="../media/image241.png"/><Relationship Id="rId12" Type="http://schemas.openxmlformats.org/officeDocument/2006/relationships/image" Target="../media/image246.png"/><Relationship Id="rId17" Type="http://schemas.openxmlformats.org/officeDocument/2006/relationships/image" Target="../media/image25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5" Type="http://schemas.openxmlformats.org/officeDocument/2006/relationships/image" Target="../media/image239.png"/><Relationship Id="rId15" Type="http://schemas.openxmlformats.org/officeDocument/2006/relationships/image" Target="../media/image249.png"/><Relationship Id="rId10" Type="http://schemas.openxmlformats.org/officeDocument/2006/relationships/image" Target="../media/image244.png"/><Relationship Id="rId4" Type="http://schemas.openxmlformats.org/officeDocument/2006/relationships/image" Target="../media/image1980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60.png"/><Relationship Id="rId18" Type="http://schemas.openxmlformats.org/officeDocument/2006/relationships/image" Target="../media/image41.png"/><Relationship Id="rId26" Type="http://schemas.openxmlformats.org/officeDocument/2006/relationships/image" Target="../media/image320.png"/><Relationship Id="rId3" Type="http://schemas.openxmlformats.org/officeDocument/2006/relationships/image" Target="../media/image18.png"/><Relationship Id="rId21" Type="http://schemas.openxmlformats.org/officeDocument/2006/relationships/image" Target="../media/image3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40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2.png"/><Relationship Id="rId11" Type="http://schemas.openxmlformats.org/officeDocument/2006/relationships/image" Target="../media/image29.png"/><Relationship Id="rId24" Type="http://schemas.openxmlformats.org/officeDocument/2006/relationships/image" Target="../media/image310.png"/><Relationship Id="rId5" Type="http://schemas.openxmlformats.org/officeDocument/2006/relationships/image" Target="../media/image251.png"/><Relationship Id="rId23" Type="http://schemas.openxmlformats.org/officeDocument/2006/relationships/image" Target="../media/image35.png"/><Relationship Id="rId10" Type="http://schemas.openxmlformats.org/officeDocument/2006/relationships/image" Target="../media/image28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Relationship Id="rId22" Type="http://schemas.openxmlformats.org/officeDocument/2006/relationships/image" Target="../media/image34.png"/><Relationship Id="rId27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9" Type="http://schemas.openxmlformats.org/officeDocument/2006/relationships/image" Target="../media/image681.png"/><Relationship Id="rId3" Type="http://schemas.openxmlformats.org/officeDocument/2006/relationships/image" Target="../media/image340.png"/><Relationship Id="rId21" Type="http://schemas.openxmlformats.org/officeDocument/2006/relationships/image" Target="../media/image54.png"/><Relationship Id="rId34" Type="http://schemas.openxmlformats.org/officeDocument/2006/relationships/image" Target="../media/image65.png"/><Relationship Id="rId42" Type="http://schemas.openxmlformats.org/officeDocument/2006/relationships/image" Target="../media/image71.png"/><Relationship Id="rId47" Type="http://schemas.openxmlformats.org/officeDocument/2006/relationships/image" Target="../media/image70.png"/><Relationship Id="rId50" Type="http://schemas.openxmlformats.org/officeDocument/2006/relationships/image" Target="../media/image76.png"/><Relationship Id="rId7" Type="http://schemas.openxmlformats.org/officeDocument/2006/relationships/image" Target="../media/image360.png"/><Relationship Id="rId12" Type="http://schemas.openxmlformats.org/officeDocument/2006/relationships/image" Target="../media/image47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4.png"/><Relationship Id="rId46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0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11" Type="http://schemas.openxmlformats.org/officeDocument/2006/relationships/image" Target="../media/image46.png"/><Relationship Id="rId24" Type="http://schemas.openxmlformats.org/officeDocument/2006/relationships/image" Target="../media/image57.png"/><Relationship Id="rId32" Type="http://schemas.openxmlformats.org/officeDocument/2006/relationships/image" Target="../media/image43.png"/><Relationship Id="rId37" Type="http://schemas.openxmlformats.org/officeDocument/2006/relationships/image" Target="../media/image68.png"/><Relationship Id="rId40" Type="http://schemas.openxmlformats.org/officeDocument/2006/relationships/image" Target="../media/image69.png"/><Relationship Id="rId45" Type="http://schemas.openxmlformats.org/officeDocument/2006/relationships/image" Target="../media/image45.png"/><Relationship Id="rId58" Type="http://schemas.openxmlformats.org/officeDocument/2006/relationships/image" Target="../media/image78.png"/><Relationship Id="rId23" Type="http://schemas.openxmlformats.org/officeDocument/2006/relationships/image" Target="../media/image56.png"/><Relationship Id="rId28" Type="http://schemas.openxmlformats.org/officeDocument/2006/relationships/image" Target="../media/image511.png"/><Relationship Id="rId36" Type="http://schemas.openxmlformats.org/officeDocument/2006/relationships/image" Target="../media/image67.png"/><Relationship Id="rId49" Type="http://schemas.openxmlformats.org/officeDocument/2006/relationships/image" Target="../media/image75.png"/><Relationship Id="rId57" Type="http://schemas.openxmlformats.org/officeDocument/2006/relationships/image" Target="../media/image761.png"/><Relationship Id="rId10" Type="http://schemas.openxmlformats.org/officeDocument/2006/relationships/image" Target="../media/image42.png"/><Relationship Id="rId19" Type="http://schemas.openxmlformats.org/officeDocument/2006/relationships/image" Target="../media/image52.png"/><Relationship Id="rId31" Type="http://schemas.openxmlformats.org/officeDocument/2006/relationships/image" Target="../media/image61.png"/><Relationship Id="rId44" Type="http://schemas.openxmlformats.org/officeDocument/2006/relationships/image" Target="../media/image73.png"/><Relationship Id="rId52" Type="http://schemas.openxmlformats.org/officeDocument/2006/relationships/image" Target="../media/image77.png"/><Relationship Id="rId4" Type="http://schemas.openxmlformats.org/officeDocument/2006/relationships/image" Target="../media/image351.png"/><Relationship Id="rId9" Type="http://schemas.openxmlformats.org/officeDocument/2006/relationships/image" Target="../media/image38.png"/><Relationship Id="rId14" Type="http://schemas.openxmlformats.org/officeDocument/2006/relationships/image" Target="../media/image49.png"/><Relationship Id="rId22" Type="http://schemas.openxmlformats.org/officeDocument/2006/relationships/image" Target="../media/image55.png"/><Relationship Id="rId27" Type="http://schemas.openxmlformats.org/officeDocument/2006/relationships/image" Target="../media/image470.png"/><Relationship Id="rId30" Type="http://schemas.openxmlformats.org/officeDocument/2006/relationships/image" Target="../media/image60.png"/><Relationship Id="rId35" Type="http://schemas.openxmlformats.org/officeDocument/2006/relationships/image" Target="../media/image66.png"/><Relationship Id="rId43" Type="http://schemas.openxmlformats.org/officeDocument/2006/relationships/image" Target="../media/image72.png"/><Relationship Id="rId48" Type="http://schemas.openxmlformats.org/officeDocument/2006/relationships/image" Target="../media/image74.png"/><Relationship Id="rId56" Type="http://schemas.openxmlformats.org/officeDocument/2006/relationships/image" Target="../media/image450.png"/><Relationship Id="rId51" Type="http://schemas.openxmlformats.org/officeDocument/2006/relationships/image" Target="../media/image4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8.png"/><Relationship Id="rId18" Type="http://schemas.openxmlformats.org/officeDocument/2006/relationships/image" Target="../media/image820.png"/><Relationship Id="rId26" Type="http://schemas.openxmlformats.org/officeDocument/2006/relationships/image" Target="../media/image872.png"/><Relationship Id="rId39" Type="http://schemas.openxmlformats.org/officeDocument/2006/relationships/image" Target="../media/image92.png"/><Relationship Id="rId3" Type="http://schemas.openxmlformats.org/officeDocument/2006/relationships/image" Target="../media/image520.png"/><Relationship Id="rId21" Type="http://schemas.openxmlformats.org/officeDocument/2006/relationships/image" Target="../media/image850.png"/><Relationship Id="rId42" Type="http://schemas.openxmlformats.org/officeDocument/2006/relationships/image" Target="../media/image942.png"/><Relationship Id="rId47" Type="http://schemas.openxmlformats.org/officeDocument/2006/relationships/image" Target="../media/image95.png"/><Relationship Id="rId7" Type="http://schemas.openxmlformats.org/officeDocument/2006/relationships/image" Target="../media/image85.png"/><Relationship Id="rId12" Type="http://schemas.openxmlformats.org/officeDocument/2006/relationships/image" Target="../media/image770.png"/><Relationship Id="rId17" Type="http://schemas.openxmlformats.org/officeDocument/2006/relationships/image" Target="../media/image684.png"/><Relationship Id="rId25" Type="http://schemas.openxmlformats.org/officeDocument/2006/relationships/image" Target="../media/image90.png"/><Relationship Id="rId38" Type="http://schemas.openxmlformats.org/officeDocument/2006/relationships/image" Target="../media/image89.png"/><Relationship Id="rId46" Type="http://schemas.openxmlformats.org/officeDocument/2006/relationships/image" Target="../media/image89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10.png"/><Relationship Id="rId20" Type="http://schemas.openxmlformats.org/officeDocument/2006/relationships/image" Target="../media/image840.png"/><Relationship Id="rId29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790.png"/><Relationship Id="rId24" Type="http://schemas.openxmlformats.org/officeDocument/2006/relationships/image" Target="../media/image683.png"/><Relationship Id="rId32" Type="http://schemas.openxmlformats.org/officeDocument/2006/relationships/image" Target="../media/image91.png"/><Relationship Id="rId37" Type="http://schemas.openxmlformats.org/officeDocument/2006/relationships/image" Target="../media/image102.png"/><Relationship Id="rId40" Type="http://schemas.openxmlformats.org/officeDocument/2006/relationships/image" Target="../media/image93.png"/><Relationship Id="rId45" Type="http://schemas.openxmlformats.org/officeDocument/2006/relationships/image" Target="../media/image94.png"/><Relationship Id="rId5" Type="http://schemas.openxmlformats.org/officeDocument/2006/relationships/image" Target="../media/image83.png"/><Relationship Id="rId15" Type="http://schemas.openxmlformats.org/officeDocument/2006/relationships/image" Target="../media/image800.png"/><Relationship Id="rId23" Type="http://schemas.openxmlformats.org/officeDocument/2006/relationships/image" Target="../media/image880.png"/><Relationship Id="rId28" Type="http://schemas.openxmlformats.org/officeDocument/2006/relationships/image" Target="../media/image750.png"/><Relationship Id="rId36" Type="http://schemas.openxmlformats.org/officeDocument/2006/relationships/image" Target="../media/image101.png"/><Relationship Id="rId10" Type="http://schemas.openxmlformats.org/officeDocument/2006/relationships/image" Target="../media/image2011.png"/><Relationship Id="rId19" Type="http://schemas.openxmlformats.org/officeDocument/2006/relationships/image" Target="../media/image830.png"/><Relationship Id="rId31" Type="http://schemas.openxmlformats.org/officeDocument/2006/relationships/image" Target="../media/image891.png"/><Relationship Id="rId44" Type="http://schemas.openxmlformats.org/officeDocument/2006/relationships/image" Target="../media/image930.png"/><Relationship Id="rId4" Type="http://schemas.openxmlformats.org/officeDocument/2006/relationships/image" Target="../media/image730.png"/><Relationship Id="rId9" Type="http://schemas.openxmlformats.org/officeDocument/2006/relationships/image" Target="../media/image87.png"/><Relationship Id="rId14" Type="http://schemas.openxmlformats.org/officeDocument/2006/relationships/image" Target="../media/image651.png"/><Relationship Id="rId22" Type="http://schemas.openxmlformats.org/officeDocument/2006/relationships/image" Target="../media/image860.png"/><Relationship Id="rId27" Type="http://schemas.openxmlformats.org/officeDocument/2006/relationships/image" Target="../media/image682.png"/><Relationship Id="rId30" Type="http://schemas.openxmlformats.org/officeDocument/2006/relationships/image" Target="../media/image871.png"/><Relationship Id="rId35" Type="http://schemas.openxmlformats.org/officeDocument/2006/relationships/image" Target="../media/image870.png"/><Relationship Id="rId43" Type="http://schemas.openxmlformats.org/officeDocument/2006/relationships/image" Target="../media/image920.png"/><Relationship Id="rId48" Type="http://schemas.openxmlformats.org/officeDocument/2006/relationships/image" Target="../media/image89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38.png"/><Relationship Id="rId18" Type="http://schemas.openxmlformats.org/officeDocument/2006/relationships/image" Target="../media/image971.png"/><Relationship Id="rId26" Type="http://schemas.openxmlformats.org/officeDocument/2006/relationships/image" Target="../media/image108.png"/><Relationship Id="rId39" Type="http://schemas.openxmlformats.org/officeDocument/2006/relationships/image" Target="../media/image111.png"/><Relationship Id="rId51" Type="http://schemas.openxmlformats.org/officeDocument/2006/relationships/image" Target="../media/image127.png"/><Relationship Id="rId3" Type="http://schemas.openxmlformats.org/officeDocument/2006/relationships/image" Target="../media/image97.png"/><Relationship Id="rId21" Type="http://schemas.openxmlformats.org/officeDocument/2006/relationships/image" Target="../media/image650.png"/><Relationship Id="rId42" Type="http://schemas.openxmlformats.org/officeDocument/2006/relationships/image" Target="../media/image116.png"/><Relationship Id="rId55" Type="http://schemas.openxmlformats.org/officeDocument/2006/relationships/image" Target="../media/image1160.png"/><Relationship Id="rId7" Type="http://schemas.openxmlformats.org/officeDocument/2006/relationships/image" Target="../media/image103.png"/><Relationship Id="rId12" Type="http://schemas.openxmlformats.org/officeDocument/2006/relationships/image" Target="../media/image370.png"/><Relationship Id="rId17" Type="http://schemas.openxmlformats.org/officeDocument/2006/relationships/image" Target="../media/image106.png"/><Relationship Id="rId25" Type="http://schemas.openxmlformats.org/officeDocument/2006/relationships/image" Target="../media/image81.png"/><Relationship Id="rId38" Type="http://schemas.openxmlformats.org/officeDocument/2006/relationships/image" Target="../media/image1061.png"/><Relationship Id="rId46" Type="http://schemas.openxmlformats.org/officeDocument/2006/relationships/image" Target="../media/image7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7.png"/><Relationship Id="rId20" Type="http://schemas.openxmlformats.org/officeDocument/2006/relationships/image" Target="../media/image640.png"/><Relationship Id="rId29" Type="http://schemas.openxmlformats.org/officeDocument/2006/relationships/image" Target="../media/image1090.png"/><Relationship Id="rId41" Type="http://schemas.openxmlformats.org/officeDocument/2006/relationships/image" Target="../media/image115.png"/><Relationship Id="rId54" Type="http://schemas.openxmlformats.org/officeDocument/2006/relationships/image" Target="../media/image115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0.png"/><Relationship Id="rId24" Type="http://schemas.openxmlformats.org/officeDocument/2006/relationships/image" Target="../media/image1000.png"/><Relationship Id="rId37" Type="http://schemas.openxmlformats.org/officeDocument/2006/relationships/image" Target="../media/image1100.png"/><Relationship Id="rId40" Type="http://schemas.openxmlformats.org/officeDocument/2006/relationships/image" Target="../media/image114.png"/><Relationship Id="rId45" Type="http://schemas.openxmlformats.org/officeDocument/2006/relationships/image" Target="../media/image119.png"/><Relationship Id="rId53" Type="http://schemas.openxmlformats.org/officeDocument/2006/relationships/image" Target="../media/image630.png"/><Relationship Id="rId5" Type="http://schemas.openxmlformats.org/officeDocument/2006/relationships/image" Target="../media/image892.png"/><Relationship Id="rId15" Type="http://schemas.openxmlformats.org/officeDocument/2006/relationships/image" Target="../media/image104.png"/><Relationship Id="rId23" Type="http://schemas.openxmlformats.org/officeDocument/2006/relationships/image" Target="../media/image1060.png"/><Relationship Id="rId28" Type="http://schemas.openxmlformats.org/officeDocument/2006/relationships/image" Target="../media/image110.png"/><Relationship Id="rId36" Type="http://schemas.openxmlformats.org/officeDocument/2006/relationships/image" Target="../media/image1130.png"/><Relationship Id="rId49" Type="http://schemas.openxmlformats.org/officeDocument/2006/relationships/image" Target="../media/image1140.png"/><Relationship Id="rId10" Type="http://schemas.openxmlformats.org/officeDocument/2006/relationships/image" Target="../media/image96.png"/><Relationship Id="rId19" Type="http://schemas.openxmlformats.org/officeDocument/2006/relationships/image" Target="../media/image981.png"/><Relationship Id="rId31" Type="http://schemas.openxmlformats.org/officeDocument/2006/relationships/image" Target="../media/image113.png"/><Relationship Id="rId44" Type="http://schemas.openxmlformats.org/officeDocument/2006/relationships/image" Target="../media/image118.png"/><Relationship Id="rId52" Type="http://schemas.openxmlformats.org/officeDocument/2006/relationships/image" Target="../media/image126.png"/><Relationship Id="rId4" Type="http://schemas.openxmlformats.org/officeDocument/2006/relationships/image" Target="../media/image98.png"/><Relationship Id="rId9" Type="http://schemas.openxmlformats.org/officeDocument/2006/relationships/image" Target="../media/image99.png"/><Relationship Id="rId14" Type="http://schemas.openxmlformats.org/officeDocument/2006/relationships/image" Target="../media/image100.png"/><Relationship Id="rId22" Type="http://schemas.openxmlformats.org/officeDocument/2006/relationships/image" Target="../media/image680.png"/><Relationship Id="rId27" Type="http://schemas.openxmlformats.org/officeDocument/2006/relationships/image" Target="../media/image109.png"/><Relationship Id="rId30" Type="http://schemas.openxmlformats.org/officeDocument/2006/relationships/image" Target="../media/image112.png"/><Relationship Id="rId43" Type="http://schemas.openxmlformats.org/officeDocument/2006/relationships/image" Target="../media/image117.png"/><Relationship Id="rId56" Type="http://schemas.openxmlformats.org/officeDocument/2006/relationships/image" Target="../media/image1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13" Type="http://schemas.openxmlformats.org/officeDocument/2006/relationships/image" Target="../media/image1200.png"/><Relationship Id="rId3" Type="http://schemas.openxmlformats.org/officeDocument/2006/relationships/image" Target="../media/image20.png"/><Relationship Id="rId7" Type="http://schemas.openxmlformats.org/officeDocument/2006/relationships/image" Target="../media/image970.png"/><Relationship Id="rId12" Type="http://schemas.openxmlformats.org/officeDocument/2006/relationships/image" Target="../media/image117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0.png"/><Relationship Id="rId5" Type="http://schemas.openxmlformats.org/officeDocument/2006/relationships/image" Target="../media/image940.png"/><Relationship Id="rId15" Type="http://schemas.openxmlformats.org/officeDocument/2006/relationships/image" Target="../media/image1220.png"/><Relationship Id="rId10" Type="http://schemas.openxmlformats.org/officeDocument/2006/relationships/image" Target="../media/image122.png"/><Relationship Id="rId4" Type="http://schemas.openxmlformats.org/officeDocument/2006/relationships/image" Target="../media/image230.png"/><Relationship Id="rId9" Type="http://schemas.openxmlformats.org/officeDocument/2006/relationships/image" Target="../media/image1030.png"/><Relationship Id="rId14" Type="http://schemas.openxmlformats.org/officeDocument/2006/relationships/image" Target="../media/image12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231.png"/><Relationship Id="rId18" Type="http://schemas.openxmlformats.org/officeDocument/2006/relationships/image" Target="../media/image138.png"/><Relationship Id="rId26" Type="http://schemas.openxmlformats.org/officeDocument/2006/relationships/image" Target="../media/image145.png"/><Relationship Id="rId3" Type="http://schemas.openxmlformats.org/officeDocument/2006/relationships/image" Target="../media/image80.png"/><Relationship Id="rId21" Type="http://schemas.openxmlformats.org/officeDocument/2006/relationships/image" Target="../media/image134.png"/><Relationship Id="rId34" Type="http://schemas.openxmlformats.org/officeDocument/2006/relationships/image" Target="../media/image1280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7" Type="http://schemas.openxmlformats.org/officeDocument/2006/relationships/image" Target="../media/image137.png"/><Relationship Id="rId25" Type="http://schemas.openxmlformats.org/officeDocument/2006/relationships/image" Target="../media/image144.png"/><Relationship Id="rId33" Type="http://schemas.openxmlformats.org/officeDocument/2006/relationships/image" Target="../media/image120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36.png"/><Relationship Id="rId20" Type="http://schemas.openxmlformats.org/officeDocument/2006/relationships/image" Target="../media/image140.png"/><Relationship Id="rId29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32.png"/><Relationship Id="rId24" Type="http://schemas.openxmlformats.org/officeDocument/2006/relationships/image" Target="../media/image143.png"/><Relationship Id="rId32" Type="http://schemas.openxmlformats.org/officeDocument/2006/relationships/image" Target="../media/image151.png"/><Relationship Id="rId5" Type="http://schemas.openxmlformats.org/officeDocument/2006/relationships/image" Target="../media/image124.png"/><Relationship Id="rId15" Type="http://schemas.openxmlformats.org/officeDocument/2006/relationships/image" Target="../media/image135.png"/><Relationship Id="rId23" Type="http://schemas.openxmlformats.org/officeDocument/2006/relationships/image" Target="../media/image142.png"/><Relationship Id="rId28" Type="http://schemas.openxmlformats.org/officeDocument/2006/relationships/image" Target="../media/image147.png"/><Relationship Id="rId10" Type="http://schemas.openxmlformats.org/officeDocument/2006/relationships/image" Target="../media/image131.png"/><Relationship Id="rId19" Type="http://schemas.openxmlformats.org/officeDocument/2006/relationships/image" Target="../media/image139.png"/><Relationship Id="rId31" Type="http://schemas.openxmlformats.org/officeDocument/2006/relationships/image" Target="../media/image150.png"/><Relationship Id="rId4" Type="http://schemas.openxmlformats.org/officeDocument/2006/relationships/image" Target="../media/image123.png"/><Relationship Id="rId9" Type="http://schemas.openxmlformats.org/officeDocument/2006/relationships/image" Target="../media/image130.png"/><Relationship Id="rId14" Type="http://schemas.openxmlformats.org/officeDocument/2006/relationships/image" Target="../media/image751.png"/><Relationship Id="rId22" Type="http://schemas.openxmlformats.org/officeDocument/2006/relationships/image" Target="../media/image141.png"/><Relationship Id="rId27" Type="http://schemas.openxmlformats.org/officeDocument/2006/relationships/image" Target="../media/image146.png"/><Relationship Id="rId30" Type="http://schemas.openxmlformats.org/officeDocument/2006/relationships/image" Target="../media/image149.png"/><Relationship Id="rId35" Type="http://schemas.openxmlformats.org/officeDocument/2006/relationships/image" Target="../media/image1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411.png"/><Relationship Id="rId18" Type="http://schemas.openxmlformats.org/officeDocument/2006/relationships/image" Target="../media/image1340.png"/><Relationship Id="rId26" Type="http://schemas.openxmlformats.org/officeDocument/2006/relationships/image" Target="../media/image1222.png"/><Relationship Id="rId39" Type="http://schemas.openxmlformats.org/officeDocument/2006/relationships/image" Target="../media/image166.png"/><Relationship Id="rId3" Type="http://schemas.openxmlformats.org/officeDocument/2006/relationships/image" Target="../media/image152.png"/><Relationship Id="rId34" Type="http://schemas.openxmlformats.org/officeDocument/2006/relationships/image" Target="../media/image179.png"/><Relationship Id="rId42" Type="http://schemas.openxmlformats.org/officeDocument/2006/relationships/image" Target="../media/image1581.png"/><Relationship Id="rId7" Type="http://schemas.openxmlformats.org/officeDocument/2006/relationships/image" Target="../media/image153.png"/><Relationship Id="rId12" Type="http://schemas.openxmlformats.org/officeDocument/2006/relationships/image" Target="../media/image1330.png"/><Relationship Id="rId17" Type="http://schemas.openxmlformats.org/officeDocument/2006/relationships/image" Target="../media/image1610.png"/><Relationship Id="rId25" Type="http://schemas.openxmlformats.org/officeDocument/2006/relationships/image" Target="../media/image170.png"/><Relationship Id="rId33" Type="http://schemas.openxmlformats.org/officeDocument/2006/relationships/image" Target="../media/image178.png"/><Relationship Id="rId38" Type="http://schemas.openxmlformats.org/officeDocument/2006/relationships/image" Target="../media/image165.png"/><Relationship Id="rId46" Type="http://schemas.openxmlformats.org/officeDocument/2006/relationships/image" Target="../media/image17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01.png"/><Relationship Id="rId20" Type="http://schemas.openxmlformats.org/officeDocument/2006/relationships/image" Target="../media/image164.png"/><Relationship Id="rId29" Type="http://schemas.openxmlformats.org/officeDocument/2006/relationships/image" Target="../media/image1563.png"/><Relationship Id="rId41" Type="http://schemas.openxmlformats.org/officeDocument/2006/relationships/image" Target="../media/image15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24" Type="http://schemas.openxmlformats.org/officeDocument/2006/relationships/image" Target="../media/image252.png"/><Relationship Id="rId32" Type="http://schemas.openxmlformats.org/officeDocument/2006/relationships/image" Target="../media/image1150.png"/><Relationship Id="rId37" Type="http://schemas.openxmlformats.org/officeDocument/2006/relationships/image" Target="../media/image1623.png"/><Relationship Id="rId40" Type="http://schemas.openxmlformats.org/officeDocument/2006/relationships/image" Target="../media/image167.png"/><Relationship Id="rId45" Type="http://schemas.openxmlformats.org/officeDocument/2006/relationships/image" Target="../media/image171.png"/><Relationship Id="rId5" Type="http://schemas.openxmlformats.org/officeDocument/2006/relationships/image" Target="../media/image120.png"/><Relationship Id="rId15" Type="http://schemas.openxmlformats.org/officeDocument/2006/relationships/image" Target="../media/image1590.png"/><Relationship Id="rId23" Type="http://schemas.openxmlformats.org/officeDocument/2006/relationships/image" Target="../media/image168.png"/><Relationship Id="rId28" Type="http://schemas.openxmlformats.org/officeDocument/2006/relationships/image" Target="../media/image1551.png"/><Relationship Id="rId36" Type="http://schemas.openxmlformats.org/officeDocument/2006/relationships/image" Target="../media/image162.png"/><Relationship Id="rId10" Type="http://schemas.openxmlformats.org/officeDocument/2006/relationships/image" Target="../media/image160.png"/><Relationship Id="rId19" Type="http://schemas.openxmlformats.org/officeDocument/2006/relationships/image" Target="../media/image1530.png"/><Relationship Id="rId44" Type="http://schemas.openxmlformats.org/officeDocument/2006/relationships/image" Target="../media/image169.png"/><Relationship Id="rId4" Type="http://schemas.openxmlformats.org/officeDocument/2006/relationships/image" Target="../media/image82.png"/><Relationship Id="rId9" Type="http://schemas.openxmlformats.org/officeDocument/2006/relationships/image" Target="../media/image159.png"/><Relationship Id="rId14" Type="http://schemas.openxmlformats.org/officeDocument/2006/relationships/image" Target="../media/image1521.png"/><Relationship Id="rId22" Type="http://schemas.openxmlformats.org/officeDocument/2006/relationships/image" Target="../media/image1410.png"/><Relationship Id="rId27" Type="http://schemas.openxmlformats.org/officeDocument/2006/relationships/image" Target="../media/image1520.png"/><Relationship Id="rId35" Type="http://schemas.openxmlformats.org/officeDocument/2006/relationships/image" Target="../media/image364.png"/><Relationship Id="rId43" Type="http://schemas.openxmlformats.org/officeDocument/2006/relationships/image" Target="../media/image1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4620"/>
            <a:ext cx="9144000" cy="4143380"/>
          </a:xfrm>
          <a:prstGeom prst="rect">
            <a:avLst/>
          </a:prstGeom>
          <a:solidFill>
            <a:srgbClr val="FF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3068960"/>
            <a:ext cx="89644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Решение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сложных заданий ЕГЭ-2016. 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5157192"/>
            <a:ext cx="85725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Математика </a:t>
            </a:r>
            <a:r>
              <a:rPr lang="ru-RU" sz="4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профильный </a:t>
            </a:r>
            <a:r>
              <a:rPr lang="ru-RU" sz="4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уровень</a:t>
            </a: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5"/>
          <p:cNvSpPr>
            <a:spLocks noChangeArrowheads="1"/>
          </p:cNvSpPr>
          <p:nvPr/>
        </p:nvSpPr>
        <p:spPr bwMode="auto">
          <a:xfrm>
            <a:off x="3528939" y="1429325"/>
            <a:ext cx="46434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(метод замены переменной).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" name="Скругленный прямоугольник 153"/>
          <p:cNvSpPr/>
          <p:nvPr/>
        </p:nvSpPr>
        <p:spPr>
          <a:xfrm>
            <a:off x="1547664" y="476672"/>
            <a:ext cx="6760730" cy="82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34082" y="13156"/>
            <a:ext cx="18758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Задание №15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3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12378" y="1413937"/>
            <a:ext cx="15235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Решение 1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55" name="Прямая со стрелкой 154"/>
          <p:cNvCxnSpPr/>
          <p:nvPr/>
        </p:nvCxnSpPr>
        <p:spPr>
          <a:xfrm>
            <a:off x="201200" y="5253603"/>
            <a:ext cx="4644000" cy="1798"/>
          </a:xfrm>
          <a:prstGeom prst="straightConnector1">
            <a:avLst/>
          </a:prstGeom>
          <a:ln w="190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Группа 22"/>
          <p:cNvGrpSpPr/>
          <p:nvPr/>
        </p:nvGrpSpPr>
        <p:grpSpPr>
          <a:xfrm flipH="1">
            <a:off x="3063435" y="5284079"/>
            <a:ext cx="774385" cy="186698"/>
            <a:chOff x="3170615" y="5789816"/>
            <a:chExt cx="778854" cy="166222"/>
          </a:xfrm>
        </p:grpSpPr>
        <p:cxnSp>
          <p:nvCxnSpPr>
            <p:cNvPr id="175" name="Прямая соединительная линия 174"/>
            <p:cNvCxnSpPr/>
            <p:nvPr/>
          </p:nvCxnSpPr>
          <p:spPr>
            <a:xfrm rot="18480000" flipV="1">
              <a:off x="3096401" y="5864030"/>
              <a:ext cx="149416" cy="988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>
            <a:xfrm rot="18480000" flipV="1">
              <a:off x="3251974" y="5867390"/>
              <a:ext cx="149416" cy="988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>
            <a:xfrm rot="18480000" flipV="1">
              <a:off x="3407547" y="5870752"/>
              <a:ext cx="149416" cy="988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я соединительная линия 177"/>
            <p:cNvCxnSpPr/>
            <p:nvPr/>
          </p:nvCxnSpPr>
          <p:spPr>
            <a:xfrm rot="18480000" flipV="1">
              <a:off x="3563121" y="5874113"/>
              <a:ext cx="149416" cy="988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Прямая соединительная линия 178"/>
            <p:cNvCxnSpPr/>
            <p:nvPr/>
          </p:nvCxnSpPr>
          <p:spPr>
            <a:xfrm rot="18480000" flipV="1">
              <a:off x="3718693" y="5877474"/>
              <a:ext cx="149416" cy="988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179"/>
            <p:cNvCxnSpPr/>
            <p:nvPr/>
          </p:nvCxnSpPr>
          <p:spPr>
            <a:xfrm rot="18480000" flipV="1">
              <a:off x="3874267" y="5880836"/>
              <a:ext cx="149416" cy="988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TextBox 64"/>
          <p:cNvSpPr txBox="1"/>
          <p:nvPr/>
        </p:nvSpPr>
        <p:spPr>
          <a:xfrm>
            <a:off x="4703044" y="5055575"/>
            <a:ext cx="486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Полилиния 181"/>
          <p:cNvSpPr/>
          <p:nvPr/>
        </p:nvSpPr>
        <p:spPr>
          <a:xfrm>
            <a:off x="1899130" y="4950636"/>
            <a:ext cx="1055007" cy="281383"/>
          </a:xfrm>
          <a:custGeom>
            <a:avLst/>
            <a:gdLst>
              <a:gd name="connsiteX0" fmla="*/ 0 w 990600"/>
              <a:gd name="connsiteY0" fmla="*/ 186267 h 186267"/>
              <a:gd name="connsiteX1" fmla="*/ 406400 w 990600"/>
              <a:gd name="connsiteY1" fmla="*/ 21167 h 186267"/>
              <a:gd name="connsiteX2" fmla="*/ 774700 w 990600"/>
              <a:gd name="connsiteY2" fmla="*/ 59267 h 186267"/>
              <a:gd name="connsiteX3" fmla="*/ 990600 w 990600"/>
              <a:gd name="connsiteY3" fmla="*/ 186267 h 186267"/>
              <a:gd name="connsiteX4" fmla="*/ 990600 w 990600"/>
              <a:gd name="connsiteY4" fmla="*/ 186267 h 1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186267">
                <a:moveTo>
                  <a:pt x="0" y="186267"/>
                </a:moveTo>
                <a:cubicBezTo>
                  <a:pt x="138641" y="114300"/>
                  <a:pt x="277283" y="42334"/>
                  <a:pt x="406400" y="21167"/>
                </a:cubicBezTo>
                <a:cubicBezTo>
                  <a:pt x="535517" y="0"/>
                  <a:pt x="677334" y="31750"/>
                  <a:pt x="774700" y="59267"/>
                </a:cubicBezTo>
                <a:cubicBezTo>
                  <a:pt x="872066" y="86784"/>
                  <a:pt x="990600" y="186267"/>
                  <a:pt x="990600" y="186267"/>
                </a:cubicBezTo>
                <a:lnTo>
                  <a:pt x="990600" y="186267"/>
                </a:lnTo>
              </a:path>
            </a:pathLst>
          </a:cu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3" name="Полилиния 182"/>
          <p:cNvSpPr/>
          <p:nvPr/>
        </p:nvSpPr>
        <p:spPr>
          <a:xfrm>
            <a:off x="2954137" y="4974289"/>
            <a:ext cx="991479" cy="265685"/>
          </a:xfrm>
          <a:custGeom>
            <a:avLst/>
            <a:gdLst>
              <a:gd name="connsiteX0" fmla="*/ 0 w 990600"/>
              <a:gd name="connsiteY0" fmla="*/ 186267 h 186267"/>
              <a:gd name="connsiteX1" fmla="*/ 406400 w 990600"/>
              <a:gd name="connsiteY1" fmla="*/ 21167 h 186267"/>
              <a:gd name="connsiteX2" fmla="*/ 774700 w 990600"/>
              <a:gd name="connsiteY2" fmla="*/ 59267 h 186267"/>
              <a:gd name="connsiteX3" fmla="*/ 990600 w 990600"/>
              <a:gd name="connsiteY3" fmla="*/ 186267 h 186267"/>
              <a:gd name="connsiteX4" fmla="*/ 990600 w 990600"/>
              <a:gd name="connsiteY4" fmla="*/ 186267 h 1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186267">
                <a:moveTo>
                  <a:pt x="0" y="186267"/>
                </a:moveTo>
                <a:cubicBezTo>
                  <a:pt x="138641" y="114300"/>
                  <a:pt x="277283" y="42334"/>
                  <a:pt x="406400" y="21167"/>
                </a:cubicBezTo>
                <a:cubicBezTo>
                  <a:pt x="535517" y="0"/>
                  <a:pt x="677334" y="31750"/>
                  <a:pt x="774700" y="59267"/>
                </a:cubicBezTo>
                <a:cubicBezTo>
                  <a:pt x="872066" y="86784"/>
                  <a:pt x="990600" y="186267"/>
                  <a:pt x="990600" y="186267"/>
                </a:cubicBezTo>
                <a:lnTo>
                  <a:pt x="990600" y="186267"/>
                </a:lnTo>
              </a:path>
            </a:pathLst>
          </a:cu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3974125" y="4902718"/>
            <a:ext cx="763579" cy="316278"/>
          </a:xfrm>
          <a:custGeom>
            <a:avLst/>
            <a:gdLst>
              <a:gd name="connsiteX0" fmla="*/ 0 w 673100"/>
              <a:gd name="connsiteY0" fmla="*/ 279400 h 279400"/>
              <a:gd name="connsiteX1" fmla="*/ 215900 w 673100"/>
              <a:gd name="connsiteY1" fmla="*/ 101600 h 279400"/>
              <a:gd name="connsiteX2" fmla="*/ 673100 w 673100"/>
              <a:gd name="connsiteY2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279400">
                <a:moveTo>
                  <a:pt x="0" y="279400"/>
                </a:moveTo>
                <a:cubicBezTo>
                  <a:pt x="51858" y="213783"/>
                  <a:pt x="103717" y="148167"/>
                  <a:pt x="215900" y="101600"/>
                </a:cubicBezTo>
                <a:cubicBezTo>
                  <a:pt x="328083" y="55033"/>
                  <a:pt x="500591" y="27516"/>
                  <a:pt x="673100" y="0"/>
                </a:cubicBezTo>
              </a:path>
            </a:pathLst>
          </a:cu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5" name="Полилиния 184"/>
          <p:cNvSpPr/>
          <p:nvPr/>
        </p:nvSpPr>
        <p:spPr>
          <a:xfrm flipH="1">
            <a:off x="201200" y="4918879"/>
            <a:ext cx="730286" cy="334723"/>
          </a:xfrm>
          <a:custGeom>
            <a:avLst/>
            <a:gdLst>
              <a:gd name="connsiteX0" fmla="*/ 0 w 673100"/>
              <a:gd name="connsiteY0" fmla="*/ 279400 h 279400"/>
              <a:gd name="connsiteX1" fmla="*/ 215900 w 673100"/>
              <a:gd name="connsiteY1" fmla="*/ 101600 h 279400"/>
              <a:gd name="connsiteX2" fmla="*/ 673100 w 673100"/>
              <a:gd name="connsiteY2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279400">
                <a:moveTo>
                  <a:pt x="0" y="279400"/>
                </a:moveTo>
                <a:cubicBezTo>
                  <a:pt x="51858" y="213783"/>
                  <a:pt x="103717" y="148167"/>
                  <a:pt x="215900" y="101600"/>
                </a:cubicBezTo>
                <a:cubicBezTo>
                  <a:pt x="328083" y="55033"/>
                  <a:pt x="500591" y="27516"/>
                  <a:pt x="673100" y="0"/>
                </a:cubicBezTo>
              </a:path>
            </a:pathLst>
          </a:cu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6" name="TextBox 70"/>
          <p:cNvSpPr txBox="1"/>
          <p:nvPr/>
        </p:nvSpPr>
        <p:spPr>
          <a:xfrm>
            <a:off x="4183036" y="4891623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800000"/>
                </a:solidFill>
              </a:rPr>
              <a:t>+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187" name="TextBox 71"/>
          <p:cNvSpPr txBox="1"/>
          <p:nvPr/>
        </p:nvSpPr>
        <p:spPr>
          <a:xfrm>
            <a:off x="3378330" y="4906486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800000"/>
                </a:solidFill>
              </a:rPr>
              <a:t>–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188" name="TextBox 72"/>
          <p:cNvSpPr txBox="1"/>
          <p:nvPr/>
        </p:nvSpPr>
        <p:spPr>
          <a:xfrm>
            <a:off x="2238750" y="4906486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800000"/>
                </a:solidFill>
              </a:rPr>
              <a:t>+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190" name="TextBox 65"/>
          <p:cNvSpPr txBox="1"/>
          <p:nvPr/>
        </p:nvSpPr>
        <p:spPr>
          <a:xfrm>
            <a:off x="2730258" y="5248813"/>
            <a:ext cx="567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6</a:t>
            </a:r>
            <a:endParaRPr lang="ru-RU" sz="20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1" name="TextBox 74"/>
          <p:cNvSpPr txBox="1"/>
          <p:nvPr/>
        </p:nvSpPr>
        <p:spPr>
          <a:xfrm>
            <a:off x="705256" y="5248813"/>
            <a:ext cx="567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0</a:t>
            </a:r>
            <a:endParaRPr lang="ru-RU" sz="20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2" name="TextBox 75"/>
          <p:cNvSpPr txBox="1"/>
          <p:nvPr/>
        </p:nvSpPr>
        <p:spPr>
          <a:xfrm>
            <a:off x="3810378" y="5248813"/>
            <a:ext cx="567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9</a:t>
            </a:r>
            <a:endParaRPr lang="ru-RU" sz="20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9" name="Овал 158"/>
          <p:cNvSpPr/>
          <p:nvPr/>
        </p:nvSpPr>
        <p:spPr>
          <a:xfrm rot="10800000">
            <a:off x="2892339" y="5208736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8" name="Овал 157"/>
          <p:cNvSpPr/>
          <p:nvPr/>
        </p:nvSpPr>
        <p:spPr>
          <a:xfrm rot="10800000">
            <a:off x="867338" y="5208736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7" name="Овал 156"/>
          <p:cNvSpPr/>
          <p:nvPr/>
        </p:nvSpPr>
        <p:spPr>
          <a:xfrm>
            <a:off x="3898990" y="5208736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75656" y="497843"/>
                <a:ext cx="6852260" cy="780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Решите неравенство  </m:t>
                      </m:r>
                      <m:sSup>
                        <m:sSup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27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9</m:t>
                          </m:r>
                        </m:e>
                        <m:sup>
                          <m:r>
                            <a:rPr lang="en-US" sz="22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>
                                  <a:latin typeface="Cambria Math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2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−486</m:t>
                          </m:r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200" b="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−6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≤81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97843"/>
                <a:ext cx="6852260" cy="7802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9" name="Полилиния 288"/>
          <p:cNvSpPr/>
          <p:nvPr/>
        </p:nvSpPr>
        <p:spPr>
          <a:xfrm>
            <a:off x="903514" y="4946060"/>
            <a:ext cx="1025877" cy="285960"/>
          </a:xfrm>
          <a:custGeom>
            <a:avLst/>
            <a:gdLst>
              <a:gd name="connsiteX0" fmla="*/ 0 w 990600"/>
              <a:gd name="connsiteY0" fmla="*/ 186267 h 186267"/>
              <a:gd name="connsiteX1" fmla="*/ 406400 w 990600"/>
              <a:gd name="connsiteY1" fmla="*/ 21167 h 186267"/>
              <a:gd name="connsiteX2" fmla="*/ 774700 w 990600"/>
              <a:gd name="connsiteY2" fmla="*/ 59267 h 186267"/>
              <a:gd name="connsiteX3" fmla="*/ 990600 w 990600"/>
              <a:gd name="connsiteY3" fmla="*/ 186267 h 186267"/>
              <a:gd name="connsiteX4" fmla="*/ 990600 w 990600"/>
              <a:gd name="connsiteY4" fmla="*/ 186267 h 1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186267">
                <a:moveTo>
                  <a:pt x="0" y="186267"/>
                </a:moveTo>
                <a:cubicBezTo>
                  <a:pt x="138641" y="114300"/>
                  <a:pt x="277283" y="42334"/>
                  <a:pt x="406400" y="21167"/>
                </a:cubicBezTo>
                <a:cubicBezTo>
                  <a:pt x="535517" y="0"/>
                  <a:pt x="677334" y="31750"/>
                  <a:pt x="774700" y="59267"/>
                </a:cubicBezTo>
                <a:cubicBezTo>
                  <a:pt x="872066" y="86784"/>
                  <a:pt x="990600" y="186267"/>
                  <a:pt x="990600" y="186267"/>
                </a:cubicBezTo>
                <a:lnTo>
                  <a:pt x="990600" y="186267"/>
                </a:lnTo>
              </a:path>
            </a:pathLst>
          </a:cu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90" name="TextBox 72"/>
          <p:cNvSpPr txBox="1"/>
          <p:nvPr/>
        </p:nvSpPr>
        <p:spPr>
          <a:xfrm>
            <a:off x="1116998" y="4916880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800000"/>
                </a:solidFill>
              </a:rPr>
              <a:t>+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291" name="TextBox 74"/>
          <p:cNvSpPr txBox="1"/>
          <p:nvPr/>
        </p:nvSpPr>
        <p:spPr>
          <a:xfrm>
            <a:off x="1794154" y="5183035"/>
            <a:ext cx="567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3</a:t>
            </a:r>
            <a:endParaRPr lang="ru-RU" sz="20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92" name="Овал 291"/>
          <p:cNvSpPr/>
          <p:nvPr/>
        </p:nvSpPr>
        <p:spPr>
          <a:xfrm rot="10800000">
            <a:off x="1862180" y="5176079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293" name="Группа 21"/>
          <p:cNvGrpSpPr/>
          <p:nvPr/>
        </p:nvGrpSpPr>
        <p:grpSpPr>
          <a:xfrm rot="21540000">
            <a:off x="181310" y="5283983"/>
            <a:ext cx="625477" cy="211462"/>
            <a:chOff x="7156465" y="5932692"/>
            <a:chExt cx="623280" cy="162860"/>
          </a:xfrm>
        </p:grpSpPr>
        <p:cxnSp>
          <p:nvCxnSpPr>
            <p:cNvPr id="302" name="Прямая соединительная линия 301"/>
            <p:cNvCxnSpPr/>
            <p:nvPr/>
          </p:nvCxnSpPr>
          <p:spPr>
            <a:xfrm rot="18480000" flipV="1">
              <a:off x="7082251" y="6006906"/>
              <a:ext cx="149416" cy="988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Прямая соединительная линия 302"/>
            <p:cNvCxnSpPr/>
            <p:nvPr/>
          </p:nvCxnSpPr>
          <p:spPr>
            <a:xfrm rot="18480000" flipV="1">
              <a:off x="7237824" y="6010266"/>
              <a:ext cx="149416" cy="988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Прямая соединительная линия 303"/>
            <p:cNvCxnSpPr/>
            <p:nvPr/>
          </p:nvCxnSpPr>
          <p:spPr>
            <a:xfrm rot="18480000" flipV="1">
              <a:off x="7393397" y="6013628"/>
              <a:ext cx="149416" cy="988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Прямая соединительная линия 304"/>
            <p:cNvCxnSpPr/>
            <p:nvPr/>
          </p:nvCxnSpPr>
          <p:spPr>
            <a:xfrm rot="18480000" flipV="1">
              <a:off x="7548971" y="6016989"/>
              <a:ext cx="149416" cy="988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Прямая соединительная линия 305"/>
            <p:cNvCxnSpPr/>
            <p:nvPr/>
          </p:nvCxnSpPr>
          <p:spPr>
            <a:xfrm rot="18480000" flipV="1">
              <a:off x="7704543" y="6020350"/>
              <a:ext cx="149416" cy="988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TextBox 306"/>
              <p:cNvSpPr txBox="1"/>
              <p:nvPr/>
            </p:nvSpPr>
            <p:spPr>
              <a:xfrm>
                <a:off x="104890" y="1890710"/>
                <a:ext cx="4234300" cy="740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1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1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1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9</m:t>
                          </m:r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100" b="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1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0" i="1"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  <m:t>∙3</m:t>
                              </m:r>
                            </m:e>
                            <m:sup>
                              <m:r>
                                <a:rPr lang="en-US" sz="21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100" b="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100" b="0" i="1" smtClean="0">
                              <a:latin typeface="Cambria Math"/>
                            </a:rPr>
                            <m:t>−486</m:t>
                          </m:r>
                        </m:num>
                        <m:den>
                          <m:sSup>
                            <m:sSupPr>
                              <m:ctrlPr>
                                <a:rPr lang="ru-RU" sz="2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100" b="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100" b="0" i="1" smtClean="0">
                              <a:latin typeface="Cambria Math"/>
                            </a:rPr>
                            <m:t>−6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≤81</m:t>
                      </m:r>
                      <m:r>
                        <a:rPr lang="ru-RU" sz="2100" b="0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307" name="TextBox 3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0" y="1890710"/>
                <a:ext cx="4234300" cy="7408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TextBox 307"/>
              <p:cNvSpPr txBox="1"/>
              <p:nvPr/>
            </p:nvSpPr>
            <p:spPr>
              <a:xfrm>
                <a:off x="4448145" y="2113253"/>
                <a:ext cx="2764025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100" b="0" i="1" smtClean="0">
                          <a:latin typeface="Cambria Math"/>
                        </a:rPr>
                        <m:t>Замена: </m:t>
                      </m:r>
                      <m:sSup>
                        <m:sSupPr>
                          <m:ctrlPr>
                            <a:rPr lang="ru-RU" sz="21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ru-RU" sz="21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308" name="TextBox 3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145" y="2113253"/>
                <a:ext cx="2764025" cy="4154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TextBox 308"/>
              <p:cNvSpPr txBox="1"/>
              <p:nvPr/>
            </p:nvSpPr>
            <p:spPr>
              <a:xfrm>
                <a:off x="-36512" y="2544140"/>
                <a:ext cx="3600858" cy="740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10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</a:rPr>
                        <m:t>−9</m:t>
                      </m:r>
                      <m:sSup>
                        <m:sSupPr>
                          <m:ctrlP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10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100" i="1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0" i="1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−486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−6</m:t>
                          </m:r>
                        </m:den>
                      </m:f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≤81</m:t>
                      </m:r>
                      <m:r>
                        <a:rPr lang="ru-RU" sz="21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1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309" name="TextBox 3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544140"/>
                <a:ext cx="3600858" cy="7408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TextBox 310"/>
              <p:cNvSpPr txBox="1"/>
              <p:nvPr/>
            </p:nvSpPr>
            <p:spPr>
              <a:xfrm>
                <a:off x="3455034" y="2595384"/>
                <a:ext cx="5725478" cy="740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10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100" i="1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i="1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100" i="1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ru-RU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−9</m:t>
                              </m:r>
                              <m:sSup>
                                <m:sSupPr>
                                  <m:ctrlPr>
                                    <a:rPr lang="ru-RU" sz="2100" i="1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i="1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ru-RU" sz="2100" b="0" i="1" smtClean="0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210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−6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100" i="1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0" i="1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−486−81</m:t>
                          </m:r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+486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−6</m:t>
                          </m:r>
                        </m:den>
                      </m:f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≤0</m:t>
                      </m:r>
                    </m:oMath>
                  </m:oMathPara>
                </a14:m>
                <a:endParaRPr lang="ru-RU" sz="21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311" name="TextBox 3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034" y="2595384"/>
                <a:ext cx="5725478" cy="7408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TextBox 312"/>
              <p:cNvSpPr txBox="1"/>
              <p:nvPr/>
            </p:nvSpPr>
            <p:spPr>
              <a:xfrm>
                <a:off x="4211960" y="3336228"/>
                <a:ext cx="4065728" cy="740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100" i="1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100" i="1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100" i="1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100" i="1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−9</m:t>
                              </m:r>
                            </m:e>
                          </m:d>
                          <m:d>
                            <m:dPr>
                              <m:ctrlPr>
                                <a:rPr lang="en-US" sz="210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−6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+9</m:t>
                          </m:r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−9</m:t>
                              </m:r>
                            </m:e>
                          </m:d>
                        </m:num>
                        <m:den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−6</m:t>
                          </m:r>
                        </m:den>
                      </m:f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≤0</m:t>
                      </m:r>
                      <m:r>
                        <a:rPr lang="ru-RU" sz="21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1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313" name="TextBox 3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336228"/>
                <a:ext cx="4065728" cy="74084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/>
              <p:cNvSpPr txBox="1"/>
              <p:nvPr/>
            </p:nvSpPr>
            <p:spPr>
              <a:xfrm>
                <a:off x="35496" y="4035544"/>
                <a:ext cx="3259097" cy="740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−9</m:t>
                              </m:r>
                            </m:e>
                          </m:d>
                          <m:d>
                            <m:dPr>
                              <m:ctrlP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100" b="0" i="1" smtClean="0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0" i="1" smtClean="0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100" b="0" i="1" smtClean="0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−6</m:t>
                              </m:r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+9</m:t>
                              </m:r>
                            </m:e>
                          </m:d>
                        </m:num>
                        <m:den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−6</m:t>
                          </m:r>
                        </m:den>
                      </m:f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≤0</m:t>
                      </m:r>
                      <m:r>
                        <a:rPr lang="ru-RU" sz="21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1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315" name="TextBox 3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35544"/>
                <a:ext cx="3259097" cy="74084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/>
              <p:cNvSpPr txBox="1"/>
              <p:nvPr/>
            </p:nvSpPr>
            <p:spPr>
              <a:xfrm>
                <a:off x="3131840" y="4056308"/>
                <a:ext cx="2596928" cy="740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10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lang="en-US" sz="2100" i="1" smtClean="0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100" b="0" i="1" smtClean="0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100" b="0" i="1" smtClean="0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−9</m:t>
                              </m:r>
                            </m:e>
                          </m:d>
                        </m:num>
                        <m:den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−6</m:t>
                          </m:r>
                        </m:den>
                      </m:f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≤0</m:t>
                      </m:r>
                    </m:oMath>
                  </m:oMathPara>
                </a14:m>
                <a:endParaRPr lang="ru-RU" sz="21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317" name="TextBox 3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056308"/>
                <a:ext cx="2596928" cy="74084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9" name="TextBox 71"/>
          <p:cNvSpPr txBox="1"/>
          <p:nvPr/>
        </p:nvSpPr>
        <p:spPr>
          <a:xfrm>
            <a:off x="331967" y="4899094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800000"/>
                </a:solidFill>
              </a:rPr>
              <a:t>–</a:t>
            </a:r>
            <a:endParaRPr lang="ru-RU" sz="2000" b="1" dirty="0">
              <a:solidFill>
                <a:srgbClr val="800000"/>
              </a:solidFill>
            </a:endParaRPr>
          </a:p>
        </p:txBody>
      </p:sp>
      <p:cxnSp>
        <p:nvCxnSpPr>
          <p:cNvPr id="4" name="Соединительная линия уступом 3"/>
          <p:cNvCxnSpPr>
            <a:stCxn id="158" idx="4"/>
          </p:cNvCxnSpPr>
          <p:nvPr/>
        </p:nvCxnSpPr>
        <p:spPr>
          <a:xfrm rot="5400000" flipH="1" flipV="1">
            <a:off x="2713318" y="3047914"/>
            <a:ext cx="368842" cy="3952803"/>
          </a:xfrm>
          <a:prstGeom prst="bentConnector2">
            <a:avLst/>
          </a:prstGeom>
          <a:ln w="190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37988" y="4767492"/>
                <a:ext cx="1516890" cy="669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220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=3        </m:t>
                              </m:r>
                            </m:e>
                            <m:e>
                              <m:r>
                                <a:rPr lang="en-US" sz="22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  <a:ea typeface="Cambria Math"/>
                                </a:rPr>
                                <m:t>6&lt;</m:t>
                              </m:r>
                              <m:r>
                                <a:rPr lang="en-US" sz="22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  <a:ea typeface="Cambria Math"/>
                                </a:rPr>
                                <m:t>≤9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988" y="4767492"/>
                <a:ext cx="1516890" cy="6697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0" name="TextBox 319"/>
              <p:cNvSpPr txBox="1"/>
              <p:nvPr/>
            </p:nvSpPr>
            <p:spPr>
              <a:xfrm>
                <a:off x="7139373" y="4725144"/>
                <a:ext cx="1825115" cy="694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2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atin typeface="Cambria Math"/>
                                </a:rPr>
                                <m:t>=3        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6&lt;</m:t>
                              </m:r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≤9</m:t>
                              </m:r>
                            </m:e>
                          </m:eqAr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20" name="TextBox 3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373" y="4725144"/>
                <a:ext cx="1825115" cy="69493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TextBox 321"/>
              <p:cNvSpPr txBox="1"/>
              <p:nvPr/>
            </p:nvSpPr>
            <p:spPr>
              <a:xfrm>
                <a:off x="107504" y="5573592"/>
                <a:ext cx="2502352" cy="723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2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atin typeface="Cambria Math"/>
                                </a:rPr>
                                <m:t>  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sz="22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220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20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 i="0" smtClean="0">
                                              <a:latin typeface="Cambria Math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  <m:r>
                            <a:rPr lang="ru-RU" sz="2200" b="0" i="1" smtClean="0">
                              <a:latin typeface="Cambria Math"/>
                            </a:rPr>
                            <m:t>;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22" name="TextBox 3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573592"/>
                <a:ext cx="2502352" cy="72340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3" name="TextBox 322"/>
              <p:cNvSpPr txBox="1"/>
              <p:nvPr/>
            </p:nvSpPr>
            <p:spPr>
              <a:xfrm>
                <a:off x="2865203" y="5573592"/>
                <a:ext cx="2116349" cy="716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=1                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func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≤2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23" name="TextBox 3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203" y="5573592"/>
                <a:ext cx="2116349" cy="71628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037233" y="5681862"/>
                <a:ext cx="295625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endChr m:val="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6</m:t>
                              </m:r>
                            </m:e>
                          </m:func>
                        </m:e>
                      </m: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endChr m:val="]"/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33" y="5681862"/>
                <a:ext cx="2956259" cy="430887"/>
              </a:xfrm>
              <a:prstGeom prst="rect">
                <a:avLst/>
              </a:prstGeom>
              <a:blipFill rotWithShape="1">
                <a:blip r:embed="rId14"/>
                <a:stretch>
                  <a:fillRect t="-129577" r="-18144" b="-195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Группа 14"/>
          <p:cNvGrpSpPr/>
          <p:nvPr/>
        </p:nvGrpSpPr>
        <p:grpSpPr>
          <a:xfrm>
            <a:off x="5005455" y="6196845"/>
            <a:ext cx="3959033" cy="544521"/>
            <a:chOff x="2637595" y="6072201"/>
            <a:chExt cx="3959033" cy="544521"/>
          </a:xfrm>
        </p:grpSpPr>
        <p:sp>
          <p:nvSpPr>
            <p:cNvPr id="326" name="Скругленный прямоугольник 325"/>
            <p:cNvSpPr/>
            <p:nvPr/>
          </p:nvSpPr>
          <p:spPr>
            <a:xfrm rot="10800000">
              <a:off x="2741891" y="6072201"/>
              <a:ext cx="3780723" cy="544521"/>
            </a:xfrm>
            <a:prstGeom prst="roundRect">
              <a:avLst>
                <a:gd name="adj" fmla="val 23762"/>
              </a:avLst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Прямоугольник 329"/>
                <p:cNvSpPr/>
                <p:nvPr/>
              </p:nvSpPr>
              <p:spPr>
                <a:xfrm>
                  <a:off x="2637595" y="6110431"/>
                  <a:ext cx="395903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Ответ: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endChr m:val=""/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b="0" i="1">
                                    <a:latin typeface="Cambria Math"/>
                                  </a:rPr>
                                  <m:t>6</m:t>
                                </m:r>
                              </m:e>
                            </m:func>
                          </m:e>
                        </m:d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4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330" name="Прямоугольник 3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7595" y="6110431"/>
                  <a:ext cx="3959033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130263" r="-13251" b="-19473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1" name="Овал 330"/>
          <p:cNvSpPr/>
          <p:nvPr/>
        </p:nvSpPr>
        <p:spPr>
          <a:xfrm rot="10800000">
            <a:off x="863600" y="521687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8007" y="3315464"/>
                <a:ext cx="4258282" cy="740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10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100" i="1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i="1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100" i="1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ru-RU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−9</m:t>
                              </m:r>
                              <m:sSup>
                                <m:sSupPr>
                                  <m:ctrlPr>
                                    <a:rPr lang="ru-RU" sz="2100" i="1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i="1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ru-RU" sz="2100" b="0" i="1" smtClean="0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210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−6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100" i="1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0" i="1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−81</m:t>
                          </m:r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−6</m:t>
                          </m:r>
                        </m:den>
                      </m:f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≤0</m:t>
                      </m:r>
                      <m:r>
                        <a:rPr lang="ru-RU" sz="21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1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" y="3315464"/>
                <a:ext cx="4258282" cy="74084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6012160" y="4149080"/>
            <a:ext cx="2275238" cy="552868"/>
            <a:chOff x="5868144" y="3982825"/>
            <a:chExt cx="2275238" cy="552868"/>
          </a:xfrm>
        </p:grpSpPr>
        <p:sp>
          <p:nvSpPr>
            <p:cNvPr id="76" name="AutoShape 62"/>
            <p:cNvSpPr>
              <a:spLocks noChangeArrowheads="1"/>
            </p:cNvSpPr>
            <p:nvPr/>
          </p:nvSpPr>
          <p:spPr bwMode="auto">
            <a:xfrm>
              <a:off x="5868144" y="3982825"/>
              <a:ext cx="2275238" cy="552868"/>
            </a:xfrm>
            <a:prstGeom prst="wedgeEllipseCallout">
              <a:avLst>
                <a:gd name="adj1" fmla="val -8186"/>
                <a:gd name="adj2" fmla="val 109718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ru-RU" sz="21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68144" y="4043531"/>
              <a:ext cx="227523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1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Обратная замена</a:t>
              </a:r>
              <a:endParaRPr lang="ru-RU" sz="2100" dirty="0">
                <a:solidFill>
                  <a:srgbClr val="8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728095" y="4930630"/>
                <a:ext cx="49084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095" y="4930630"/>
                <a:ext cx="490840" cy="430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1029" grpId="0"/>
      <p:bldP spid="181" grpId="0"/>
      <p:bldP spid="182" grpId="0" animBg="1"/>
      <p:bldP spid="183" grpId="0" animBg="1"/>
      <p:bldP spid="184" grpId="0" animBg="1"/>
      <p:bldP spid="185" grpId="0" animBg="1"/>
      <p:bldP spid="186" grpId="0"/>
      <p:bldP spid="187" grpId="0"/>
      <p:bldP spid="188" grpId="0"/>
      <p:bldP spid="190" grpId="0"/>
      <p:bldP spid="191" grpId="0"/>
      <p:bldP spid="192" grpId="0"/>
      <p:bldP spid="159" grpId="0" animBg="1"/>
      <p:bldP spid="158" grpId="0" animBg="1"/>
      <p:bldP spid="157" grpId="0" animBg="1"/>
      <p:bldP spid="289" grpId="0" animBg="1"/>
      <p:bldP spid="290" grpId="0"/>
      <p:bldP spid="291" grpId="0"/>
      <p:bldP spid="292" grpId="0" animBg="1"/>
      <p:bldP spid="307" grpId="0"/>
      <p:bldP spid="308" grpId="0"/>
      <p:bldP spid="309" grpId="0"/>
      <p:bldP spid="311" grpId="0"/>
      <p:bldP spid="313" grpId="0"/>
      <p:bldP spid="315" grpId="0"/>
      <p:bldP spid="317" grpId="0"/>
      <p:bldP spid="319" grpId="0"/>
      <p:bldP spid="12" grpId="0"/>
      <p:bldP spid="320" grpId="0"/>
      <p:bldP spid="322" grpId="0"/>
      <p:bldP spid="323" grpId="0"/>
      <p:bldP spid="14" grpId="0"/>
      <p:bldP spid="331" grpId="0" animBg="1"/>
      <p:bldP spid="7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316"/>
              <p:cNvSpPr txBox="1"/>
              <p:nvPr/>
            </p:nvSpPr>
            <p:spPr>
              <a:xfrm>
                <a:off x="6029586" y="3862361"/>
                <a:ext cx="3222934" cy="749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1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ru-RU" sz="2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1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1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21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1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1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sz="21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1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1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−9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ru-RU" sz="21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1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−6</m:t>
                          </m:r>
                        </m:den>
                      </m:f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≤0</m:t>
                      </m:r>
                      <m:r>
                        <a:rPr lang="ru-RU" sz="21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3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586" y="3862361"/>
                <a:ext cx="3222934" cy="7490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626107" y="4038164"/>
                <a:ext cx="353006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100" b="0" i="1" smtClean="0">
                          <a:latin typeface="Cambria Math"/>
                        </a:rPr>
                        <m:t>Сделаем обратную замену</m:t>
                      </m:r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07" y="4038164"/>
                <a:ext cx="3530069" cy="415498"/>
              </a:xfrm>
              <a:prstGeom prst="rect">
                <a:avLst/>
              </a:prstGeom>
              <a:blipFill rotWithShape="1">
                <a:blip r:embed="rId4"/>
                <a:stretch>
                  <a:fillRect l="-173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5"/>
              <p:cNvSpPr>
                <a:spLocks noChangeArrowheads="1"/>
              </p:cNvSpPr>
              <p:nvPr/>
            </p:nvSpPr>
            <p:spPr bwMode="auto">
              <a:xfrm>
                <a:off x="366091" y="4590963"/>
                <a:ext cx="8022333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100" b="1" i="1" strike="noStrike" cap="none" normalizeH="0" baseline="0" smtClean="0">
                          <a:ln>
                            <a:noFill/>
                          </a:ln>
                          <a:solidFill>
                            <a:srgbClr val="4D009A"/>
                          </a:solidFill>
                          <a:effectLst/>
                          <a:latin typeface="Cambria Math"/>
                        </a:rPr>
                        <m:t> Решим полученное неравенство методом замены</m:t>
                      </m:r>
                      <m:r>
                        <a:rPr kumimoji="0" lang="ru-RU" sz="2100" b="1" i="1" strike="noStrike" cap="none" normalizeH="0" baseline="0" smtClean="0">
                          <a:ln>
                            <a:noFill/>
                          </a:ln>
                          <a:solidFill>
                            <a:srgbClr val="4D009A"/>
                          </a:solidFill>
                          <a:effectLst/>
                          <a:latin typeface="Cambria Math"/>
                          <a:ea typeface="Cambria Math"/>
                        </a:rPr>
                        <m:t> множителей</m:t>
                      </m:r>
                    </m:oMath>
                  </m:oMathPara>
                </a14:m>
                <a:endParaRPr kumimoji="0" lang="ru-RU" sz="2100" b="1" i="0" strike="noStrike" cap="none" normalizeH="0" baseline="0" dirty="0" smtClean="0">
                  <a:ln>
                    <a:noFill/>
                  </a:ln>
                  <a:solidFill>
                    <a:srgbClr val="4D009A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6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091" y="4590963"/>
                <a:ext cx="8022333" cy="415498"/>
              </a:xfrm>
              <a:prstGeom prst="rect">
                <a:avLst/>
              </a:prstGeom>
              <a:blipFill rotWithShape="1">
                <a:blip r:embed="rId5"/>
                <a:stretch>
                  <a:fillRect b="-102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3" name="Rectangle 5"/>
          <p:cNvSpPr>
            <a:spLocks noChangeArrowheads="1"/>
          </p:cNvSpPr>
          <p:nvPr/>
        </p:nvSpPr>
        <p:spPr bwMode="auto">
          <a:xfrm>
            <a:off x="3782282" y="1430423"/>
            <a:ext cx="44425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(метод замены </a:t>
            </a:r>
            <a:r>
              <a:rPr lang="ru-RU" sz="2000" dirty="0" smtClean="0"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множителе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й).</a:t>
            </a:r>
            <a:endParaRPr kumimoji="0" lang="ru-RU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54" name="Скругленный прямоугольник 153"/>
          <p:cNvSpPr/>
          <p:nvPr/>
        </p:nvSpPr>
        <p:spPr>
          <a:xfrm>
            <a:off x="1643041" y="476672"/>
            <a:ext cx="6760730" cy="82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34082" y="13156"/>
            <a:ext cx="18758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Задание №15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3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48478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339752" y="1412776"/>
            <a:ext cx="15001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Решение 2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19672" y="497843"/>
                <a:ext cx="6852260" cy="780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Решите неравенство  </m:t>
                      </m:r>
                      <m:sSup>
                        <m:sSup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27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9</m:t>
                          </m:r>
                        </m:e>
                        <m:sup>
                          <m:r>
                            <a:rPr lang="en-US" sz="22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>
                                  <a:latin typeface="Cambria Math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2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−486</m:t>
                          </m:r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200" b="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−6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≤81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97843"/>
                <a:ext cx="6852260" cy="7802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TextBox 306"/>
              <p:cNvSpPr txBox="1"/>
              <p:nvPr/>
            </p:nvSpPr>
            <p:spPr>
              <a:xfrm>
                <a:off x="-36512" y="2508353"/>
                <a:ext cx="4234300" cy="740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1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1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1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9</m:t>
                          </m:r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100" b="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1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0" i="1"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  <m:t>∙3</m:t>
                              </m:r>
                            </m:e>
                            <m:sup>
                              <m:r>
                                <a:rPr lang="en-US" sz="21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100" b="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100" b="0" i="1" smtClean="0">
                              <a:latin typeface="Cambria Math"/>
                            </a:rPr>
                            <m:t>−486</m:t>
                          </m:r>
                        </m:num>
                        <m:den>
                          <m:sSup>
                            <m:sSupPr>
                              <m:ctrlPr>
                                <a:rPr lang="ru-RU" sz="2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100" b="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100" b="0" i="1" smtClean="0">
                              <a:latin typeface="Cambria Math"/>
                            </a:rPr>
                            <m:t>−6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≤81</m:t>
                      </m:r>
                      <m:r>
                        <a:rPr lang="ru-RU" sz="2100" b="0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307" name="TextBox 3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508353"/>
                <a:ext cx="4234300" cy="74084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TextBox 307"/>
              <p:cNvSpPr txBox="1"/>
              <p:nvPr/>
            </p:nvSpPr>
            <p:spPr>
              <a:xfrm>
                <a:off x="4139952" y="2746302"/>
                <a:ext cx="103406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1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1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308" name="TextBox 3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746302"/>
                <a:ext cx="1034066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TextBox 308"/>
              <p:cNvSpPr txBox="1"/>
              <p:nvPr/>
            </p:nvSpPr>
            <p:spPr>
              <a:xfrm>
                <a:off x="5148064" y="2508353"/>
                <a:ext cx="3908121" cy="740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10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sSup>
                        <m:sSupPr>
                          <m:ctrlPr>
                            <a:rPr lang="ru-RU" sz="210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</a:rPr>
                        <m:t>−9</m:t>
                      </m:r>
                      <m:sSup>
                        <m:sSupPr>
                          <m:ctrlP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10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100" i="1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0" i="1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−486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−6</m:t>
                          </m:r>
                        </m:den>
                      </m:f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≤81</m:t>
                      </m:r>
                      <m:r>
                        <a:rPr lang="ru-RU" sz="21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1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309" name="TextBox 3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508353"/>
                <a:ext cx="3908121" cy="74084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TextBox 310"/>
              <p:cNvSpPr txBox="1"/>
              <p:nvPr/>
            </p:nvSpPr>
            <p:spPr>
              <a:xfrm>
                <a:off x="-36512" y="3192212"/>
                <a:ext cx="3228127" cy="740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10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</a:rPr>
                        <m:t>−9</m:t>
                      </m:r>
                      <m:sSup>
                        <m:sSupPr>
                          <m:ctrlP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10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100" i="1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0" i="1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−81</m:t>
                          </m:r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−6</m:t>
                          </m:r>
                        </m:den>
                      </m:f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≤0</m:t>
                      </m:r>
                      <m:r>
                        <a:rPr lang="ru-RU" sz="21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1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311" name="TextBox 3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192212"/>
                <a:ext cx="3228127" cy="74084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TextBox 312"/>
              <p:cNvSpPr txBox="1"/>
              <p:nvPr/>
            </p:nvSpPr>
            <p:spPr>
              <a:xfrm>
                <a:off x="2987824" y="3177189"/>
                <a:ext cx="3259097" cy="719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−9</m:t>
                          </m:r>
                        </m:e>
                      </m:d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10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9</m:t>
                          </m:r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−9</m:t>
                              </m:r>
                            </m:e>
                          </m:d>
                        </m:num>
                        <m:den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−6</m:t>
                          </m:r>
                        </m:den>
                      </m:f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≤0</m:t>
                      </m:r>
                      <m:r>
                        <a:rPr lang="ru-RU" sz="21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1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313" name="TextBox 3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177189"/>
                <a:ext cx="3259097" cy="71955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/>
              <p:cNvSpPr txBox="1"/>
              <p:nvPr/>
            </p:nvSpPr>
            <p:spPr>
              <a:xfrm>
                <a:off x="6012160" y="3177189"/>
                <a:ext cx="3259097" cy="740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−9</m:t>
                              </m:r>
                            </m:e>
                          </m:d>
                          <m:d>
                            <m:dPr>
                              <m:ctrlP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100" b="0" i="1" smtClean="0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0" i="1" smtClean="0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100" b="0" i="1" smtClean="0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−6</m:t>
                              </m:r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+9</m:t>
                              </m:r>
                            </m:e>
                          </m:d>
                        </m:num>
                        <m:den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−6</m:t>
                          </m:r>
                        </m:den>
                      </m:f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≤0</m:t>
                      </m:r>
                    </m:oMath>
                  </m:oMathPara>
                </a14:m>
                <a:endParaRPr lang="ru-RU" sz="21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315" name="TextBox 3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177189"/>
                <a:ext cx="3259097" cy="74084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/>
              <p:cNvSpPr txBox="1"/>
              <p:nvPr/>
            </p:nvSpPr>
            <p:spPr>
              <a:xfrm>
                <a:off x="-95654" y="3861048"/>
                <a:ext cx="2651430" cy="740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10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lang="en-US" sz="2100" i="1" smtClean="0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100" b="0" i="1" smtClean="0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100" b="0" i="1" smtClean="0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1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−9</m:t>
                              </m:r>
                            </m:e>
                          </m:d>
                        </m:num>
                        <m:den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1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−6</m:t>
                          </m:r>
                        </m:den>
                      </m:f>
                      <m:r>
                        <a:rPr lang="en-US" sz="21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≤0</m:t>
                      </m:r>
                      <m:r>
                        <a:rPr lang="ru-RU" sz="2100" b="0" i="1" smtClean="0">
                          <a:solidFill>
                            <a:srgbClr val="8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1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317" name="TextBox 3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654" y="3861048"/>
                <a:ext cx="2651430" cy="74084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67830" y="6427113"/>
                <a:ext cx="272378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4D009A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4D009A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 smtClean="0">
                              <a:solidFill>
                                <a:srgbClr val="4D009A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4D009A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rgbClr val="4D009A"/>
                          </a:solidFill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endChr m:val=""/>
                          <m:ctrlPr>
                            <a:rPr lang="en-US" sz="2200" i="1" smtClean="0">
                              <a:solidFill>
                                <a:srgbClr val="4D009A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200" i="1">
                                  <a:solidFill>
                                    <a:srgbClr val="4D009A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4D009A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>
                                      <a:solidFill>
                                        <a:srgbClr val="4D009A"/>
                                      </a:solidFill>
                                      <a:latin typeface="Cambria Math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2200" b="0" i="1">
                                      <a:solidFill>
                                        <a:srgbClr val="4D009A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200" b="0" i="1">
                                  <a:solidFill>
                                    <a:srgbClr val="4D009A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func>
                        </m:e>
                      </m:d>
                      <m:r>
                        <a:rPr lang="ru-RU" sz="2200" b="0" i="1" smtClean="0">
                          <a:solidFill>
                            <a:srgbClr val="4D009A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endChr m:val="]"/>
                          <m:ctrlPr>
                            <a:rPr lang="ru-RU" sz="2200" i="1" smtClean="0">
                              <a:solidFill>
                                <a:srgbClr val="4D009A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4D009A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ru-RU" sz="2200" dirty="0">
                  <a:solidFill>
                    <a:srgbClr val="4D009A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30" y="6427113"/>
                <a:ext cx="2723785" cy="430887"/>
              </a:xfrm>
              <a:prstGeom prst="rect">
                <a:avLst/>
              </a:prstGeom>
              <a:blipFill rotWithShape="1">
                <a:blip r:embed="rId14"/>
                <a:stretch>
                  <a:fillRect t="-129577" r="-18345" b="-195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Группа 14"/>
          <p:cNvGrpSpPr/>
          <p:nvPr/>
        </p:nvGrpSpPr>
        <p:grpSpPr>
          <a:xfrm>
            <a:off x="4827740" y="6351710"/>
            <a:ext cx="3992731" cy="461666"/>
            <a:chOff x="2637591" y="6186601"/>
            <a:chExt cx="3992731" cy="461666"/>
          </a:xfrm>
        </p:grpSpPr>
        <p:sp>
          <p:nvSpPr>
            <p:cNvPr id="326" name="Скругленный прямоугольник 325"/>
            <p:cNvSpPr/>
            <p:nvPr/>
          </p:nvSpPr>
          <p:spPr>
            <a:xfrm rot="10800000">
              <a:off x="2637591" y="6186601"/>
              <a:ext cx="3992731" cy="430122"/>
            </a:xfrm>
            <a:prstGeom prst="roundRect">
              <a:avLst>
                <a:gd name="adj" fmla="val 23762"/>
              </a:avLst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Прямоугольник 329"/>
                <p:cNvSpPr/>
                <p:nvPr/>
              </p:nvSpPr>
              <p:spPr>
                <a:xfrm>
                  <a:off x="2637595" y="6186602"/>
                  <a:ext cx="395903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Ответ: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endChr m:val=""/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b="0" i="1">
                                    <a:latin typeface="Cambria Math"/>
                                  </a:rPr>
                                  <m:t>6</m:t>
                                </m:r>
                              </m:e>
                            </m:func>
                          </m:e>
                        </m:d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4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330" name="Прямоугольник 3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7595" y="6186602"/>
                  <a:ext cx="3959033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130263" r="-13251" b="-19473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316"/>
              <p:cNvSpPr txBox="1"/>
              <p:nvPr/>
            </p:nvSpPr>
            <p:spPr>
              <a:xfrm>
                <a:off x="263549" y="4991237"/>
                <a:ext cx="3435812" cy="740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smtClean="0">
                              <a:solidFill>
                                <a:srgbClr val="4D009A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100" i="1" smtClean="0">
                                  <a:solidFill>
                                    <a:srgbClr val="4D009A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ru-RU" sz="2100" i="1">
                                      <a:solidFill>
                                        <a:srgbClr val="4D009A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0" i="1">
                                      <a:solidFill>
                                        <a:srgbClr val="4D009A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100" b="0" i="1">
                                      <a:solidFill>
                                        <a:srgbClr val="4D009A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100" i="1" smtClean="0">
                                      <a:solidFill>
                                        <a:srgbClr val="4D009A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2100" i="1">
                                          <a:solidFill>
                                            <a:srgbClr val="4D009A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100" b="0" i="1">
                                          <a:solidFill>
                                            <a:srgbClr val="4D009A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100" b="0" i="1">
                                          <a:solidFill>
                                            <a:srgbClr val="4D009A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sz="2100" b="0" i="1" smtClean="0">
                                      <a:solidFill>
                                        <a:srgbClr val="4D009A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100" i="1" smtClean="0">
                                          <a:solidFill>
                                            <a:srgbClr val="4D009A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100" b="0" i="1" smtClean="0">
                                          <a:solidFill>
                                            <a:srgbClr val="4D009A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ru-RU" sz="2100" b="0" i="1" smtClean="0">
                                          <a:solidFill>
                                            <a:srgbClr val="4D009A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100" b="0" i="1" smtClean="0">
                                  <a:solidFill>
                                    <a:srgbClr val="4D009A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100" i="1" smtClean="0">
                                  <a:solidFill>
                                    <a:srgbClr val="4D009A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100" i="1">
                                      <a:solidFill>
                                        <a:srgbClr val="4D009A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0" i="1">
                                      <a:solidFill>
                                        <a:srgbClr val="4D009A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100" b="0" i="1">
                                      <a:solidFill>
                                        <a:srgbClr val="4D009A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100" b="0" i="1" smtClean="0">
                                  <a:solidFill>
                                    <a:srgbClr val="4D009A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100" i="1">
                                      <a:solidFill>
                                        <a:srgbClr val="4D009A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0" i="1">
                                      <a:solidFill>
                                        <a:srgbClr val="4D009A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ru-RU" sz="2100" b="0" i="1" smtClean="0">
                                      <a:solidFill>
                                        <a:srgbClr val="4D009A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ru-RU" sz="2100" i="1">
                                  <a:solidFill>
                                    <a:srgbClr val="4D009A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0" i="1">
                                  <a:solidFill>
                                    <a:srgbClr val="4D009A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100" b="0" i="1">
                                  <a:solidFill>
                                    <a:srgbClr val="4D009A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100" b="0" i="1" smtClean="0">
                              <a:solidFill>
                                <a:srgbClr val="4D009A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100" i="1">
                                  <a:solidFill>
                                    <a:srgbClr val="4D009A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0" i="1">
                                  <a:solidFill>
                                    <a:srgbClr val="4D009A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2100" i="1">
                                      <a:solidFill>
                                        <a:srgbClr val="4D009A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100" i="1">
                                          <a:solidFill>
                                            <a:srgbClr val="4D009A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>
                                          <a:solidFill>
                                            <a:srgbClr val="4D009A"/>
                                          </a:solidFill>
                                          <a:latin typeface="Cambria Math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2100" b="0" i="1">
                                          <a:solidFill>
                                            <a:srgbClr val="4D009A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100" b="0" i="1">
                                      <a:solidFill>
                                        <a:srgbClr val="4D009A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func>
                            </m:sup>
                          </m:sSup>
                        </m:den>
                      </m:f>
                      <m:r>
                        <a:rPr lang="en-US" sz="2100" b="0" i="1" smtClean="0">
                          <a:solidFill>
                            <a:srgbClr val="4D009A"/>
                          </a:solidFill>
                          <a:latin typeface="Cambria Math"/>
                          <a:ea typeface="Cambria Math"/>
                        </a:rPr>
                        <m:t>≤0</m:t>
                      </m:r>
                      <m:r>
                        <a:rPr lang="ru-RU" sz="2100" b="0" i="1" smtClean="0">
                          <a:solidFill>
                            <a:srgbClr val="4D009A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100" dirty="0">
                  <a:solidFill>
                    <a:srgbClr val="4D009A"/>
                  </a:solidFill>
                </a:endParaRPr>
              </a:p>
            </p:txBody>
          </p:sp>
        </mc:Choice>
        <mc:Fallback xmlns="">
          <p:sp>
            <p:nvSpPr>
              <p:cNvPr id="78" name="TextBox 3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49" y="4991237"/>
                <a:ext cx="3435812" cy="74084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Группа 78"/>
          <p:cNvGrpSpPr/>
          <p:nvPr/>
        </p:nvGrpSpPr>
        <p:grpSpPr>
          <a:xfrm>
            <a:off x="2061493" y="4149080"/>
            <a:ext cx="2357454" cy="714379"/>
            <a:chOff x="5286380" y="2143116"/>
            <a:chExt cx="2357454" cy="714379"/>
          </a:xfrm>
        </p:grpSpPr>
        <p:sp>
          <p:nvSpPr>
            <p:cNvPr id="80" name="AutoShape 62"/>
            <p:cNvSpPr>
              <a:spLocks noChangeArrowheads="1"/>
            </p:cNvSpPr>
            <p:nvPr/>
          </p:nvSpPr>
          <p:spPr bwMode="auto">
            <a:xfrm>
              <a:off x="5286380" y="2143116"/>
              <a:ext cx="2357454" cy="714379"/>
            </a:xfrm>
            <a:prstGeom prst="wedgeEllipseCallout">
              <a:avLst>
                <a:gd name="adj1" fmla="val -56823"/>
                <a:gd name="adj2" fmla="val 80776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ru-RU" sz="2100" dirty="0"/>
            </a:p>
          </p:txBody>
        </p:sp>
        <p:pic>
          <p:nvPicPr>
            <p:cNvPr id="81" name="Picture 1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00696" y="2214554"/>
              <a:ext cx="2171700" cy="457200"/>
            </a:xfrm>
            <a:prstGeom prst="rect">
              <a:avLst/>
            </a:prstGeom>
            <a:noFill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316"/>
              <p:cNvSpPr txBox="1"/>
              <p:nvPr/>
            </p:nvSpPr>
            <p:spPr>
              <a:xfrm>
                <a:off x="3707904" y="4999402"/>
                <a:ext cx="2607573" cy="805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smtClean="0">
                              <a:solidFill>
                                <a:srgbClr val="4D009A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100" i="1" smtClean="0">
                                  <a:solidFill>
                                    <a:srgbClr val="4D009A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100" i="1" smtClean="0">
                                      <a:solidFill>
                                        <a:srgbClr val="4D009A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100" b="0" i="1" smtClean="0">
                                      <a:solidFill>
                                        <a:srgbClr val="4D009A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100" b="0" i="1" smtClean="0">
                                      <a:solidFill>
                                        <a:srgbClr val="4D009A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100" b="0" i="1" smtClean="0">
                                  <a:solidFill>
                                    <a:srgbClr val="4D009A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100" i="1" smtClean="0">
                                  <a:solidFill>
                                    <a:srgbClr val="4D009A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4D009A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100" b="0" i="1" smtClean="0">
                                  <a:solidFill>
                                    <a:srgbClr val="4D009A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r>
                            <a:rPr lang="en-US" sz="2100" b="0" i="1" smtClean="0">
                              <a:solidFill>
                                <a:srgbClr val="4D009A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100" b="0" i="1" smtClean="0">
                              <a:solidFill>
                                <a:srgbClr val="4D009A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100" i="1" smtClean="0">
                                  <a:solidFill>
                                    <a:srgbClr val="4D009A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100" i="1" smtClean="0">
                                      <a:solidFill>
                                        <a:srgbClr val="4D009A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100" b="0" i="0" smtClean="0">
                                      <a:solidFill>
                                        <a:srgbClr val="4D009A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solidFill>
                                        <a:srgbClr val="4D009A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100" b="0" i="1" smtClean="0">
                                  <a:solidFill>
                                    <a:srgbClr val="4D009A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func>
                        </m:den>
                      </m:f>
                      <m:r>
                        <a:rPr lang="en-US" sz="2100" b="0" i="1" smtClean="0">
                          <a:solidFill>
                            <a:srgbClr val="4D009A"/>
                          </a:solidFill>
                          <a:latin typeface="Cambria Math"/>
                          <a:ea typeface="Cambria Math"/>
                        </a:rPr>
                        <m:t>≤0</m:t>
                      </m:r>
                    </m:oMath>
                  </m:oMathPara>
                </a14:m>
                <a:endParaRPr lang="ru-RU" sz="2100" dirty="0">
                  <a:solidFill>
                    <a:srgbClr val="4D009A"/>
                  </a:solidFill>
                </a:endParaRPr>
              </a:p>
            </p:txBody>
          </p:sp>
        </mc:Choice>
        <mc:Fallback xmlns="">
          <p:sp>
            <p:nvSpPr>
              <p:cNvPr id="82" name="TextBox 3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999402"/>
                <a:ext cx="2607573" cy="80586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3" name="Прямая со стрелкой 212"/>
          <p:cNvCxnSpPr/>
          <p:nvPr/>
        </p:nvCxnSpPr>
        <p:spPr>
          <a:xfrm flipV="1">
            <a:off x="179512" y="6102511"/>
            <a:ext cx="3667782" cy="7335"/>
          </a:xfrm>
          <a:prstGeom prst="straightConnector1">
            <a:avLst/>
          </a:prstGeom>
          <a:ln w="19050">
            <a:solidFill>
              <a:srgbClr val="4D009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4" name="Группа 22"/>
          <p:cNvGrpSpPr/>
          <p:nvPr/>
        </p:nvGrpSpPr>
        <p:grpSpPr>
          <a:xfrm flipH="1">
            <a:off x="2065529" y="6131189"/>
            <a:ext cx="774385" cy="186698"/>
            <a:chOff x="3170615" y="5789816"/>
            <a:chExt cx="778854" cy="166222"/>
          </a:xfrm>
        </p:grpSpPr>
        <p:cxnSp>
          <p:nvCxnSpPr>
            <p:cNvPr id="215" name="Прямая соединительная линия 214"/>
            <p:cNvCxnSpPr/>
            <p:nvPr/>
          </p:nvCxnSpPr>
          <p:spPr>
            <a:xfrm rot="18480000" flipV="1">
              <a:off x="3096401" y="5864030"/>
              <a:ext cx="149416" cy="988"/>
            </a:xfrm>
            <a:prstGeom prst="line">
              <a:avLst/>
            </a:prstGeom>
            <a:ln>
              <a:solidFill>
                <a:srgbClr val="4D00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Прямая соединительная линия 215"/>
            <p:cNvCxnSpPr/>
            <p:nvPr/>
          </p:nvCxnSpPr>
          <p:spPr>
            <a:xfrm rot="18480000" flipV="1">
              <a:off x="3251974" y="5867390"/>
              <a:ext cx="149416" cy="988"/>
            </a:xfrm>
            <a:prstGeom prst="line">
              <a:avLst/>
            </a:prstGeom>
            <a:ln>
              <a:solidFill>
                <a:srgbClr val="4D00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Прямая соединительная линия 216"/>
            <p:cNvCxnSpPr/>
            <p:nvPr/>
          </p:nvCxnSpPr>
          <p:spPr>
            <a:xfrm rot="18480000" flipV="1">
              <a:off x="3407547" y="5870752"/>
              <a:ext cx="149416" cy="988"/>
            </a:xfrm>
            <a:prstGeom prst="line">
              <a:avLst/>
            </a:prstGeom>
            <a:ln>
              <a:solidFill>
                <a:srgbClr val="4D00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Прямая соединительная линия 217"/>
            <p:cNvCxnSpPr/>
            <p:nvPr/>
          </p:nvCxnSpPr>
          <p:spPr>
            <a:xfrm rot="18480000" flipV="1">
              <a:off x="3563121" y="5874113"/>
              <a:ext cx="149416" cy="988"/>
            </a:xfrm>
            <a:prstGeom prst="line">
              <a:avLst/>
            </a:prstGeom>
            <a:ln>
              <a:solidFill>
                <a:srgbClr val="4D00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Прямая соединительная линия 218"/>
            <p:cNvCxnSpPr/>
            <p:nvPr/>
          </p:nvCxnSpPr>
          <p:spPr>
            <a:xfrm rot="18480000" flipV="1">
              <a:off x="3718693" y="5877474"/>
              <a:ext cx="149416" cy="988"/>
            </a:xfrm>
            <a:prstGeom prst="line">
              <a:avLst/>
            </a:prstGeom>
            <a:ln>
              <a:solidFill>
                <a:srgbClr val="4D00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Прямая соединительная линия 219"/>
            <p:cNvCxnSpPr/>
            <p:nvPr/>
          </p:nvCxnSpPr>
          <p:spPr>
            <a:xfrm rot="18480000" flipV="1">
              <a:off x="3874267" y="5880836"/>
              <a:ext cx="149416" cy="988"/>
            </a:xfrm>
            <a:prstGeom prst="line">
              <a:avLst/>
            </a:prstGeom>
            <a:ln>
              <a:solidFill>
                <a:srgbClr val="4D00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1" name="TextBox 64"/>
          <p:cNvSpPr txBox="1"/>
          <p:nvPr/>
        </p:nvSpPr>
        <p:spPr>
          <a:xfrm>
            <a:off x="3797723" y="5831020"/>
            <a:ext cx="486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i="1" dirty="0" smtClean="0">
                <a:solidFill>
                  <a:srgbClr val="4D009A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100" i="1" dirty="0">
              <a:solidFill>
                <a:srgbClr val="4D00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2" name="Полилиния 221"/>
          <p:cNvSpPr/>
          <p:nvPr/>
        </p:nvSpPr>
        <p:spPr>
          <a:xfrm>
            <a:off x="901224" y="5797746"/>
            <a:ext cx="1055007" cy="281383"/>
          </a:xfrm>
          <a:custGeom>
            <a:avLst/>
            <a:gdLst>
              <a:gd name="connsiteX0" fmla="*/ 0 w 990600"/>
              <a:gd name="connsiteY0" fmla="*/ 186267 h 186267"/>
              <a:gd name="connsiteX1" fmla="*/ 406400 w 990600"/>
              <a:gd name="connsiteY1" fmla="*/ 21167 h 186267"/>
              <a:gd name="connsiteX2" fmla="*/ 774700 w 990600"/>
              <a:gd name="connsiteY2" fmla="*/ 59267 h 186267"/>
              <a:gd name="connsiteX3" fmla="*/ 990600 w 990600"/>
              <a:gd name="connsiteY3" fmla="*/ 186267 h 186267"/>
              <a:gd name="connsiteX4" fmla="*/ 990600 w 990600"/>
              <a:gd name="connsiteY4" fmla="*/ 186267 h 1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186267">
                <a:moveTo>
                  <a:pt x="0" y="186267"/>
                </a:moveTo>
                <a:cubicBezTo>
                  <a:pt x="138641" y="114300"/>
                  <a:pt x="277283" y="42334"/>
                  <a:pt x="406400" y="21167"/>
                </a:cubicBezTo>
                <a:cubicBezTo>
                  <a:pt x="535517" y="0"/>
                  <a:pt x="677334" y="31750"/>
                  <a:pt x="774700" y="59267"/>
                </a:cubicBezTo>
                <a:cubicBezTo>
                  <a:pt x="872066" y="86784"/>
                  <a:pt x="990600" y="186267"/>
                  <a:pt x="990600" y="186267"/>
                </a:cubicBezTo>
                <a:lnTo>
                  <a:pt x="990600" y="186267"/>
                </a:lnTo>
              </a:path>
            </a:pathLst>
          </a:custGeom>
          <a:ln w="12700">
            <a:solidFill>
              <a:srgbClr val="4D0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100"/>
          </a:p>
        </p:txBody>
      </p:sp>
      <p:sp>
        <p:nvSpPr>
          <p:cNvPr id="223" name="Полилиния 222"/>
          <p:cNvSpPr/>
          <p:nvPr/>
        </p:nvSpPr>
        <p:spPr>
          <a:xfrm>
            <a:off x="1956231" y="5821399"/>
            <a:ext cx="991479" cy="265685"/>
          </a:xfrm>
          <a:custGeom>
            <a:avLst/>
            <a:gdLst>
              <a:gd name="connsiteX0" fmla="*/ 0 w 990600"/>
              <a:gd name="connsiteY0" fmla="*/ 186267 h 186267"/>
              <a:gd name="connsiteX1" fmla="*/ 406400 w 990600"/>
              <a:gd name="connsiteY1" fmla="*/ 21167 h 186267"/>
              <a:gd name="connsiteX2" fmla="*/ 774700 w 990600"/>
              <a:gd name="connsiteY2" fmla="*/ 59267 h 186267"/>
              <a:gd name="connsiteX3" fmla="*/ 990600 w 990600"/>
              <a:gd name="connsiteY3" fmla="*/ 186267 h 186267"/>
              <a:gd name="connsiteX4" fmla="*/ 990600 w 990600"/>
              <a:gd name="connsiteY4" fmla="*/ 186267 h 1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186267">
                <a:moveTo>
                  <a:pt x="0" y="186267"/>
                </a:moveTo>
                <a:cubicBezTo>
                  <a:pt x="138641" y="114300"/>
                  <a:pt x="277283" y="42334"/>
                  <a:pt x="406400" y="21167"/>
                </a:cubicBezTo>
                <a:cubicBezTo>
                  <a:pt x="535517" y="0"/>
                  <a:pt x="677334" y="31750"/>
                  <a:pt x="774700" y="59267"/>
                </a:cubicBezTo>
                <a:cubicBezTo>
                  <a:pt x="872066" y="86784"/>
                  <a:pt x="990600" y="186267"/>
                  <a:pt x="990600" y="186267"/>
                </a:cubicBezTo>
                <a:lnTo>
                  <a:pt x="990600" y="186267"/>
                </a:lnTo>
              </a:path>
            </a:pathLst>
          </a:custGeom>
          <a:ln w="12700">
            <a:solidFill>
              <a:srgbClr val="4D0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100"/>
          </a:p>
        </p:txBody>
      </p:sp>
      <p:sp>
        <p:nvSpPr>
          <p:cNvPr id="224" name="Полилиния 223"/>
          <p:cNvSpPr/>
          <p:nvPr/>
        </p:nvSpPr>
        <p:spPr>
          <a:xfrm>
            <a:off x="2976219" y="5749828"/>
            <a:ext cx="763579" cy="316278"/>
          </a:xfrm>
          <a:custGeom>
            <a:avLst/>
            <a:gdLst>
              <a:gd name="connsiteX0" fmla="*/ 0 w 673100"/>
              <a:gd name="connsiteY0" fmla="*/ 279400 h 279400"/>
              <a:gd name="connsiteX1" fmla="*/ 215900 w 673100"/>
              <a:gd name="connsiteY1" fmla="*/ 101600 h 279400"/>
              <a:gd name="connsiteX2" fmla="*/ 673100 w 673100"/>
              <a:gd name="connsiteY2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279400">
                <a:moveTo>
                  <a:pt x="0" y="279400"/>
                </a:moveTo>
                <a:cubicBezTo>
                  <a:pt x="51858" y="213783"/>
                  <a:pt x="103717" y="148167"/>
                  <a:pt x="215900" y="101600"/>
                </a:cubicBezTo>
                <a:cubicBezTo>
                  <a:pt x="328083" y="55033"/>
                  <a:pt x="500591" y="27516"/>
                  <a:pt x="673100" y="0"/>
                </a:cubicBezTo>
              </a:path>
            </a:pathLst>
          </a:custGeom>
          <a:ln w="12700">
            <a:solidFill>
              <a:srgbClr val="4D0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100"/>
          </a:p>
        </p:txBody>
      </p:sp>
      <p:sp>
        <p:nvSpPr>
          <p:cNvPr id="225" name="Полилиния 224"/>
          <p:cNvSpPr/>
          <p:nvPr/>
        </p:nvSpPr>
        <p:spPr>
          <a:xfrm flipH="1">
            <a:off x="179512" y="5765989"/>
            <a:ext cx="730286" cy="334723"/>
          </a:xfrm>
          <a:custGeom>
            <a:avLst/>
            <a:gdLst>
              <a:gd name="connsiteX0" fmla="*/ 0 w 673100"/>
              <a:gd name="connsiteY0" fmla="*/ 279400 h 279400"/>
              <a:gd name="connsiteX1" fmla="*/ 215900 w 673100"/>
              <a:gd name="connsiteY1" fmla="*/ 101600 h 279400"/>
              <a:gd name="connsiteX2" fmla="*/ 673100 w 673100"/>
              <a:gd name="connsiteY2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279400">
                <a:moveTo>
                  <a:pt x="0" y="279400"/>
                </a:moveTo>
                <a:cubicBezTo>
                  <a:pt x="51858" y="213783"/>
                  <a:pt x="103717" y="148167"/>
                  <a:pt x="215900" y="101600"/>
                </a:cubicBezTo>
                <a:cubicBezTo>
                  <a:pt x="328083" y="55033"/>
                  <a:pt x="500591" y="27516"/>
                  <a:pt x="673100" y="0"/>
                </a:cubicBezTo>
              </a:path>
            </a:pathLst>
          </a:custGeom>
          <a:ln w="12700">
            <a:solidFill>
              <a:srgbClr val="4D0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100"/>
          </a:p>
        </p:txBody>
      </p:sp>
      <p:sp>
        <p:nvSpPr>
          <p:cNvPr id="226" name="TextBox 70"/>
          <p:cNvSpPr txBox="1"/>
          <p:nvPr/>
        </p:nvSpPr>
        <p:spPr>
          <a:xfrm>
            <a:off x="3185130" y="5738733"/>
            <a:ext cx="3241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 smtClean="0">
                <a:solidFill>
                  <a:srgbClr val="4D009A"/>
                </a:solidFill>
              </a:rPr>
              <a:t>+</a:t>
            </a:r>
            <a:endParaRPr lang="ru-RU" sz="2100" b="1" dirty="0">
              <a:solidFill>
                <a:srgbClr val="4D009A"/>
              </a:solidFill>
            </a:endParaRPr>
          </a:p>
        </p:txBody>
      </p:sp>
      <p:sp>
        <p:nvSpPr>
          <p:cNvPr id="227" name="TextBox 71"/>
          <p:cNvSpPr txBox="1"/>
          <p:nvPr/>
        </p:nvSpPr>
        <p:spPr>
          <a:xfrm>
            <a:off x="2380424" y="5753596"/>
            <a:ext cx="3241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 smtClean="0">
                <a:solidFill>
                  <a:srgbClr val="4D009A"/>
                </a:solidFill>
              </a:rPr>
              <a:t>–</a:t>
            </a:r>
            <a:endParaRPr lang="ru-RU" sz="2100" b="1" dirty="0">
              <a:solidFill>
                <a:srgbClr val="4D009A"/>
              </a:solidFill>
            </a:endParaRPr>
          </a:p>
        </p:txBody>
      </p:sp>
      <p:sp>
        <p:nvSpPr>
          <p:cNvPr id="228" name="TextBox 72"/>
          <p:cNvSpPr txBox="1"/>
          <p:nvPr/>
        </p:nvSpPr>
        <p:spPr>
          <a:xfrm>
            <a:off x="1240844" y="5753596"/>
            <a:ext cx="3241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 smtClean="0">
                <a:solidFill>
                  <a:srgbClr val="4D009A"/>
                </a:solidFill>
              </a:rPr>
              <a:t>+</a:t>
            </a:r>
            <a:endParaRPr lang="ru-RU" sz="2100" b="1" dirty="0">
              <a:solidFill>
                <a:srgbClr val="4D009A"/>
              </a:solidFill>
            </a:endParaRPr>
          </a:p>
        </p:txBody>
      </p:sp>
      <p:sp>
        <p:nvSpPr>
          <p:cNvPr id="231" name="TextBox 75"/>
          <p:cNvSpPr txBox="1"/>
          <p:nvPr/>
        </p:nvSpPr>
        <p:spPr>
          <a:xfrm>
            <a:off x="2924594" y="6037838"/>
            <a:ext cx="5672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ru-RU" sz="21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32" name="Овал 231"/>
          <p:cNvSpPr/>
          <p:nvPr/>
        </p:nvSpPr>
        <p:spPr>
          <a:xfrm rot="10800000">
            <a:off x="1894433" y="6055846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100"/>
          </a:p>
        </p:txBody>
      </p:sp>
      <p:sp>
        <p:nvSpPr>
          <p:cNvPr id="234" name="Овал 233"/>
          <p:cNvSpPr/>
          <p:nvPr/>
        </p:nvSpPr>
        <p:spPr>
          <a:xfrm>
            <a:off x="2901084" y="6055846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100"/>
          </a:p>
        </p:txBody>
      </p:sp>
      <p:sp>
        <p:nvSpPr>
          <p:cNvPr id="236" name="TextBox 72"/>
          <p:cNvSpPr txBox="1"/>
          <p:nvPr/>
        </p:nvSpPr>
        <p:spPr>
          <a:xfrm>
            <a:off x="225595" y="5763990"/>
            <a:ext cx="3241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 smtClean="0">
                <a:solidFill>
                  <a:srgbClr val="4D009A"/>
                </a:solidFill>
              </a:rPr>
              <a:t>+</a:t>
            </a:r>
            <a:endParaRPr lang="ru-RU" sz="2100" b="1" dirty="0">
              <a:solidFill>
                <a:srgbClr val="4D009A"/>
              </a:solidFill>
            </a:endParaRPr>
          </a:p>
        </p:txBody>
      </p:sp>
      <p:sp>
        <p:nvSpPr>
          <p:cNvPr id="237" name="TextBox 74"/>
          <p:cNvSpPr txBox="1"/>
          <p:nvPr/>
        </p:nvSpPr>
        <p:spPr>
          <a:xfrm>
            <a:off x="836362" y="6043315"/>
            <a:ext cx="5672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ru-RU" sz="21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38" name="Овал 237"/>
          <p:cNvSpPr/>
          <p:nvPr/>
        </p:nvSpPr>
        <p:spPr>
          <a:xfrm rot="10800000">
            <a:off x="864274" y="6062781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381152" y="6109846"/>
                <a:ext cx="978986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b="1" i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100" b="1" i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r>
                            <a:rPr lang="en-US" sz="2100" b="1" i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</m:func>
                    </m:oMath>
                  </m:oMathPara>
                </a14:m>
                <a:endParaRPr lang="ru-RU" sz="21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52" y="6109846"/>
                <a:ext cx="978986" cy="415498"/>
              </a:xfrm>
              <a:prstGeom prst="rect">
                <a:avLst/>
              </a:prstGeom>
              <a:blipFill rotWithShape="1">
                <a:blip r:embed="rId19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796248" y="5934233"/>
            <a:ext cx="321738" cy="448066"/>
          </a:xfrm>
          <a:prstGeom prst="rect">
            <a:avLst/>
          </a:prstGeom>
          <a:noFill/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/>
          </a:p>
        </p:txBody>
      </p:sp>
      <p:grpSp>
        <p:nvGrpSpPr>
          <p:cNvPr id="6" name="Группа 5"/>
          <p:cNvGrpSpPr/>
          <p:nvPr/>
        </p:nvGrpSpPr>
        <p:grpSpPr>
          <a:xfrm>
            <a:off x="551888" y="4453662"/>
            <a:ext cx="1069598" cy="415498"/>
            <a:chOff x="2105192" y="6053903"/>
            <a:chExt cx="1069598" cy="415494"/>
          </a:xfrm>
        </p:grpSpPr>
        <p:sp>
          <p:nvSpPr>
            <p:cNvPr id="67" name="AutoShape 62"/>
            <p:cNvSpPr>
              <a:spLocks noChangeArrowheads="1"/>
            </p:cNvSpPr>
            <p:nvPr/>
          </p:nvSpPr>
          <p:spPr bwMode="auto">
            <a:xfrm>
              <a:off x="2105192" y="6053903"/>
              <a:ext cx="1003031" cy="400106"/>
            </a:xfrm>
            <a:prstGeom prst="wedgeEllipseCallout">
              <a:avLst>
                <a:gd name="adj1" fmla="val -49226"/>
                <a:gd name="adj2" fmla="val 10798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ru-RU" sz="2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Прямоугольник 4"/>
                <p:cNvSpPr/>
                <p:nvPr/>
              </p:nvSpPr>
              <p:spPr>
                <a:xfrm>
                  <a:off x="2132005" y="6053903"/>
                  <a:ext cx="1042785" cy="4154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21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1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1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  <m:r>
                          <a:rPr lang="en-US" sz="21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en-US" sz="21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oMath>
                    </m:oMathPara>
                  </a14:m>
                  <a:endParaRPr lang="ru-RU" sz="21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Прямоугольник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005" y="6053903"/>
                  <a:ext cx="1003031" cy="40011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36512" y="1788666"/>
                <a:ext cx="9180512" cy="776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100" b="0" i="1" smtClean="0">
                          <a:latin typeface="Cambria Math"/>
                        </a:rPr>
                        <m:t>Приведём нер−во к виду </m:t>
                      </m:r>
                      <m:f>
                        <m:fPr>
                          <m:ctrlPr>
                            <a:rPr lang="ru-RU" sz="21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100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ru-RU" sz="2100" b="0" i="1" smtClean="0">
                          <a:latin typeface="Cambria Math"/>
                        </a:rPr>
                        <m:t> и разложим </m:t>
                      </m:r>
                      <m:r>
                        <a:rPr lang="en-US" sz="21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  <m:r>
                        <a:rPr lang="ru-RU" sz="2100" b="0" i="1" smtClean="0">
                          <a:latin typeface="Cambria Math"/>
                        </a:rPr>
                        <m:t>и </m:t>
                      </m:r>
                      <m:r>
                        <a:rPr lang="en-US" sz="21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  <m:r>
                        <a:rPr lang="ru-RU" sz="2100" b="0" i="1" smtClean="0">
                          <a:latin typeface="Cambria Math"/>
                        </a:rPr>
                        <m:t>на множители</m:t>
                      </m:r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788666"/>
                <a:ext cx="9180512" cy="776238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957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000"/>
                            </p:stCondLst>
                            <p:childTnLst>
                              <p:par>
                                <p:cTn id="1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0" grpId="0"/>
      <p:bldP spid="69" grpId="0"/>
      <p:bldP spid="193" grpId="0"/>
      <p:bldP spid="1029" grpId="0"/>
      <p:bldP spid="307" grpId="0"/>
      <p:bldP spid="308" grpId="0"/>
      <p:bldP spid="309" grpId="0"/>
      <p:bldP spid="311" grpId="0"/>
      <p:bldP spid="313" grpId="0"/>
      <p:bldP spid="315" grpId="0"/>
      <p:bldP spid="317" grpId="0"/>
      <p:bldP spid="14" grpId="0"/>
      <p:bldP spid="78" grpId="0"/>
      <p:bldP spid="82" grpId="0"/>
      <p:bldP spid="221" grpId="0"/>
      <p:bldP spid="222" grpId="0" animBg="1"/>
      <p:bldP spid="223" grpId="0" animBg="1"/>
      <p:bldP spid="224" grpId="0" animBg="1"/>
      <p:bldP spid="225" grpId="0" animBg="1"/>
      <p:bldP spid="226" grpId="0"/>
      <p:bldP spid="227" grpId="0"/>
      <p:bldP spid="228" grpId="0"/>
      <p:bldP spid="231" grpId="0"/>
      <p:bldP spid="232" grpId="0" animBg="1"/>
      <p:bldP spid="234" grpId="0" animBg="1"/>
      <p:bldP spid="236" grpId="0"/>
      <p:bldP spid="237" grpId="0"/>
      <p:bldP spid="238" grpId="0" animBg="1"/>
      <p:bldP spid="3" grpId="0"/>
      <p:bldP spid="7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343943" y="4416778"/>
            <a:ext cx="2088000" cy="194400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6680000">
            <a:off x="6030929" y="4729347"/>
            <a:ext cx="2930348" cy="233803"/>
          </a:xfrm>
          <a:prstGeom prst="triangle">
            <a:avLst>
              <a:gd name="adj" fmla="val 30242"/>
            </a:avLst>
          </a:prstGeom>
          <a:solidFill>
            <a:srgbClr val="FFFF4B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ый треугольник 24"/>
          <p:cNvSpPr/>
          <p:nvPr/>
        </p:nvSpPr>
        <p:spPr>
          <a:xfrm rot="2520000">
            <a:off x="7059675" y="3519456"/>
            <a:ext cx="936000" cy="1800000"/>
          </a:xfrm>
          <a:prstGeom prst="rtTriangle">
            <a:avLst/>
          </a:prstGeom>
          <a:solidFill>
            <a:srgbClr val="FF99FF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кругленный прямоугольник 98"/>
          <p:cNvSpPr/>
          <p:nvPr/>
        </p:nvSpPr>
        <p:spPr>
          <a:xfrm rot="10800000">
            <a:off x="299467" y="493510"/>
            <a:ext cx="8593013" cy="2374675"/>
          </a:xfrm>
          <a:prstGeom prst="roundRect">
            <a:avLst>
              <a:gd name="adj" fmla="val 10739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6913081" y="520792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</a:p>
        </p:txBody>
      </p:sp>
      <p:sp>
        <p:nvSpPr>
          <p:cNvPr id="57" name="Прямоугольник 56"/>
          <p:cNvSpPr/>
          <p:nvPr/>
        </p:nvSpPr>
        <p:spPr>
          <a:xfrm rot="16020000">
            <a:off x="7387943" y="6152989"/>
            <a:ext cx="214314" cy="214314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4794864" y="6228601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endParaRPr lang="ru-RU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675184" y="292494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ru-RU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91729" y="6279329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М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751884" y="6228601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endParaRPr lang="ru-RU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9" name="Дуга 88"/>
          <p:cNvSpPr/>
          <p:nvPr/>
        </p:nvSpPr>
        <p:spPr>
          <a:xfrm rot="3764580" flipV="1">
            <a:off x="7704828" y="3596384"/>
            <a:ext cx="285752" cy="357190"/>
          </a:xfrm>
          <a:prstGeom prst="arc">
            <a:avLst>
              <a:gd name="adj1" fmla="val 16736324"/>
              <a:gd name="adj2" fmla="val 2024609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Дуга 89"/>
          <p:cNvSpPr/>
          <p:nvPr/>
        </p:nvSpPr>
        <p:spPr>
          <a:xfrm rot="6840000">
            <a:off x="7491735" y="3576306"/>
            <a:ext cx="285752" cy="357190"/>
          </a:xfrm>
          <a:prstGeom prst="arc">
            <a:avLst>
              <a:gd name="adj1" fmla="val 18438468"/>
              <a:gd name="adj2" fmla="val 2953283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214678" y="-2283"/>
            <a:ext cx="18758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Задание №16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415738" y="493509"/>
                <a:ext cx="8441974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itchFamily="18" charset="0"/>
                        </a:rPr>
                        <m:t>В треугольнике АВС угол АВС равен </m:t>
                      </m:r>
                      <m:sSup>
                        <m:sSupPr>
                          <m:ctrlPr>
                            <a:rPr lang="ru-RU" sz="22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ru-RU" sz="2200" b="0" i="1" smtClean="0">
                              <a:latin typeface="Cambria Math"/>
                              <a:ea typeface="Cambria Math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ru-RU" sz="2200" b="0" i="1" smtClean="0">
                              <a:latin typeface="Cambria Math"/>
                              <a:ea typeface="Cambria Math" pitchFamily="18" charset="0"/>
                            </a:rPr>
                            <m:t>0</m:t>
                          </m:r>
                        </m:sup>
                      </m:sSup>
                      <m:r>
                        <a:rPr lang="ru-RU" sz="2200" b="0" i="1" smtClean="0">
                          <a:latin typeface="Cambria Math"/>
                          <a:ea typeface="Cambria Math" pitchFamily="18" charset="0"/>
                        </a:rPr>
                        <m:t>. Окружность, вписанная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itchFamily="18" charset="0"/>
                        </a:rPr>
                        <m:t>в данный треугольник касается стороны АС в точке М.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itchFamily="18" charset="0"/>
                        </a:rPr>
                        <m:t>а) Докажите, что отрезок ВМ не больше утроенного радиуса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itchFamily="18" charset="0"/>
                        </a:rPr>
                        <m:t>вписанной в треугольник окружности.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itchFamily="18" charset="0"/>
                        </a:rPr>
                        <m:t>б) Найдите 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∠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ВМС,</m:t>
                          </m:r>
                        </m:e>
                      </m:func>
                      <m:r>
                        <a:rPr lang="ru-RU" sz="2200" b="0" i="1" smtClean="0">
                          <a:latin typeface="Cambria Math"/>
                          <a:ea typeface="Cambria Math" pitchFamily="18" charset="0"/>
                        </a:rPr>
                        <m:t> если известно, что отрезок ВМ в 2,4 раза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 pitchFamily="18" charset="0"/>
                        </a:rPr>
                        <m:t>больше радиуса</m:t>
                      </m:r>
                      <m:r>
                        <a:rPr lang="ru-RU" sz="22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ru-RU" sz="2200" i="1">
                          <a:latin typeface="Cambria Math"/>
                          <a:ea typeface="Cambria Math" pitchFamily="18" charset="0"/>
                        </a:rPr>
                        <m:t>вписанной в треугольник окружности. </m:t>
                      </m:r>
                    </m:oMath>
                  </m:oMathPara>
                </a14:m>
                <a:endParaRPr lang="ru-RU" sz="2200" i="1" dirty="0">
                  <a:latin typeface="Cambria Math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38" y="493509"/>
                <a:ext cx="8441974" cy="24314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795273" y="2940563"/>
            <a:ext cx="2714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Решение.</a:t>
            </a:r>
            <a:r>
              <a:rPr lang="ru-RU" sz="22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ru-RU" sz="22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167472" y="3429000"/>
            <a:ext cx="546876" cy="438920"/>
            <a:chOff x="167472" y="3429000"/>
            <a:chExt cx="546876" cy="438920"/>
          </a:xfrm>
        </p:grpSpPr>
        <p:sp>
          <p:nvSpPr>
            <p:cNvPr id="101" name="Скругленный прямоугольник 100"/>
            <p:cNvSpPr/>
            <p:nvPr/>
          </p:nvSpPr>
          <p:spPr>
            <a:xfrm>
              <a:off x="174910" y="3471920"/>
              <a:ext cx="468000" cy="39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Rectangle 2"/>
            <p:cNvSpPr>
              <a:spLocks noChangeArrowheads="1"/>
            </p:cNvSpPr>
            <p:nvPr/>
          </p:nvSpPr>
          <p:spPr bwMode="auto">
            <a:xfrm>
              <a:off x="167472" y="3429000"/>
              <a:ext cx="5468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а)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81" name="Прямая соединительная линия 80"/>
          <p:cNvCxnSpPr>
            <a:endCxn id="3" idx="4"/>
          </p:cNvCxnSpPr>
          <p:nvPr/>
        </p:nvCxnSpPr>
        <p:spPr>
          <a:xfrm flipH="1">
            <a:off x="7387943" y="3421435"/>
            <a:ext cx="421156" cy="2939343"/>
          </a:xfrm>
          <a:prstGeom prst="line">
            <a:avLst/>
          </a:prstGeom>
          <a:ln w="28575">
            <a:solidFill>
              <a:srgbClr val="00C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Равнобедренный треугольник 1"/>
          <p:cNvSpPr/>
          <p:nvPr/>
        </p:nvSpPr>
        <p:spPr>
          <a:xfrm>
            <a:off x="5119575" y="3404525"/>
            <a:ext cx="3707737" cy="2962778"/>
          </a:xfrm>
          <a:prstGeom prst="triangle">
            <a:avLst>
              <a:gd name="adj" fmla="val 729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endCxn id="2" idx="0"/>
          </p:cNvCxnSpPr>
          <p:nvPr/>
        </p:nvCxnSpPr>
        <p:spPr>
          <a:xfrm flipV="1">
            <a:off x="7297190" y="3404525"/>
            <a:ext cx="525325" cy="1984253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297190" y="5388778"/>
            <a:ext cx="90753" cy="96691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6559735" y="4775872"/>
            <a:ext cx="759946" cy="65727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7279815" y="5352506"/>
            <a:ext cx="71438" cy="714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 rot="7920000">
            <a:off x="6635018" y="4676370"/>
            <a:ext cx="226800" cy="2268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TextBox 119"/>
          <p:cNvSpPr txBox="1"/>
          <p:nvPr/>
        </p:nvSpPr>
        <p:spPr>
          <a:xfrm>
            <a:off x="6231604" y="4284385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</a:t>
            </a:r>
            <a:endParaRPr lang="ru-RU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179512" y="3925484"/>
                <a:ext cx="331236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ВО−биссектриса ∠АВС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925484"/>
                <a:ext cx="3312368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275856" y="3925483"/>
                <a:ext cx="210499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КВО=</m:t>
                      </m:r>
                      <m:sSup>
                        <m:sSup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30</m:t>
                          </m:r>
                        </m:e>
                        <m:sup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925483"/>
                <a:ext cx="2104999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Прямоугольник 127"/>
              <p:cNvSpPr/>
              <p:nvPr/>
            </p:nvSpPr>
            <p:spPr>
              <a:xfrm>
                <a:off x="107504" y="4366265"/>
                <a:ext cx="414972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.   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КВО−прямоугольный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8" name="Прямоугольник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66265"/>
                <a:ext cx="4149721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294"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Прямоугольник 128"/>
              <p:cNvSpPr/>
              <p:nvPr/>
            </p:nvSpPr>
            <p:spPr>
              <a:xfrm>
                <a:off x="98947" y="4741877"/>
                <a:ext cx="2425600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ВО=</m:t>
                      </m:r>
                      <m:f>
                        <m:f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КО</m:t>
                          </m:r>
                        </m:num>
                        <m:den>
                          <m:func>
                            <m:func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ru-RU" sz="2200" i="1">
                                  <a:latin typeface="Cambria Math"/>
                                  <a:ea typeface="Cambria Math"/>
                                </a:rPr>
                                <m:t>∠</m:t>
                              </m:r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КВО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9" name="Прямоугольник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7" y="4741877"/>
                <a:ext cx="2425600" cy="7284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Прямоугольник 129"/>
              <p:cNvSpPr/>
              <p:nvPr/>
            </p:nvSpPr>
            <p:spPr>
              <a:xfrm>
                <a:off x="35496" y="5632702"/>
                <a:ext cx="164346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ВОМ: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0" name="Прямоугольник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632702"/>
                <a:ext cx="1643462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743" b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Прямоугольник 133"/>
              <p:cNvSpPr/>
              <p:nvPr/>
            </p:nvSpPr>
            <p:spPr>
              <a:xfrm>
                <a:off x="3347864" y="5517232"/>
                <a:ext cx="2481135" cy="701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н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еравенство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/>
                </a:endParaRP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треугольн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ика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34" name="Прямоугольник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517232"/>
                <a:ext cx="2481135" cy="701731"/>
              </a:xfrm>
              <a:prstGeom prst="rect">
                <a:avLst/>
              </a:prstGeom>
              <a:blipFill rotWithShape="1">
                <a:blip r:embed="rId9"/>
                <a:stretch>
                  <a:fillRect l="-246" b="-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Прямоугольник 135"/>
              <p:cNvSpPr/>
              <p:nvPr/>
            </p:nvSpPr>
            <p:spPr>
              <a:xfrm>
                <a:off x="2433203" y="4788058"/>
                <a:ext cx="1706749" cy="729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1/2</m:t>
                          </m:r>
                        </m:den>
                      </m:f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36" name="Прямоугольник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203" y="4788058"/>
                <a:ext cx="1706749" cy="72917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Прямоугольник 137"/>
              <p:cNvSpPr/>
              <p:nvPr/>
            </p:nvSpPr>
            <p:spPr>
              <a:xfrm>
                <a:off x="1268189" y="5662409"/>
                <a:ext cx="24560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ВМ≤ВО+ОМ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38" name="Прямоугольник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189" y="5662409"/>
                <a:ext cx="2456069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Прямоугольник 138"/>
              <p:cNvSpPr/>
              <p:nvPr/>
            </p:nvSpPr>
            <p:spPr>
              <a:xfrm>
                <a:off x="264174" y="6238473"/>
                <a:ext cx="216902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ВМ≤2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39" name="Прямоугольник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74" y="6238473"/>
                <a:ext cx="2169029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Прямоугольник 140"/>
              <p:cNvSpPr/>
              <p:nvPr/>
            </p:nvSpPr>
            <p:spPr>
              <a:xfrm>
                <a:off x="4492771" y="3480102"/>
                <a:ext cx="248067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ОК=ОМ=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41" name="Прямоугольник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771" y="3480102"/>
                <a:ext cx="2480672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Прямоугольник 142"/>
              <p:cNvSpPr/>
              <p:nvPr/>
            </p:nvSpPr>
            <p:spPr>
              <a:xfrm>
                <a:off x="7167707" y="3876955"/>
                <a:ext cx="625691" cy="344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1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𝟑𝟎</m:t>
                          </m:r>
                        </m:e>
                        <m:sup>
                          <m:r>
                            <a:rPr lang="ru-RU" sz="1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6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3" name="Прямоугольник 1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707" y="3876955"/>
                <a:ext cx="625691" cy="34413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734704" y="5075892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ru-RU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704" y="5075892"/>
                <a:ext cx="360996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Прямоугольник 146"/>
              <p:cNvSpPr/>
              <p:nvPr/>
            </p:nvSpPr>
            <p:spPr>
              <a:xfrm>
                <a:off x="7018317" y="5733256"/>
                <a:ext cx="43400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ru-RU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7" name="Прямоугольник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317" y="5733256"/>
                <a:ext cx="434003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Прямоугольник 147"/>
              <p:cNvSpPr/>
              <p:nvPr/>
            </p:nvSpPr>
            <p:spPr>
              <a:xfrm>
                <a:off x="755575" y="3502169"/>
                <a:ext cx="404205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/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/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 Окр.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О;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вписана в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АВС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48" name="Прямоугольник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3502169"/>
                <a:ext cx="4042055" cy="430887"/>
              </a:xfrm>
              <a:prstGeom prst="rect">
                <a:avLst/>
              </a:prstGeom>
              <a:blipFill rotWithShape="1">
                <a:blip r:embed="rId18"/>
                <a:stretch>
                  <a:fillRect l="-151" b="-1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7383732" y="3583504"/>
                <a:ext cx="720080" cy="344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1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𝟔𝟎</m:t>
                          </m:r>
                        </m:e>
                        <m:sup>
                          <m:r>
                            <a:rPr lang="ru-RU" sz="1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732" y="3583504"/>
                <a:ext cx="720080" cy="34413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7023692" y="4561702"/>
                <a:ext cx="498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𝒓</m:t>
                      </m:r>
                    </m:oMath>
                  </m:oMathPara>
                </a14:m>
                <a:endParaRPr lang="ru-RU" b="1" i="1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692" y="4561702"/>
                <a:ext cx="498855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2339752" y="6237312"/>
                <a:ext cx="17356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ВМ≤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6237312"/>
                <a:ext cx="1735671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Прямоугольник 82"/>
          <p:cNvSpPr/>
          <p:nvPr/>
        </p:nvSpPr>
        <p:spPr>
          <a:xfrm>
            <a:off x="2776601" y="6267892"/>
            <a:ext cx="1298821" cy="372047"/>
          </a:xfrm>
          <a:prstGeom prst="rect">
            <a:avLst/>
          </a:prstGeom>
          <a:noFill/>
          <a:ln>
            <a:solidFill>
              <a:srgbClr val="00C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5" grpId="0" animBg="1"/>
      <p:bldP spid="72" grpId="0"/>
      <p:bldP spid="57" grpId="0" animBg="1"/>
      <p:bldP spid="68" grpId="0"/>
      <p:bldP spid="71" grpId="0"/>
      <p:bldP spid="74" grpId="0"/>
      <p:bldP spid="77" grpId="0"/>
      <p:bldP spid="89" grpId="0" animBg="1"/>
      <p:bldP spid="90" grpId="0" animBg="1"/>
      <p:bldP spid="113" grpId="0"/>
      <p:bldP spid="2" grpId="0" animBg="1"/>
      <p:bldP spid="67" grpId="0" animBg="1"/>
      <p:bldP spid="115" grpId="0" animBg="1"/>
      <p:bldP spid="120" grpId="0"/>
      <p:bldP spid="121" grpId="0"/>
      <p:bldP spid="23" grpId="0"/>
      <p:bldP spid="128" grpId="0"/>
      <p:bldP spid="129" grpId="0"/>
      <p:bldP spid="130" grpId="0"/>
      <p:bldP spid="134" grpId="0"/>
      <p:bldP spid="136" grpId="0"/>
      <p:bldP spid="138" grpId="0"/>
      <p:bldP spid="139" grpId="0"/>
      <p:bldP spid="141" grpId="0"/>
      <p:bldP spid="143" grpId="0"/>
      <p:bldP spid="27" grpId="0"/>
      <p:bldP spid="147" grpId="0"/>
      <p:bldP spid="148" grpId="0"/>
      <p:bldP spid="79" grpId="0"/>
      <p:bldP spid="79" grpId="1"/>
      <p:bldP spid="80" grpId="0"/>
      <p:bldP spid="82" grpId="0"/>
      <p:bldP spid="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Прямоугольник 118"/>
              <p:cNvSpPr/>
              <p:nvPr/>
            </p:nvSpPr>
            <p:spPr>
              <a:xfrm>
                <a:off x="129599" y="981889"/>
                <a:ext cx="231323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2.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200" i="0">
                          <a:latin typeface="Cambria Math"/>
                          <a:ea typeface="Cambria Math"/>
                        </a:rPr>
                        <m:t>B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MC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9" name="Прямоугольник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99" y="981889"/>
                <a:ext cx="2313233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Прямоугольник 132"/>
              <p:cNvSpPr/>
              <p:nvPr/>
            </p:nvSpPr>
            <p:spPr>
              <a:xfrm>
                <a:off x="1538687" y="812550"/>
                <a:ext cx="2313233" cy="726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̌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MP</m:t>
                          </m:r>
                        </m:e>
                      </m:acc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33" name="Прямоугольник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687" y="812550"/>
                <a:ext cx="2313233" cy="7261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Прямоугольный треугольник 81"/>
          <p:cNvSpPr/>
          <p:nvPr/>
        </p:nvSpPr>
        <p:spPr>
          <a:xfrm rot="2520000">
            <a:off x="7136957" y="580408"/>
            <a:ext cx="936000" cy="1800000"/>
          </a:xfrm>
          <a:prstGeom prst="rtTriangle">
            <a:avLst/>
          </a:prstGeom>
          <a:solidFill>
            <a:srgbClr val="FF99FF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H="1" flipV="1">
            <a:off x="6631743" y="1837109"/>
            <a:ext cx="828208" cy="1577866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>
            <a:off x="6668625" y="1500450"/>
            <a:ext cx="1071735" cy="342121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6415951" y="1464450"/>
            <a:ext cx="2088000" cy="194400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6985089" y="225559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</a:p>
        </p:txBody>
      </p:sp>
      <p:sp>
        <p:nvSpPr>
          <p:cNvPr id="57" name="Прямоугольник 56"/>
          <p:cNvSpPr/>
          <p:nvPr/>
        </p:nvSpPr>
        <p:spPr>
          <a:xfrm rot="16020000">
            <a:off x="7459951" y="3200661"/>
            <a:ext cx="214314" cy="214314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5010888" y="3348281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endParaRPr lang="ru-RU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747192" y="-2738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ru-RU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163737" y="3327001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М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715372" y="3276273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endParaRPr lang="ru-RU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166755" y="44624"/>
            <a:ext cx="546876" cy="438920"/>
            <a:chOff x="167472" y="3429000"/>
            <a:chExt cx="546876" cy="438920"/>
          </a:xfrm>
        </p:grpSpPr>
        <p:sp>
          <p:nvSpPr>
            <p:cNvPr id="101" name="Скругленный прямоугольник 100"/>
            <p:cNvSpPr/>
            <p:nvPr/>
          </p:nvSpPr>
          <p:spPr>
            <a:xfrm>
              <a:off x="174910" y="3471920"/>
              <a:ext cx="468000" cy="39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Rectangle 2"/>
            <p:cNvSpPr>
              <a:spLocks noChangeArrowheads="1"/>
            </p:cNvSpPr>
            <p:nvPr/>
          </p:nvSpPr>
          <p:spPr bwMode="auto">
            <a:xfrm>
              <a:off x="167472" y="3429000"/>
              <a:ext cx="5468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dirty="0">
                  <a:ln>
                    <a:solidFill>
                      <a:schemeClr val="tx1"/>
                    </a:solidFill>
                  </a:ln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б</a:t>
              </a:r>
              <a:r>
                <a:rPr kumimoji="0" lang="ru-RU" sz="2000" b="1" i="0" u="none" strike="noStrike" cap="none" normalizeH="0" baseline="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)</a:t>
              </a:r>
              <a:endParaRPr kumimoji="0" lang="ru-RU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112" name="Прямая соединительная линия 111"/>
          <p:cNvCxnSpPr/>
          <p:nvPr/>
        </p:nvCxnSpPr>
        <p:spPr>
          <a:xfrm>
            <a:off x="6631743" y="1823544"/>
            <a:ext cx="759946" cy="65727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/>
          <p:cNvSpPr/>
          <p:nvPr/>
        </p:nvSpPr>
        <p:spPr>
          <a:xfrm rot="7920000">
            <a:off x="6707026" y="1724042"/>
            <a:ext cx="226800" cy="2268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TextBox 119"/>
          <p:cNvSpPr txBox="1"/>
          <p:nvPr/>
        </p:nvSpPr>
        <p:spPr>
          <a:xfrm>
            <a:off x="6303612" y="1348811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</a:t>
            </a:r>
            <a:endParaRPr lang="ru-RU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Прямоугольник 129"/>
              <p:cNvSpPr/>
              <p:nvPr/>
            </p:nvSpPr>
            <p:spPr>
              <a:xfrm>
                <a:off x="177065" y="4728797"/>
                <a:ext cx="393239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ru-RU" sz="2200" b="1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МКР вписан в окр.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О;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ru-RU" sz="2200" b="0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0" name="Прямоугольник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65" y="4728797"/>
                <a:ext cx="3932394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Прямоугольник 147"/>
              <p:cNvSpPr/>
              <p:nvPr/>
            </p:nvSpPr>
            <p:spPr>
              <a:xfrm>
                <a:off x="179512" y="444612"/>
                <a:ext cx="338437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ВОК:ОК=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r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OB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r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48" name="Прямоугольник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44612"/>
                <a:ext cx="3384376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7567108" y="1726998"/>
                <a:ext cx="7836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rgbClr val="00CDC8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sz="2000" b="1" i="1" smtClean="0">
                          <a:solidFill>
                            <a:srgbClr val="00CDC8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2000" b="1" i="1" smtClean="0">
                          <a:solidFill>
                            <a:srgbClr val="00CDC8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000" b="1" i="1" smtClean="0">
                          <a:solidFill>
                            <a:srgbClr val="00CDC8"/>
                          </a:solidFill>
                          <a:latin typeface="Cambria Math"/>
                          <a:ea typeface="Cambria Math"/>
                        </a:rPr>
                        <m:t>𝒓</m:t>
                      </m:r>
                    </m:oMath>
                  </m:oMathPara>
                </a14:m>
                <a:endParaRPr lang="ru-RU" sz="2000" b="1" i="1" dirty="0">
                  <a:solidFill>
                    <a:srgbClr val="00CDC8"/>
                  </a:solidFill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108" y="1726998"/>
                <a:ext cx="78367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161749" y="5231247"/>
                <a:ext cx="4059188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ru-RU" sz="2200" i="0">
                              <a:latin typeface="Cambria Math"/>
                              <a:ea typeface="Cambria Math"/>
                            </a:rPr>
                            <m:t>∠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MKP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PM</m:t>
                          </m:r>
                        </m:num>
                        <m:den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r</m:t>
                          </m:r>
                        </m:den>
                      </m:f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23∙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20∙2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49" y="5231247"/>
                <a:ext cx="4059188" cy="7283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Группа 87"/>
          <p:cNvGrpSpPr/>
          <p:nvPr/>
        </p:nvGrpSpPr>
        <p:grpSpPr>
          <a:xfrm>
            <a:off x="5875164" y="6013026"/>
            <a:ext cx="3024756" cy="728342"/>
            <a:chOff x="2637595" y="6110430"/>
            <a:chExt cx="3024756" cy="728342"/>
          </a:xfrm>
        </p:grpSpPr>
        <p:sp>
          <p:nvSpPr>
            <p:cNvPr id="91" name="Скругленный прямоугольник 90"/>
            <p:cNvSpPr/>
            <p:nvPr/>
          </p:nvSpPr>
          <p:spPr>
            <a:xfrm rot="10800000">
              <a:off x="2686731" y="6110430"/>
              <a:ext cx="2975620" cy="728341"/>
            </a:xfrm>
            <a:prstGeom prst="roundRect">
              <a:avLst>
                <a:gd name="adj" fmla="val 23762"/>
              </a:avLst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Прямоугольник 91"/>
                <p:cNvSpPr/>
                <p:nvPr/>
              </p:nvSpPr>
              <p:spPr>
                <a:xfrm>
                  <a:off x="2637595" y="6110431"/>
                  <a:ext cx="3005503" cy="7283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atin typeface="Cambria Math"/>
                            <a:ea typeface="Cambria Math"/>
                          </a:rPr>
                          <m:t>Ответ:</m:t>
                        </m:r>
                        <m:func>
                          <m:func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ru-RU" sz="2200" i="1">
                                <a:latin typeface="Cambria Math"/>
                                <a:ea typeface="Cambria Math"/>
                              </a:rPr>
                              <m:t>∠</m:t>
                            </m:r>
                          </m:e>
                        </m:func>
                        <m:r>
                          <a:rPr lang="ru-RU" sz="2200" b="0" i="1" smtClean="0">
                            <a:latin typeface="Cambria Math"/>
                            <a:ea typeface="Cambria Math"/>
                          </a:rPr>
                          <m:t>ВМС=</m:t>
                        </m:r>
                        <m:f>
                          <m:fPr>
                            <m:ctrlPr>
                              <a:rPr lang="ru-RU" sz="22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2200" b="0" i="1" smtClean="0">
                                <a:latin typeface="Cambria Math"/>
                                <a:ea typeface="Cambria Math"/>
                              </a:rPr>
                              <m:t>23</m:t>
                            </m:r>
                          </m:num>
                          <m:den>
                            <m:r>
                              <a:rPr lang="ru-RU" sz="2200" b="0" i="1" smtClean="0">
                                <a:latin typeface="Cambria Math"/>
                                <a:ea typeface="Cambria Math"/>
                              </a:rPr>
                              <m:t>40</m:t>
                            </m:r>
                          </m:den>
                        </m:f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92" name="Прямоугольник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7595" y="6110431"/>
                  <a:ext cx="3005503" cy="728341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8" name="Дуга 77"/>
          <p:cNvSpPr/>
          <p:nvPr/>
        </p:nvSpPr>
        <p:spPr>
          <a:xfrm>
            <a:off x="7119668" y="3020196"/>
            <a:ext cx="741301" cy="696836"/>
          </a:xfrm>
          <a:prstGeom prst="arc">
            <a:avLst>
              <a:gd name="adj1" fmla="val 16559223"/>
              <a:gd name="adj2" fmla="val 31146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369198" y="2436450"/>
            <a:ext cx="90753" cy="96691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endCxn id="3" idx="4"/>
          </p:cNvCxnSpPr>
          <p:nvPr/>
        </p:nvCxnSpPr>
        <p:spPr>
          <a:xfrm flipH="1">
            <a:off x="7459951" y="469107"/>
            <a:ext cx="421156" cy="2939343"/>
          </a:xfrm>
          <a:prstGeom prst="line">
            <a:avLst/>
          </a:prstGeom>
          <a:ln w="28575">
            <a:solidFill>
              <a:srgbClr val="00C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755576" y="67129"/>
            <a:ext cx="1714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Решение </a:t>
            </a:r>
            <a:r>
              <a:rPr lang="en-US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5191583" y="452197"/>
            <a:ext cx="3707737" cy="2962778"/>
          </a:xfrm>
          <a:prstGeom prst="triangle">
            <a:avLst>
              <a:gd name="adj" fmla="val 729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endCxn id="2" idx="0"/>
          </p:cNvCxnSpPr>
          <p:nvPr/>
        </p:nvCxnSpPr>
        <p:spPr>
          <a:xfrm flipV="1">
            <a:off x="7369198" y="452197"/>
            <a:ext cx="525325" cy="1984253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7081551" y="1629961"/>
                <a:ext cx="5341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𝒓</m:t>
                      </m:r>
                    </m:oMath>
                  </m:oMathPara>
                </a14:m>
                <a:endParaRPr lang="ru-RU" sz="2000" b="1" i="1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551" y="1629961"/>
                <a:ext cx="534121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Дуга 88"/>
          <p:cNvSpPr/>
          <p:nvPr/>
        </p:nvSpPr>
        <p:spPr>
          <a:xfrm rot="6840000">
            <a:off x="7553761" y="629625"/>
            <a:ext cx="285752" cy="357190"/>
          </a:xfrm>
          <a:prstGeom prst="arc">
            <a:avLst>
              <a:gd name="adj1" fmla="val 18438468"/>
              <a:gd name="adj2" fmla="val 2953283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7223838" y="924627"/>
                <a:ext cx="625691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𝟑𝟎</m:t>
                          </m:r>
                        </m:e>
                        <m:sup>
                          <m:r>
                            <a:rPr lang="ru-RU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838" y="924627"/>
                <a:ext cx="625691" cy="37555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6821012" y="2093060"/>
                <a:ext cx="3802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𝒓</m:t>
                      </m:r>
                    </m:oMath>
                  </m:oMathPara>
                </a14:m>
                <a:endParaRPr lang="ru-RU" sz="2000" b="1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012" y="2093060"/>
                <a:ext cx="380232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6605740" y="920080"/>
                <a:ext cx="702564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CC00"/>
                          </a:solidFill>
                          <a:latin typeface="Cambria Math"/>
                          <a:ea typeface="Cambria Math"/>
                        </a:rPr>
                        <m:t>𝒓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00CC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000" b="1" i="1" smtClean="0">
                              <a:solidFill>
                                <a:srgbClr val="00CC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000" b="1" i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740" y="920080"/>
                <a:ext cx="702564" cy="43640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7696637" y="1086735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Р</a:t>
            </a:r>
          </a:p>
        </p:txBody>
      </p:sp>
      <p:sp>
        <p:nvSpPr>
          <p:cNvPr id="67" name="Овал 66"/>
          <p:cNvSpPr/>
          <p:nvPr/>
        </p:nvSpPr>
        <p:spPr>
          <a:xfrm>
            <a:off x="7351823" y="2400178"/>
            <a:ext cx="71438" cy="714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rot="10800000" flipV="1">
            <a:off x="6628784" y="451108"/>
            <a:ext cx="1270800" cy="1386000"/>
          </a:xfrm>
          <a:prstGeom prst="line">
            <a:avLst/>
          </a:prstGeom>
          <a:ln w="2921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Дуга 102"/>
          <p:cNvSpPr/>
          <p:nvPr/>
        </p:nvSpPr>
        <p:spPr>
          <a:xfrm>
            <a:off x="6303612" y="1508028"/>
            <a:ext cx="741301" cy="696836"/>
          </a:xfrm>
          <a:prstGeom prst="arc">
            <a:avLst>
              <a:gd name="adj1" fmla="val 20166085"/>
              <a:gd name="adj2" fmla="val 409646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3491880" y="437885"/>
                <a:ext cx="2152250" cy="47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К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r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37885"/>
                <a:ext cx="2152250" cy="47083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Прямоугольник 121"/>
              <p:cNvSpPr/>
              <p:nvPr/>
            </p:nvSpPr>
            <p:spPr>
              <a:xfrm>
                <a:off x="2195736" y="859359"/>
                <a:ext cx="336138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(свойство угла между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 касательной МС и хордой МР) 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22" name="Прямоугольник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859359"/>
                <a:ext cx="3361389" cy="769441"/>
              </a:xfrm>
              <a:prstGeom prst="rect">
                <a:avLst/>
              </a:prstGeom>
              <a:blipFill rotWithShape="1">
                <a:blip r:embed="rId22"/>
                <a:stretch>
                  <a:fillRect l="-1087" r="-21920" b="-10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Прямоугольник 122"/>
              <p:cNvSpPr/>
              <p:nvPr/>
            </p:nvSpPr>
            <p:spPr>
              <a:xfrm>
                <a:off x="107504" y="1412776"/>
                <a:ext cx="1922120" cy="726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M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КР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̌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MP</m:t>
                          </m:r>
                        </m:e>
                      </m:acc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3" name="Прямоугольник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12776"/>
                <a:ext cx="1922120" cy="726161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Прямоугольник 123"/>
              <p:cNvSpPr/>
              <p:nvPr/>
            </p:nvSpPr>
            <p:spPr>
              <a:xfrm>
                <a:off x="1962273" y="1582229"/>
                <a:ext cx="400300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(св−во вписанного угла) 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24" name="Прямоугольник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273" y="1582229"/>
                <a:ext cx="4003003" cy="430887"/>
              </a:xfrm>
              <a:prstGeom prst="rect">
                <a:avLst/>
              </a:prstGeom>
              <a:blipFill rotWithShape="1">
                <a:blip r:embed="rId24"/>
                <a:stretch>
                  <a:fillRect l="-1065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Прямоугольник 125"/>
              <p:cNvSpPr/>
              <p:nvPr/>
            </p:nvSpPr>
            <p:spPr>
              <a:xfrm>
                <a:off x="181167" y="2062009"/>
                <a:ext cx="280410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200" i="0">
                          <a:latin typeface="Cambria Math"/>
                          <a:ea typeface="Cambria Math"/>
                        </a:rPr>
                        <m:t>B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MC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  <a:ea typeface="Cambria Math"/>
                        </a:rPr>
                        <m:t>M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КР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6" name="Прямоугольник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67" y="2062009"/>
                <a:ext cx="2804105" cy="43088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Прямоугольник 126"/>
              <p:cNvSpPr/>
              <p:nvPr/>
            </p:nvSpPr>
            <p:spPr>
              <a:xfrm>
                <a:off x="81197" y="2479284"/>
                <a:ext cx="249970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ВК</m:t>
                          </m:r>
                        </m:e>
                        <m:sup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Р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ВМ 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27" name="Прямоугольник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7" y="2479284"/>
                <a:ext cx="2499703" cy="43088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Прямоугольник 127"/>
              <p:cNvSpPr/>
              <p:nvPr/>
            </p:nvSpPr>
            <p:spPr>
              <a:xfrm>
                <a:off x="2200354" y="2492786"/>
                <a:ext cx="419697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(св−во касат. и секущей) 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28" name="Прямоугольник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354" y="2492786"/>
                <a:ext cx="4196970" cy="430887"/>
              </a:xfrm>
              <a:prstGeom prst="rect">
                <a:avLst/>
              </a:prstGeom>
              <a:blipFill rotWithShape="1">
                <a:blip r:embed="rId27"/>
                <a:stretch>
                  <a:fillRect l="-1017"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Прямоугольник 128"/>
              <p:cNvSpPr/>
              <p:nvPr/>
            </p:nvSpPr>
            <p:spPr>
              <a:xfrm>
                <a:off x="37328" y="3393263"/>
                <a:ext cx="249970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3</m:t>
                      </m:r>
                      <m:sSup>
                        <m:sSup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Р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2,4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r</m:t>
                      </m:r>
                      <m:r>
                        <a:rPr lang="ru-RU" sz="220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29" name="Прямоугольник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8" y="3393263"/>
                <a:ext cx="2499703" cy="430887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Прямоугольник 130"/>
              <p:cNvSpPr/>
              <p:nvPr/>
            </p:nvSpPr>
            <p:spPr>
              <a:xfrm>
                <a:off x="2253641" y="3196788"/>
                <a:ext cx="3711635" cy="793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Р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2,4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30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24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1" name="Прямоугольник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641" y="3196788"/>
                <a:ext cx="3711635" cy="793359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Прямоугольник 131"/>
              <p:cNvSpPr/>
              <p:nvPr/>
            </p:nvSpPr>
            <p:spPr>
              <a:xfrm>
                <a:off x="107504" y="3861048"/>
                <a:ext cx="5189895" cy="735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РМ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24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0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20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ru-RU" sz="2200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2" name="Прямоугольник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861048"/>
                <a:ext cx="5189895" cy="735201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Равнобедренный треугольник 6"/>
          <p:cNvSpPr/>
          <p:nvPr/>
        </p:nvSpPr>
        <p:spPr>
          <a:xfrm rot="16695394">
            <a:off x="6133602" y="1866987"/>
            <a:ext cx="1917422" cy="979200"/>
          </a:xfrm>
          <a:prstGeom prst="triangle">
            <a:avLst>
              <a:gd name="adj" fmla="val 72582"/>
            </a:avLst>
          </a:prstGeom>
          <a:solidFill>
            <a:srgbClr val="A7FFA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Прямоугольник 133"/>
              <p:cNvSpPr/>
              <p:nvPr/>
            </p:nvSpPr>
            <p:spPr>
              <a:xfrm>
                <a:off x="4067944" y="5232853"/>
                <a:ext cx="2511072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 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ru-RU" sz="2200" i="0">
                              <a:latin typeface="Cambria Math"/>
                              <a:ea typeface="Cambria Math"/>
                            </a:rPr>
                            <m:t>∠</m:t>
                          </m:r>
                        </m:e>
                      </m:func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В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M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С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34" name="Прямоугольник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232853"/>
                <a:ext cx="2511072" cy="728341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Прямоугольник 134"/>
              <p:cNvSpPr/>
              <p:nvPr/>
            </p:nvSpPr>
            <p:spPr>
              <a:xfrm>
                <a:off x="7596336" y="1837108"/>
                <a:ext cx="637981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99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0099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ru-RU" b="1" i="1" smtClean="0">
                              <a:solidFill>
                                <a:srgbClr val="0099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ru-RU" b="1" i="1">
                              <a:solidFill>
                                <a:srgbClr val="009900"/>
                              </a:solidFill>
                              <a:latin typeface="Cambria Math"/>
                              <a:ea typeface="Cambria Math"/>
                            </a:rPr>
                            <m:t>𝟐𝟎</m:t>
                          </m:r>
                        </m:den>
                      </m:f>
                      <m:r>
                        <a:rPr lang="en-US" b="1" i="1">
                          <a:solidFill>
                            <a:srgbClr val="009900"/>
                          </a:solidFill>
                          <a:latin typeface="Cambria Math"/>
                          <a:ea typeface="Cambria Math"/>
                        </a:rPr>
                        <m:t>𝒓</m:t>
                      </m:r>
                    </m:oMath>
                  </m:oMathPara>
                </a14:m>
                <a:endParaRPr lang="ru-RU" b="1" dirty="0">
                  <a:solidFill>
                    <a:srgbClr val="0099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5" name="Прямоугольник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1837108"/>
                <a:ext cx="637981" cy="612732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Прямая соединительная линия 135"/>
          <p:cNvCxnSpPr/>
          <p:nvPr/>
        </p:nvCxnSpPr>
        <p:spPr>
          <a:xfrm rot="10860000" flipV="1">
            <a:off x="7475317" y="1500606"/>
            <a:ext cx="234000" cy="190800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6415951" y="1462322"/>
            <a:ext cx="2088000" cy="1954800"/>
          </a:xfrm>
          <a:prstGeom prst="arc">
            <a:avLst>
              <a:gd name="adj1" fmla="val 17203646"/>
              <a:gd name="adj2" fmla="val 5370052"/>
            </a:avLst>
          </a:prstGeom>
          <a:ln w="28575">
            <a:solidFill>
              <a:srgbClr val="D255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7704360" y="1464450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3904698" y="4581128"/>
                <a:ext cx="4064822" cy="726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PM</m:t>
                          </m:r>
                        </m:num>
                        <m:den>
                          <m:func>
                            <m:funcPr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200" i="0">
                                  <a:latin typeface="Cambria Math"/>
                                  <a:ea typeface="Cambria Math"/>
                                </a:rPr>
                                <m:t>∠</m:t>
                              </m:r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  <a:ea typeface="Cambria Math"/>
                                </a:rPr>
                                <m:t>MKP</m:t>
                              </m:r>
                            </m:e>
                          </m:func>
                        </m:den>
                      </m:f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r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 (т. синусов)</m:t>
                      </m:r>
                    </m:oMath>
                  </m:oMathPara>
                </a14:m>
                <a:endParaRPr lang="ru-RU" sz="2200" b="0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698" y="4581128"/>
                <a:ext cx="4064822" cy="726224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414046" y="2885406"/>
                <a:ext cx="329472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0" smtClean="0">
                          <a:latin typeface="Cambria Math"/>
                          <a:ea typeface="Cambria Math"/>
                        </a:rPr>
                        <m:t>B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M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=2,4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r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 (по условию)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46" y="2885406"/>
                <a:ext cx="3294729" cy="430887"/>
              </a:xfrm>
              <a:prstGeom prst="rect">
                <a:avLst/>
              </a:prstGeom>
              <a:blipFill rotWithShape="1">
                <a:blip r:embed="rId34"/>
                <a:stretch>
                  <a:fillRect l="-185"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3539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33" grpId="0"/>
      <p:bldP spid="82" grpId="0" animBg="1"/>
      <p:bldP spid="130" grpId="0"/>
      <p:bldP spid="79" grpId="0"/>
      <p:bldP spid="79" grpId="1"/>
      <p:bldP spid="80" grpId="0"/>
      <p:bldP spid="78" grpId="0" animBg="1"/>
      <p:bldP spid="78" grpId="1" animBg="1"/>
      <p:bldP spid="78" grpId="2" animBg="1"/>
      <p:bldP spid="94" grpId="0"/>
      <p:bldP spid="96" grpId="0"/>
      <p:bldP spid="103" grpId="0" animBg="1"/>
      <p:bldP spid="103" grpId="1" animBg="1"/>
      <p:bldP spid="103" grpId="2" animBg="1"/>
      <p:bldP spid="106" grpId="0"/>
      <p:bldP spid="122" grpId="0"/>
      <p:bldP spid="123" grpId="0"/>
      <p:bldP spid="124" grpId="0"/>
      <p:bldP spid="126" grpId="0"/>
      <p:bldP spid="127" grpId="0"/>
      <p:bldP spid="128" grpId="0"/>
      <p:bldP spid="129" grpId="0"/>
      <p:bldP spid="131" grpId="0"/>
      <p:bldP spid="132" grpId="0"/>
      <p:bldP spid="7" grpId="0" animBg="1"/>
      <p:bldP spid="134" grpId="0"/>
      <p:bldP spid="135" grpId="0"/>
      <p:bldP spid="13" grpId="0" animBg="1"/>
      <p:bldP spid="137" grpId="0" animBg="1"/>
      <p:bldP spid="95" grpId="0"/>
      <p:bldP spid="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268515" y="1464450"/>
            <a:ext cx="2088000" cy="194400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6680000">
            <a:off x="5955501" y="1777019"/>
            <a:ext cx="2930348" cy="233803"/>
          </a:xfrm>
          <a:prstGeom prst="triangle">
            <a:avLst>
              <a:gd name="adj" fmla="val 30242"/>
            </a:avLst>
          </a:prstGeom>
          <a:solidFill>
            <a:srgbClr val="FFFF4B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6837653" y="225559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</a:p>
        </p:txBody>
      </p:sp>
      <p:sp>
        <p:nvSpPr>
          <p:cNvPr id="57" name="Прямоугольник 56"/>
          <p:cNvSpPr/>
          <p:nvPr/>
        </p:nvSpPr>
        <p:spPr>
          <a:xfrm rot="16020000">
            <a:off x="7312515" y="3200661"/>
            <a:ext cx="214314" cy="214314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4719436" y="3276273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endParaRPr lang="ru-RU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99756" y="-2738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ru-RU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16301" y="3327001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М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676456" y="3276273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endParaRPr lang="ru-RU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166755" y="166135"/>
            <a:ext cx="546876" cy="438920"/>
            <a:chOff x="167472" y="3429000"/>
            <a:chExt cx="546876" cy="438920"/>
          </a:xfrm>
        </p:grpSpPr>
        <p:sp>
          <p:nvSpPr>
            <p:cNvPr id="101" name="Скругленный прямоугольник 100"/>
            <p:cNvSpPr/>
            <p:nvPr/>
          </p:nvSpPr>
          <p:spPr>
            <a:xfrm>
              <a:off x="174910" y="3471920"/>
              <a:ext cx="468000" cy="39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Rectangle 2"/>
            <p:cNvSpPr>
              <a:spLocks noChangeArrowheads="1"/>
            </p:cNvSpPr>
            <p:nvPr/>
          </p:nvSpPr>
          <p:spPr bwMode="auto">
            <a:xfrm>
              <a:off x="167472" y="3429000"/>
              <a:ext cx="5468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dirty="0">
                  <a:ln>
                    <a:solidFill>
                      <a:schemeClr val="tx1"/>
                    </a:solidFill>
                  </a:ln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б</a:t>
              </a:r>
              <a:r>
                <a:rPr kumimoji="0" lang="ru-RU" sz="2000" b="1" i="0" u="none" strike="noStrike" cap="none" normalizeH="0" baseline="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)</a:t>
              </a:r>
              <a:endParaRPr kumimoji="0" lang="ru-RU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" name="Равнобедренный треугольник 1"/>
          <p:cNvSpPr/>
          <p:nvPr/>
        </p:nvSpPr>
        <p:spPr>
          <a:xfrm>
            <a:off x="5044147" y="452197"/>
            <a:ext cx="3707737" cy="2962778"/>
          </a:xfrm>
          <a:prstGeom prst="triangle">
            <a:avLst>
              <a:gd name="adj" fmla="val 729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endCxn id="2" idx="0"/>
          </p:cNvCxnSpPr>
          <p:nvPr/>
        </p:nvCxnSpPr>
        <p:spPr>
          <a:xfrm flipV="1">
            <a:off x="7221762" y="452197"/>
            <a:ext cx="525325" cy="1984253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6484307" y="1823544"/>
            <a:ext cx="759946" cy="65727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7204387" y="2400178"/>
            <a:ext cx="71438" cy="714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 rot="7920000">
            <a:off x="6559590" y="1724042"/>
            <a:ext cx="226800" cy="2268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TextBox 119"/>
          <p:cNvSpPr txBox="1"/>
          <p:nvPr/>
        </p:nvSpPr>
        <p:spPr>
          <a:xfrm>
            <a:off x="6156176" y="1348811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</a:t>
            </a:r>
            <a:endParaRPr lang="ru-RU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22739" y="1197913"/>
                <a:ext cx="295232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OMB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+∠</m:t>
                      </m:r>
                      <m:r>
                        <m:rPr>
                          <m:sty m:val="p"/>
                        </m:rPr>
                        <a:rPr lang="en-US" sz="2200" i="0">
                          <a:latin typeface="Cambria Math"/>
                          <a:ea typeface="Cambria Math"/>
                        </a:rPr>
                        <m:t>B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MC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9" y="1197913"/>
                <a:ext cx="2952328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66755" y="1773977"/>
                <a:ext cx="558909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ru-RU" sz="2200" i="0">
                              <a:latin typeface="Cambria Math"/>
                              <a:ea typeface="Cambria Math"/>
                            </a:rPr>
                            <m:t>∠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BMC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>
                                          <a:latin typeface="Cambria Math"/>
                                          <a:ea typeface="Cambria Math"/>
                                        </a:rPr>
                                        <m:t>90</m:t>
                                      </m:r>
                                    </m:e>
                                    <m:sup>
                                      <m:r>
                                        <a:rPr lang="en-US" sz="220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ru-RU" sz="2200">
                                      <a:latin typeface="Cambria Math"/>
                                      <a:ea typeface="Cambria Math"/>
                                    </a:rPr>
                                    <m:t>−∠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  <a:ea typeface="Cambria Math"/>
                                    </a:rPr>
                                    <m:t>OMB</m:t>
                                  </m:r>
                                </m:e>
                              </m:d>
                            </m:e>
                          </m:func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ru-RU" sz="2200" i="0">
                              <a:latin typeface="Cambria Math"/>
                              <a:ea typeface="Cambria Math"/>
                            </a:rPr>
                            <m:t>∠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OMB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55" y="1773977"/>
                <a:ext cx="5589094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Прямоугольник 129"/>
              <p:cNvSpPr/>
              <p:nvPr/>
            </p:nvSpPr>
            <p:spPr>
              <a:xfrm>
                <a:off x="189652" y="3933056"/>
                <a:ext cx="607886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2.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П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о теореме косинусов в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ВОМ, имеем: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0" name="Прямоугольник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52" y="3933056"/>
                <a:ext cx="6078863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981824" y="1524588"/>
                <a:ext cx="498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𝒓</m:t>
                      </m:r>
                    </m:oMath>
                  </m:oMathPara>
                </a14:m>
                <a:endParaRPr lang="ru-RU" b="1" i="1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824" y="1524588"/>
                <a:ext cx="49885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Прямоугольник 146"/>
              <p:cNvSpPr/>
              <p:nvPr/>
            </p:nvSpPr>
            <p:spPr>
              <a:xfrm>
                <a:off x="6948264" y="2780928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𝒓</m:t>
                      </m:r>
                    </m:oMath>
                  </m:oMathPara>
                </a14:m>
                <a:endParaRPr lang="ru-RU" b="1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7" name="Прямоугольник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780928"/>
                <a:ext cx="36099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Прямоугольник 147"/>
              <p:cNvSpPr/>
              <p:nvPr/>
            </p:nvSpPr>
            <p:spPr>
              <a:xfrm>
                <a:off x="179512" y="620688"/>
                <a:ext cx="569034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В</m:t>
                      </m:r>
                      <m:r>
                        <a:rPr lang="en-US" sz="2200" i="0"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ВОМ:О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M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r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OB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r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BM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=2,4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r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48" name="Прямоугольник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20688"/>
                <a:ext cx="5690342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7457521" y="1676988"/>
                <a:ext cx="7232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00CDC8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b="1" i="1" smtClean="0">
                          <a:solidFill>
                            <a:srgbClr val="00CDC8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rgbClr val="00CDC8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00CDC8"/>
                          </a:solidFill>
                          <a:latin typeface="Cambria Math"/>
                          <a:ea typeface="Cambria Math"/>
                        </a:rPr>
                        <m:t>𝒓</m:t>
                      </m:r>
                    </m:oMath>
                  </m:oMathPara>
                </a14:m>
                <a:endParaRPr lang="ru-RU" b="1" i="1" dirty="0">
                  <a:solidFill>
                    <a:srgbClr val="00CDC8"/>
                  </a:solidFill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521" y="1676988"/>
                <a:ext cx="72327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100608" y="4481993"/>
                <a:ext cx="4424480" cy="771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ru-RU" sz="2200" i="0">
                              <a:latin typeface="Cambria Math"/>
                              <a:ea typeface="Cambria Math"/>
                            </a:rPr>
                            <m:t>∠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OMB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  <a:ea typeface="Cambria Math"/>
                                </a:rPr>
                                <m:t>BM</m:t>
                              </m:r>
                            </m:e>
                            <m:sup>
                              <m:r>
                                <a:rPr lang="en-US" sz="22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  <a:ea typeface="Cambria Math"/>
                                </a:rPr>
                                <m:t>OM</m:t>
                              </m:r>
                            </m:e>
                            <m:sup>
                              <m:r>
                                <a:rPr lang="en-US" sz="22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  <a:ea typeface="Cambria Math"/>
                                </a:rPr>
                                <m:t>BO</m:t>
                              </m:r>
                            </m:e>
                            <m:sup>
                              <m:r>
                                <a:rPr lang="en-US" sz="22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2∙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BM</m:t>
                          </m:r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OM</m:t>
                          </m:r>
                        </m:den>
                      </m:f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8" y="4481993"/>
                <a:ext cx="4424480" cy="77162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4403309" y="4481993"/>
                <a:ext cx="2724014" cy="807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5,76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2∙2,4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309" y="4481993"/>
                <a:ext cx="2724014" cy="8074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угольник 83"/>
              <p:cNvSpPr/>
              <p:nvPr/>
            </p:nvSpPr>
            <p:spPr>
              <a:xfrm>
                <a:off x="6925974" y="4522234"/>
                <a:ext cx="1534458" cy="807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2,76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2∙2,4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4" name="Прямоуголь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974" y="4522234"/>
                <a:ext cx="1534458" cy="8074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угольник 84"/>
              <p:cNvSpPr/>
              <p:nvPr/>
            </p:nvSpPr>
            <p:spPr>
              <a:xfrm>
                <a:off x="408910" y="5417084"/>
                <a:ext cx="1003608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276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480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10" y="5417084"/>
                <a:ext cx="1003608" cy="72834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1331640" y="5436963"/>
                <a:ext cx="848117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436963"/>
                <a:ext cx="848117" cy="72834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2770371" y="1175472"/>
                <a:ext cx="374584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i="0">
                          <a:latin typeface="Cambria Math"/>
                          <a:ea typeface="Cambria Math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200" i="0">
                          <a:latin typeface="Cambria Math"/>
                          <a:ea typeface="Cambria Math"/>
                        </a:rPr>
                        <m:t>B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MC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2200" i="0">
                          <a:latin typeface="Cambria Math"/>
                          <a:ea typeface="Cambria Math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200" i="0">
                          <a:latin typeface="Cambria Math"/>
                          <a:ea typeface="Cambria Math"/>
                        </a:rPr>
                        <m:t>OMB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371" y="1175472"/>
                <a:ext cx="3745845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Группа 87"/>
          <p:cNvGrpSpPr/>
          <p:nvPr/>
        </p:nvGrpSpPr>
        <p:grpSpPr>
          <a:xfrm>
            <a:off x="5147644" y="5941018"/>
            <a:ext cx="3024756" cy="728342"/>
            <a:chOff x="2637595" y="6110430"/>
            <a:chExt cx="3024756" cy="728342"/>
          </a:xfrm>
        </p:grpSpPr>
        <p:sp>
          <p:nvSpPr>
            <p:cNvPr id="91" name="Скругленный прямоугольник 90"/>
            <p:cNvSpPr/>
            <p:nvPr/>
          </p:nvSpPr>
          <p:spPr>
            <a:xfrm rot="10800000">
              <a:off x="2686731" y="6110430"/>
              <a:ext cx="2975620" cy="728341"/>
            </a:xfrm>
            <a:prstGeom prst="roundRect">
              <a:avLst>
                <a:gd name="adj" fmla="val 23762"/>
              </a:avLst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Прямоугольник 91"/>
                <p:cNvSpPr/>
                <p:nvPr/>
              </p:nvSpPr>
              <p:spPr>
                <a:xfrm>
                  <a:off x="2637595" y="6110431"/>
                  <a:ext cx="3005503" cy="7283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atin typeface="Cambria Math"/>
                            <a:ea typeface="Cambria Math"/>
                          </a:rPr>
                          <m:t>Ответ:</m:t>
                        </m:r>
                        <m:func>
                          <m:func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ru-RU" sz="2200" i="1">
                                <a:latin typeface="Cambria Math"/>
                                <a:ea typeface="Cambria Math"/>
                              </a:rPr>
                              <m:t>∠</m:t>
                            </m:r>
                          </m:e>
                        </m:func>
                        <m:r>
                          <a:rPr lang="ru-RU" sz="2200" b="0" i="1" smtClean="0">
                            <a:latin typeface="Cambria Math"/>
                            <a:ea typeface="Cambria Math"/>
                          </a:rPr>
                          <m:t>ВМС=</m:t>
                        </m:r>
                        <m:f>
                          <m:fPr>
                            <m:ctrlPr>
                              <a:rPr lang="ru-RU" sz="22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2200" b="0" i="1" smtClean="0">
                                <a:latin typeface="Cambria Math"/>
                                <a:ea typeface="Cambria Math"/>
                              </a:rPr>
                              <m:t>23</m:t>
                            </m:r>
                          </m:num>
                          <m:den>
                            <m:r>
                              <a:rPr lang="ru-RU" sz="2200" b="0" i="1" smtClean="0">
                                <a:latin typeface="Cambria Math"/>
                                <a:ea typeface="Cambria Math"/>
                              </a:rPr>
                              <m:t>40</m:t>
                            </m:r>
                          </m:den>
                        </m:f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92" name="Прямоугольник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7595" y="6110431"/>
                  <a:ext cx="3005503" cy="728341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Дуга 74"/>
          <p:cNvSpPr/>
          <p:nvPr/>
        </p:nvSpPr>
        <p:spPr>
          <a:xfrm rot="17835420">
            <a:off x="7248606" y="2931784"/>
            <a:ext cx="139501" cy="156071"/>
          </a:xfrm>
          <a:prstGeom prst="arc">
            <a:avLst>
              <a:gd name="adj1" fmla="val 16736324"/>
              <a:gd name="adj2" fmla="val 2024609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7238006" y="3020806"/>
            <a:ext cx="498080" cy="700383"/>
            <a:chOff x="7191041" y="2993708"/>
            <a:chExt cx="576509" cy="729079"/>
          </a:xfrm>
        </p:grpSpPr>
        <p:sp>
          <p:nvSpPr>
            <p:cNvPr id="76" name="Дуга 75"/>
            <p:cNvSpPr/>
            <p:nvPr/>
          </p:nvSpPr>
          <p:spPr>
            <a:xfrm rot="19936645">
              <a:off x="7191041" y="3029499"/>
              <a:ext cx="541321" cy="693288"/>
            </a:xfrm>
            <a:prstGeom prst="arc">
              <a:avLst>
                <a:gd name="adj1" fmla="val 16961640"/>
                <a:gd name="adj2" fmla="val 202460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Дуга 77"/>
            <p:cNvSpPr/>
            <p:nvPr/>
          </p:nvSpPr>
          <p:spPr>
            <a:xfrm rot="19936645">
              <a:off x="7196689" y="2993708"/>
              <a:ext cx="570861" cy="725387"/>
            </a:xfrm>
            <a:prstGeom prst="arc">
              <a:avLst>
                <a:gd name="adj1" fmla="val 16559223"/>
                <a:gd name="adj2" fmla="val 219547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7221762" y="2436450"/>
            <a:ext cx="90753" cy="96691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endCxn id="3" idx="4"/>
          </p:cNvCxnSpPr>
          <p:nvPr/>
        </p:nvCxnSpPr>
        <p:spPr>
          <a:xfrm flipH="1">
            <a:off x="7312515" y="469107"/>
            <a:ext cx="421156" cy="2939343"/>
          </a:xfrm>
          <a:prstGeom prst="line">
            <a:avLst/>
          </a:prstGeom>
          <a:ln w="28575">
            <a:solidFill>
              <a:srgbClr val="00C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755576" y="188640"/>
            <a:ext cx="1714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Решение </a:t>
            </a:r>
            <a:r>
              <a:rPr lang="en-US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636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4B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23" grpId="0"/>
      <p:bldP spid="130" grpId="0"/>
      <p:bldP spid="27" grpId="0"/>
      <p:bldP spid="147" grpId="0"/>
      <p:bldP spid="148" grpId="0"/>
      <p:bldP spid="79" grpId="0"/>
      <p:bldP spid="80" grpId="0"/>
      <p:bldP spid="83" grpId="0"/>
      <p:bldP spid="84" grpId="0"/>
      <p:bldP spid="85" grpId="0"/>
      <p:bldP spid="86" grpId="0"/>
      <p:bldP spid="87" grpId="0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20" y="584775"/>
            <a:ext cx="8729194" cy="5151996"/>
          </a:xfrm>
          <a:prstGeom prst="roundRect">
            <a:avLst>
              <a:gd name="adj" fmla="val 6468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868" y="13156"/>
            <a:ext cx="18758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Задание №17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137" y="571480"/>
            <a:ext cx="85813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В июле 2016 года планируется взять кредит в банке на 3 года в размере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 млн. рублей, где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 – целое число. Условия его возврата таковы: </a:t>
            </a:r>
          </a:p>
          <a:p>
            <a:pPr algn="just"/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– каждый январь долг возрастает на 20% по сравнению с концом предыдущего года;</a:t>
            </a:r>
          </a:p>
          <a:p>
            <a:pPr algn="just"/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– с февраля по июнь каждого года необходимо выплатить одним платежом часть долга;</a:t>
            </a:r>
          </a:p>
          <a:p>
            <a:pPr algn="just"/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– в июле каждого года долг должен составлять часть кредита в соответствие с таблицей: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56435"/>
              </p:ext>
            </p:extLst>
          </p:nvPr>
        </p:nvGraphicFramePr>
        <p:xfrm>
          <a:off x="535850" y="3861048"/>
          <a:ext cx="8212614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4640"/>
                <a:gridCol w="1512168"/>
                <a:gridCol w="1502093"/>
                <a:gridCol w="1487391"/>
                <a:gridCol w="14663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Месяц и год</a:t>
                      </a:r>
                      <a:endParaRPr lang="ru-RU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Июль 2016</a:t>
                      </a:r>
                      <a:endParaRPr lang="ru-RU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Июль 2017</a:t>
                      </a:r>
                      <a:endParaRPr lang="ru-RU" sz="200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Июль 2018</a:t>
                      </a:r>
                      <a:endParaRPr lang="ru-RU" sz="200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Июль 2019</a:t>
                      </a:r>
                      <a:endParaRPr lang="ru-RU" sz="200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Долг</a:t>
                      </a:r>
                      <a:r>
                        <a:rPr lang="ru-RU" sz="20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(в млн. </a:t>
                      </a:r>
                      <a:r>
                        <a:rPr lang="ru-RU" sz="2000" baseline="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руб</a:t>
                      </a:r>
                      <a:r>
                        <a:rPr lang="ru-RU" sz="20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</a:t>
                      </a:r>
                      <a:endParaRPr lang="ru-RU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</a:t>
                      </a:r>
                      <a:endParaRPr lang="ru-RU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0,8S</a:t>
                      </a:r>
                      <a:endParaRPr lang="ru-RU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0,4S</a:t>
                      </a:r>
                      <a:endParaRPr lang="ru-RU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ru-RU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1136" y="4869160"/>
            <a:ext cx="8581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Найдите наименьшее значение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, при котором каждая выплата будет больше 7 млн. рублей.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4"/>
              <p:cNvSpPr>
                <a:spLocks noChangeArrowheads="1"/>
              </p:cNvSpPr>
              <p:nvPr/>
            </p:nvSpPr>
            <p:spPr bwMode="auto">
              <a:xfrm>
                <a:off x="136752" y="3356992"/>
                <a:ext cx="8715404" cy="144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По условию каждый январь долг возрастает на </a:t>
                </a:r>
                <a:r>
                  <a:rPr kumimoji="0" lang="ru-RU" sz="2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2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ru-RU" sz="2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% </a:t>
                </a:r>
                <a:r>
                  <a:rPr kumimoji="0" lang="ru-RU" sz="2200" i="0" u="none" strike="noStrike" cap="none" normalizeH="0" baseline="0" dirty="0" smtClean="0">
                    <a:ln>
                      <a:noFill/>
                    </a:ln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остатка:</a:t>
                </a:r>
                <a:r>
                  <a:rPr kumimoji="0" lang="en-US" sz="2200" i="0" u="none" strike="noStrike" cap="none" normalizeH="0" baseline="0" dirty="0" smtClean="0">
                    <a:ln>
                      <a:noFill/>
                    </a:ln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2200" i="0" u="none" strike="noStrike" cap="none" normalizeH="0" baseline="0" dirty="0" smtClean="0">
                  <a:ln>
                    <a:noFill/>
                  </a:ln>
                  <a:effectLst/>
                  <a:latin typeface="Cambria Math" pitchFamily="18" charset="0"/>
                  <a:ea typeface="Times New Roman" pitchFamily="18" charset="0"/>
                  <a:cs typeface="Times New Roman" pitchFamily="18" charset="0"/>
                </a:endParaRP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ru-RU" sz="2200" dirty="0">
                    <a:latin typeface="Cambria Math" pitchFamily="18" charset="0"/>
                    <a:ea typeface="Cambria Math" pitchFamily="18" charset="0"/>
                  </a:rPr>
                  <a:t>в 1 год 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smtClean="0">
                        <a:solidFill>
                          <a:srgbClr val="00B050"/>
                        </a:solidFill>
                        <a:latin typeface="Cambria Math"/>
                        <a:ea typeface="Cambria Math" pitchFamily="18" charset="0"/>
                      </a:rPr>
                      <m:t>S</m:t>
                    </m:r>
                    <m:r>
                      <a:rPr lang="ru-RU" sz="22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/>
                      <m:t>·</m:t>
                    </m:r>
                    <m:r>
                      <a:rPr lang="ru-RU" sz="2200" b="0" i="0" smtClean="0">
                        <a:latin typeface="Cambria Math"/>
                      </a:rPr>
                      <m:t> </m:t>
                    </m:r>
                    <m:r>
                      <a:rPr lang="en-US" sz="2200">
                        <a:latin typeface="Cambria Math"/>
                        <a:ea typeface="Cambria Math" pitchFamily="18" charset="0"/>
                      </a:rPr>
                      <m:t>0,</m:t>
                    </m:r>
                    <m:r>
                      <a:rPr lang="ru-RU" sz="2200" b="0" i="0" smtClean="0">
                        <a:latin typeface="Cambria Math"/>
                        <a:ea typeface="Cambria Math" pitchFamily="18" charset="0"/>
                      </a:rPr>
                      <m:t>2</m:t>
                    </m:r>
                    <m:r>
                      <a:rPr lang="en-US" sz="2200">
                        <a:latin typeface="Cambria Math"/>
                        <a:ea typeface="Cambria Math" pitchFamily="18" charset="0"/>
                      </a:rPr>
                      <m:t>=</m:t>
                    </m:r>
                  </m:oMath>
                </a14:m>
                <a:r>
                  <a:rPr lang="ru-RU" sz="22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ru-RU" sz="2200" b="1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0,2</a:t>
                </a:r>
                <a:r>
                  <a:rPr lang="en-US" sz="2200" b="1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S</a:t>
                </a:r>
                <a:r>
                  <a:rPr lang="en-US" sz="22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млн</a:t>
                </a:r>
                <a:r>
                  <a:rPr lang="ru-RU" sz="2200" dirty="0"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ru-RU" sz="2200" dirty="0" err="1">
                    <a:latin typeface="Cambria Math" pitchFamily="18" charset="0"/>
                    <a:ea typeface="Cambria Math" pitchFamily="18" charset="0"/>
                  </a:rPr>
                  <a:t>руб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;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во 2 год:  </a:t>
                </a:r>
                <a14:m>
                  <m:oMath xmlns:m="http://schemas.openxmlformats.org/officeDocument/2006/math">
                    <m:r>
                      <a:rPr lang="en-US" sz="2200" smtClean="0">
                        <a:solidFill>
                          <a:srgbClr val="00B050"/>
                        </a:solidFill>
                        <a:latin typeface="Cambria Math"/>
                        <a:ea typeface="Cambria Math" pitchFamily="18" charset="0"/>
                      </a:rPr>
                      <m:t>0,8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srgbClr val="00B050"/>
                        </a:solidFill>
                        <a:latin typeface="Cambria Math"/>
                        <a:ea typeface="Cambria Math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ru-RU" sz="22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/>
                      <m:t>·</m:t>
                    </m:r>
                    <m:r>
                      <a:rPr lang="ru-RU" sz="2200" b="0" i="0" smtClean="0">
                        <a:latin typeface="Cambria Math"/>
                      </a:rPr>
                      <m:t> </m:t>
                    </m:r>
                    <m:r>
                      <a:rPr lang="ru-RU" sz="2200" b="0" i="0" smtClean="0">
                        <a:latin typeface="Cambria Math"/>
                        <a:ea typeface="Cambria Math" pitchFamily="18" charset="0"/>
                      </a:rPr>
                      <m:t>0,2</m:t>
                    </m:r>
                    <m:r>
                      <a:rPr lang="en-US" sz="2200">
                        <a:latin typeface="Cambria Math"/>
                        <a:ea typeface="Cambria Math" pitchFamily="18" charset="0"/>
                      </a:rPr>
                      <m:t>=</m:t>
                    </m:r>
                  </m:oMath>
                </a14:m>
                <a:r>
                  <a:rPr lang="en-US" sz="22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0,16S</a:t>
                </a:r>
                <a:r>
                  <a:rPr lang="ru-RU" sz="2200" dirty="0">
                    <a:latin typeface="Cambria Math" pitchFamily="18" charset="0"/>
                    <a:ea typeface="Cambria Math" pitchFamily="18" charset="0"/>
                  </a:rPr>
                  <a:t> млн. </a:t>
                </a:r>
                <a:r>
                  <a:rPr lang="ru-RU" sz="2200" dirty="0" err="1">
                    <a:latin typeface="Cambria Math" pitchFamily="18" charset="0"/>
                    <a:ea typeface="Cambria Math" pitchFamily="18" charset="0"/>
                  </a:rPr>
                  <a:t>руб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;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ru-RU" sz="2200" dirty="0">
                    <a:latin typeface="Cambria Math" pitchFamily="18" charset="0"/>
                    <a:ea typeface="Cambria Math" pitchFamily="18" charset="0"/>
                  </a:rPr>
                  <a:t>в 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3 год:  </a:t>
                </a:r>
                <a14:m>
                  <m:oMath xmlns:m="http://schemas.openxmlformats.org/officeDocument/2006/math">
                    <m:r>
                      <a:rPr lang="en-US" sz="2200" smtClean="0">
                        <a:solidFill>
                          <a:srgbClr val="00B050"/>
                        </a:solidFill>
                        <a:latin typeface="Cambria Math"/>
                        <a:ea typeface="Cambria Math" pitchFamily="18" charset="0"/>
                      </a:rPr>
                      <m:t>0,</m:t>
                    </m:r>
                    <m:r>
                      <a:rPr lang="ru-RU" sz="2200" b="0" i="0" smtClean="0">
                        <a:solidFill>
                          <a:srgbClr val="00B050"/>
                        </a:solidFill>
                        <a:latin typeface="Cambria Math"/>
                        <a:ea typeface="Cambria Math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B050"/>
                        </a:solidFill>
                        <a:latin typeface="Cambria Math"/>
                        <a:ea typeface="Cambria Math" pitchFamily="18" charset="0"/>
                      </a:rPr>
                      <m:t>S</m:t>
                    </m:r>
                    <m:r>
                      <a:rPr lang="en-US" sz="22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2200" b="0" i="1" smtClean="0">
                        <a:latin typeface="Cambria Math"/>
                        <a:ea typeface="Cambria Math"/>
                      </a:rPr>
                      <m:t>0,2</m:t>
                    </m:r>
                    <m:r>
                      <a:rPr lang="en-US" sz="2200">
                        <a:latin typeface="Cambria Math"/>
                        <a:ea typeface="Cambria Math" pitchFamily="18" charset="0"/>
                      </a:rPr>
                      <m:t>=</m:t>
                    </m:r>
                    <m:r>
                      <a:rPr lang="en-US" sz="22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sz="2200" b="1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0,08S</a:t>
                </a:r>
                <a:r>
                  <a:rPr lang="ru-RU" sz="2200" dirty="0">
                    <a:latin typeface="Cambria Math" pitchFamily="18" charset="0"/>
                    <a:ea typeface="Cambria Math" pitchFamily="18" charset="0"/>
                  </a:rPr>
                  <a:t> млн. 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руб</a:t>
                </a:r>
                <a:r>
                  <a:rPr lang="ru-RU" sz="2200" dirty="0"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752" y="3356992"/>
                <a:ext cx="8715404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839" t="-2110" b="-80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42997" y="4884256"/>
                <a:ext cx="8620822" cy="1785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200" dirty="0" smtClean="0"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Поэтому с</a:t>
                </a:r>
                <a:r>
                  <a:rPr kumimoji="0" 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 февраля по июнь каждого года необходимо </a:t>
                </a:r>
                <a:r>
                  <a:rPr kumimoji="0" lang="ru-RU" sz="2200" b="1" i="0" u="none" strike="noStrike" cap="none" normalizeH="0" baseline="0" dirty="0" smtClean="0">
                    <a:ln>
                      <a:noFill/>
                    </a:ln>
                    <a:solidFill>
                      <a:srgbClr val="CC00CC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выплатить</a:t>
                </a:r>
                <a:r>
                  <a:rPr kumimoji="0" 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200" dirty="0"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б</a:t>
                </a:r>
                <a:r>
                  <a:rPr kumimoji="0" 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анку </a:t>
                </a:r>
                <a:r>
                  <a:rPr kumimoji="0" lang="ru-RU" sz="2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основную часть долга </a:t>
                </a:r>
                <a:r>
                  <a:rPr kumimoji="0" 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+ </a:t>
                </a:r>
                <a:r>
                  <a:rPr kumimoji="0" lang="ru-RU" sz="2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20%</a:t>
                </a:r>
                <a:r>
                  <a:rPr kumimoji="0" lang="ru-RU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от оставшейся суммы долга</a:t>
                </a:r>
                <a:r>
                  <a:rPr lang="ru-RU" sz="2200" dirty="0" smtClean="0"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ru-RU" sz="2200" dirty="0">
                    <a:latin typeface="Cambria Math" pitchFamily="18" charset="0"/>
                    <a:ea typeface="Cambria Math" pitchFamily="18" charset="0"/>
                  </a:rPr>
                  <a:t>в 1 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год:  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</a:rPr>
                      <m:t>0,2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</a:rPr>
                      <m:t>S</m:t>
                    </m:r>
                    <m:r>
                      <a:rPr lang="ru-RU" sz="2200" b="0" i="0" smtClean="0">
                        <a:latin typeface="Cambria Math"/>
                        <a:ea typeface="Cambria Math" pitchFamily="18" charset="0"/>
                      </a:rPr>
                      <m:t>+</m:t>
                    </m:r>
                    <m:r>
                      <a:rPr lang="en-US" sz="2200" smtClean="0">
                        <a:solidFill>
                          <a:srgbClr val="0000FF"/>
                        </a:solidFill>
                        <a:latin typeface="Cambria Math"/>
                        <a:ea typeface="Cambria Math" pitchFamily="18" charset="0"/>
                      </a:rPr>
                      <m:t>0,</m:t>
                    </m:r>
                    <m:r>
                      <a:rPr lang="ru-RU" sz="2200" b="0" i="0" smtClean="0">
                        <a:solidFill>
                          <a:srgbClr val="0000FF"/>
                        </a:solidFill>
                        <a:latin typeface="Cambria Math"/>
                        <a:ea typeface="Cambria Math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00FF"/>
                        </a:solidFill>
                        <a:latin typeface="Cambria Math"/>
                        <a:ea typeface="Cambria Math" pitchFamily="18" charset="0"/>
                      </a:rPr>
                      <m:t>S</m:t>
                    </m:r>
                    <m:r>
                      <a:rPr lang="en-US" sz="2200">
                        <a:latin typeface="Cambria Math"/>
                        <a:ea typeface="Cambria Math" pitchFamily="18" charset="0"/>
                      </a:rPr>
                      <m:t>=</m:t>
                    </m:r>
                  </m:oMath>
                </a14:m>
                <a:r>
                  <a:rPr lang="en-US" sz="22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CC00CC"/>
                    </a:solidFill>
                    <a:latin typeface="Cambria Math" pitchFamily="18" charset="0"/>
                    <a:ea typeface="Cambria Math" pitchFamily="18" charset="0"/>
                  </a:rPr>
                  <a:t>0,</a:t>
                </a:r>
                <a:r>
                  <a:rPr lang="ru-RU" sz="2200" b="1" dirty="0" smtClean="0">
                    <a:solidFill>
                      <a:srgbClr val="CC00CC"/>
                    </a:solidFill>
                    <a:latin typeface="Cambria Math" pitchFamily="18" charset="0"/>
                    <a:ea typeface="Cambria Math" pitchFamily="18" charset="0"/>
                  </a:rPr>
                  <a:t>4</a:t>
                </a:r>
                <a:r>
                  <a:rPr lang="en-US" sz="2200" b="1" dirty="0" smtClean="0">
                    <a:solidFill>
                      <a:srgbClr val="CC00CC"/>
                    </a:solidFill>
                    <a:latin typeface="Cambria Math" pitchFamily="18" charset="0"/>
                    <a:ea typeface="Cambria Math" pitchFamily="18" charset="0"/>
                  </a:rPr>
                  <a:t>S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ru-RU" sz="2200" dirty="0">
                    <a:latin typeface="Cambria Math" pitchFamily="18" charset="0"/>
                    <a:ea typeface="Cambria Math" pitchFamily="18" charset="0"/>
                  </a:rPr>
                  <a:t>млн. </a:t>
                </a:r>
                <a:r>
                  <a:rPr lang="ru-RU" sz="2200" dirty="0" err="1">
                    <a:latin typeface="Cambria Math" pitchFamily="18" charset="0"/>
                    <a:ea typeface="Cambria Math" pitchFamily="18" charset="0"/>
                  </a:rPr>
                  <a:t>руб</a:t>
                </a:r>
                <a:r>
                  <a:rPr lang="ru-RU" sz="2200" dirty="0">
                    <a:latin typeface="Cambria Math" pitchFamily="18" charset="0"/>
                    <a:ea typeface="Cambria Math" pitchFamily="18" charset="0"/>
                  </a:rPr>
                  <a:t>;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во 2 год:  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</a:rPr>
                      <m:t>0,4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</a:rPr>
                      <m:t>S</m:t>
                    </m:r>
                    <m:r>
                      <a:rPr lang="ru-RU" sz="2200" b="0" i="0" smtClean="0">
                        <a:latin typeface="Cambria Math"/>
                        <a:ea typeface="Cambria Math" pitchFamily="18" charset="0"/>
                      </a:rPr>
                      <m:t>+</m:t>
                    </m:r>
                    <m:r>
                      <a:rPr lang="en-US" sz="2200" b="0" i="0" smtClean="0">
                        <a:solidFill>
                          <a:srgbClr val="0000FF"/>
                        </a:solidFill>
                        <a:latin typeface="Cambria Math"/>
                        <a:ea typeface="Cambria Math" pitchFamily="18" charset="0"/>
                      </a:rPr>
                      <m:t>0</m:t>
                    </m:r>
                    <m:r>
                      <a:rPr lang="en-US" sz="2200">
                        <a:solidFill>
                          <a:srgbClr val="0000FF"/>
                        </a:solidFill>
                        <a:latin typeface="Cambria Math"/>
                        <a:ea typeface="Cambria Math" pitchFamily="18" charset="0"/>
                      </a:rPr>
                      <m:t>,</m:t>
                    </m:r>
                    <m:r>
                      <a:rPr lang="ru-RU" sz="2200" b="0" i="0" smtClean="0">
                        <a:solidFill>
                          <a:srgbClr val="0000FF"/>
                        </a:solidFill>
                        <a:latin typeface="Cambria Math"/>
                        <a:ea typeface="Cambria Math" pitchFamily="18" charset="0"/>
                      </a:rPr>
                      <m:t>16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00FF"/>
                        </a:solidFill>
                        <a:latin typeface="Cambria Math"/>
                        <a:ea typeface="Cambria Math" pitchFamily="18" charset="0"/>
                      </a:rPr>
                      <m:t>S</m:t>
                    </m:r>
                    <m:r>
                      <a:rPr lang="en-US" sz="2200">
                        <a:latin typeface="Cambria Math"/>
                        <a:ea typeface="Cambria Math" pitchFamily="18" charset="0"/>
                      </a:rPr>
                      <m:t>=</m:t>
                    </m:r>
                  </m:oMath>
                </a14:m>
                <a:r>
                  <a:rPr lang="en-US" sz="22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CC00CC"/>
                    </a:solidFill>
                    <a:latin typeface="Cambria Math" pitchFamily="18" charset="0"/>
                    <a:ea typeface="Cambria Math" pitchFamily="18" charset="0"/>
                  </a:rPr>
                  <a:t>0,56S</a:t>
                </a:r>
                <a:r>
                  <a:rPr lang="en-US" sz="22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ru-RU" sz="2200" dirty="0">
                    <a:latin typeface="Cambria Math" pitchFamily="18" charset="0"/>
                    <a:ea typeface="Cambria Math" pitchFamily="18" charset="0"/>
                  </a:rPr>
                  <a:t>млн. </a:t>
                </a:r>
                <a:r>
                  <a:rPr lang="ru-RU" sz="2200" dirty="0" err="1">
                    <a:latin typeface="Cambria Math" pitchFamily="18" charset="0"/>
                    <a:ea typeface="Cambria Math" pitchFamily="18" charset="0"/>
                  </a:rPr>
                  <a:t>руб</a:t>
                </a:r>
                <a:r>
                  <a:rPr lang="ru-RU" sz="2200" dirty="0">
                    <a:latin typeface="Cambria Math" pitchFamily="18" charset="0"/>
                    <a:ea typeface="Cambria Math" pitchFamily="18" charset="0"/>
                  </a:rPr>
                  <a:t>;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ru-RU" sz="2200" dirty="0">
                    <a:latin typeface="Cambria Math" pitchFamily="18" charset="0"/>
                    <a:ea typeface="Cambria Math" pitchFamily="18" charset="0"/>
                  </a:rPr>
                  <a:t>в 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3 год:   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</a:rPr>
                      <m:t>0,4</m:t>
                    </m:r>
                    <m:r>
                      <a:rPr lang="en-US" sz="2200" b="0" i="1"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</a:rPr>
                      <m:t>𝑆</m:t>
                    </m:r>
                    <m:r>
                      <a:rPr lang="ru-RU" sz="2200" b="0" i="0" smtClean="0">
                        <a:latin typeface="Cambria Math"/>
                        <a:ea typeface="Cambria Math" pitchFamily="18" charset="0"/>
                      </a:rPr>
                      <m:t>+</m:t>
                    </m:r>
                    <m:r>
                      <a:rPr lang="en-US" sz="2200" smtClean="0">
                        <a:solidFill>
                          <a:srgbClr val="0000FF"/>
                        </a:solidFill>
                        <a:latin typeface="Cambria Math"/>
                        <a:ea typeface="Cambria Math" pitchFamily="18" charset="0"/>
                      </a:rPr>
                      <m:t>0,</m:t>
                    </m:r>
                    <m:r>
                      <a:rPr lang="ru-RU" sz="2200" b="0" i="0" smtClean="0">
                        <a:solidFill>
                          <a:srgbClr val="0000FF"/>
                        </a:solidFill>
                        <a:latin typeface="Cambria Math"/>
                        <a:ea typeface="Cambria Math" pitchFamily="18" charset="0"/>
                      </a:rPr>
                      <m:t>0</m:t>
                    </m:r>
                    <m:r>
                      <a:rPr lang="en-US" sz="2200">
                        <a:solidFill>
                          <a:srgbClr val="0000FF"/>
                        </a:solidFill>
                        <a:latin typeface="Cambria Math"/>
                        <a:ea typeface="Cambria Math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00FF"/>
                        </a:solidFill>
                        <a:latin typeface="Cambria Math"/>
                        <a:ea typeface="Cambria Math" pitchFamily="18" charset="0"/>
                      </a:rPr>
                      <m:t>S</m:t>
                    </m:r>
                    <m:r>
                      <a:rPr lang="en-US" sz="2200">
                        <a:latin typeface="Cambria Math"/>
                        <a:ea typeface="Cambria Math" pitchFamily="18" charset="0"/>
                      </a:rPr>
                      <m:t>=</m:t>
                    </m:r>
                  </m:oMath>
                </a14:m>
                <a:r>
                  <a:rPr lang="en-US" sz="22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CC00CC"/>
                    </a:solidFill>
                    <a:latin typeface="Cambria Math" pitchFamily="18" charset="0"/>
                    <a:ea typeface="Cambria Math" pitchFamily="18" charset="0"/>
                  </a:rPr>
                  <a:t>0,48S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ru-RU" sz="2200" dirty="0">
                    <a:latin typeface="Cambria Math" pitchFamily="18" charset="0"/>
                    <a:ea typeface="Cambria Math" pitchFamily="18" charset="0"/>
                  </a:rPr>
                  <a:t>млн. 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руб</a:t>
                </a:r>
                <a:r>
                  <a:rPr lang="ru-RU" sz="2200" dirty="0"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97" y="4884256"/>
                <a:ext cx="8620822" cy="1785104"/>
              </a:xfrm>
              <a:prstGeom prst="rect">
                <a:avLst/>
              </a:prstGeom>
              <a:blipFill rotWithShape="1">
                <a:blip r:embed="rId3"/>
                <a:stretch>
                  <a:fillRect l="-849" t="-1365" b="-648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9014" y="692696"/>
            <a:ext cx="89176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Долг перед банком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(в млн.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по состоянию на июль каждого года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должен уменьшаться до нуля следующим образом: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B05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ru-RU" sz="2200" b="1" dirty="0" smtClean="0">
                <a:solidFill>
                  <a:srgbClr val="00B05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;  </a:t>
            </a:r>
            <a:r>
              <a:rPr lang="en-US" sz="2200" b="1" dirty="0" smtClean="0">
                <a:solidFill>
                  <a:srgbClr val="00B05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0,8S</a:t>
            </a:r>
            <a:r>
              <a:rPr lang="ru-RU" sz="2200" b="1" dirty="0" smtClean="0">
                <a:solidFill>
                  <a:srgbClr val="00B05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;  </a:t>
            </a:r>
            <a:r>
              <a:rPr lang="en-US" sz="2200" b="1" dirty="0" smtClean="0">
                <a:solidFill>
                  <a:srgbClr val="00B05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0,4S</a:t>
            </a:r>
            <a:r>
              <a:rPr lang="ru-RU" sz="2200" b="1" dirty="0" smtClean="0">
                <a:solidFill>
                  <a:srgbClr val="00B05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;  </a:t>
            </a:r>
            <a:r>
              <a:rPr lang="en-US" sz="2200" b="1" dirty="0" smtClean="0">
                <a:solidFill>
                  <a:srgbClr val="00B05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mbria Math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6531" y="197363"/>
            <a:ext cx="2714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Решение.</a:t>
            </a:r>
            <a:r>
              <a:rPr lang="ru-RU" sz="22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ru-RU" sz="22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148698" y="1484784"/>
                <a:ext cx="8715404" cy="1846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200" dirty="0" smtClean="0"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Значит, 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с </a:t>
                </a:r>
                <a:r>
                  <a:rPr lang="ru-RU" sz="2200" dirty="0">
                    <a:latin typeface="Cambria Math" pitchFamily="18" charset="0"/>
                    <a:ea typeface="Cambria Math" pitchFamily="18" charset="0"/>
                  </a:rPr>
                  <a:t>февраля по июнь каждого года необходимо выплатить одним платежом </a:t>
                </a:r>
                <a:r>
                  <a:rPr lang="ru-RU" sz="22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основную часть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 долга: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в 1 год: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B050"/>
                        </a:solidFill>
                        <a:latin typeface="Cambria Math"/>
                        <a:ea typeface="Cambria Math" pitchFamily="18" charset="0"/>
                      </a:rPr>
                      <m:t>S</m:t>
                    </m:r>
                    <m:r>
                      <a:rPr lang="en-US" sz="2200" b="0" i="0" smtClean="0">
                        <a:solidFill>
                          <a:srgbClr val="00B050"/>
                        </a:solidFill>
                        <a:latin typeface="Cambria Math"/>
                        <a:ea typeface="Cambria Math" pitchFamily="18" charset="0"/>
                      </a:rPr>
                      <m:t>−0,8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B050"/>
                        </a:solidFill>
                        <a:latin typeface="Cambria Math"/>
                        <a:ea typeface="Cambria Math" pitchFamily="18" charset="0"/>
                      </a:rPr>
                      <m:t>S</m:t>
                    </m:r>
                    <m:r>
                      <a:rPr lang="en-US" sz="2200" b="0" i="0" smtClean="0">
                        <a:latin typeface="Cambria Math"/>
                        <a:ea typeface="Cambria Math" pitchFamily="18" charset="0"/>
                      </a:rPr>
                      <m:t>=</m:t>
                    </m:r>
                  </m:oMath>
                </a14:m>
                <a:r>
                  <a:rPr lang="en-US" sz="2200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ru-RU" sz="22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0,2</a:t>
                </a:r>
                <a:r>
                  <a:rPr lang="en-US" sz="22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S</a:t>
                </a:r>
                <a:r>
                  <a:rPr lang="en-US" sz="2200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млн. </a:t>
                </a:r>
                <a:r>
                  <a:rPr lang="ru-RU" sz="2200" dirty="0" err="1" smtClean="0">
                    <a:latin typeface="Cambria Math" pitchFamily="18" charset="0"/>
                    <a:ea typeface="Cambria Math" pitchFamily="18" charset="0"/>
                  </a:rPr>
                  <a:t>руб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;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ru-RU" sz="2200" dirty="0">
                    <a:latin typeface="Cambria Math" pitchFamily="18" charset="0"/>
                    <a:ea typeface="Cambria Math" pitchFamily="18" charset="0"/>
                  </a:rPr>
                  <a:t>в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о 2 год</a:t>
                </a:r>
                <a:r>
                  <a:rPr lang="ru-RU" sz="2200" dirty="0" smtClean="0"/>
                  <a:t>: 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solidFill>
                          <a:srgbClr val="00B050"/>
                        </a:solidFill>
                        <a:latin typeface="Cambria Math"/>
                        <a:ea typeface="Cambria Math" pitchFamily="18" charset="0"/>
                      </a:rPr>
                      <m:t>0,8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B050"/>
                        </a:solidFill>
                        <a:latin typeface="Cambria Math"/>
                        <a:ea typeface="Cambria Math" pitchFamily="18" charset="0"/>
                      </a:rPr>
                      <m:t>S</m:t>
                    </m:r>
                    <m:r>
                      <a:rPr lang="en-US" sz="2200">
                        <a:solidFill>
                          <a:srgbClr val="00B050"/>
                        </a:solidFill>
                        <a:latin typeface="Cambria Math"/>
                        <a:ea typeface="Cambria Math" pitchFamily="18" charset="0"/>
                      </a:rPr>
                      <m:t>−0,4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B050"/>
                        </a:solidFill>
                        <a:latin typeface="Cambria Math"/>
                        <a:ea typeface="Cambria Math" pitchFamily="18" charset="0"/>
                      </a:rPr>
                      <m:t>S</m:t>
                    </m:r>
                    <m:r>
                      <a:rPr lang="en-US" sz="2200">
                        <a:latin typeface="Cambria Math"/>
                        <a:ea typeface="Cambria Math" pitchFamily="18" charset="0"/>
                      </a:rPr>
                      <m:t>=</m:t>
                    </m:r>
                  </m:oMath>
                </a14:m>
                <a:r>
                  <a:rPr lang="en-US" sz="2200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0,4S 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млн</a:t>
                </a:r>
                <a:r>
                  <a:rPr lang="ru-RU" sz="2200" dirty="0"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ru-RU" sz="2200" dirty="0" err="1">
                    <a:latin typeface="Cambria Math" pitchFamily="18" charset="0"/>
                    <a:ea typeface="Cambria Math" pitchFamily="18" charset="0"/>
                  </a:rPr>
                  <a:t>руб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;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в 3 год</a:t>
                </a:r>
                <a:r>
                  <a:rPr lang="ru-RU" sz="2200" dirty="0" smtClean="0"/>
                  <a:t>: 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solidFill>
                          <a:srgbClr val="00B050"/>
                        </a:solidFill>
                        <a:latin typeface="Cambria Math"/>
                        <a:ea typeface="Cambria Math" pitchFamily="18" charset="0"/>
                      </a:rPr>
                      <m:t>0,4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B050"/>
                        </a:solidFill>
                        <a:latin typeface="Cambria Math"/>
                        <a:ea typeface="Cambria Math" pitchFamily="18" charset="0"/>
                      </a:rPr>
                      <m:t>S</m:t>
                    </m:r>
                    <m:r>
                      <a:rPr lang="en-US" sz="2200">
                        <a:solidFill>
                          <a:srgbClr val="00B050"/>
                        </a:solidFill>
                        <a:latin typeface="Cambria Math"/>
                        <a:ea typeface="Cambria Math" pitchFamily="18" charset="0"/>
                      </a:rPr>
                      <m:t>−0=</m:t>
                    </m:r>
                  </m:oMath>
                </a14:m>
                <a:r>
                  <a:rPr lang="en-US" sz="2200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0,4S 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млн</a:t>
                </a:r>
                <a:r>
                  <a:rPr lang="ru-RU" sz="2200" dirty="0"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руб</a:t>
                </a:r>
                <a:r>
                  <a:rPr lang="ru-RU" sz="2200" dirty="0"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698" y="1484784"/>
                <a:ext cx="8715404" cy="1846659"/>
              </a:xfrm>
              <a:prstGeom prst="rect">
                <a:avLst/>
              </a:prstGeom>
              <a:blipFill rotWithShape="1">
                <a:blip r:embed="rId4"/>
                <a:stretch>
                  <a:fillRect l="-839" b="-463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1075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782378"/>
              </p:ext>
            </p:extLst>
          </p:nvPr>
        </p:nvGraphicFramePr>
        <p:xfrm>
          <a:off x="395534" y="692696"/>
          <a:ext cx="8424937" cy="244505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512170"/>
                <a:gridCol w="1512168"/>
                <a:gridCol w="2232248"/>
                <a:gridCol w="2088232"/>
                <a:gridCol w="1080119"/>
              </a:tblGrid>
              <a:tr h="44264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Срок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года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Кредит</a:t>
                      </a:r>
                      <a:endParaRPr lang="ru-RU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млн. </a:t>
                      </a:r>
                      <a:r>
                        <a:rPr lang="ru-RU" sz="2000" b="1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руб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Выплаты</a:t>
                      </a:r>
                      <a:endParaRPr lang="ru-RU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9554" marR="5955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6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% </a:t>
                      </a:r>
                      <a:r>
                        <a:rPr lang="ru-RU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 </a:t>
                      </a:r>
                      <a:r>
                        <a:rPr lang="ru-RU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то, что забирает </a:t>
                      </a:r>
                      <a:r>
                        <a:rPr lang="ru-RU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банк</a:t>
                      </a:r>
                      <a:r>
                        <a:rPr lang="ru-RU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Основная</a:t>
                      </a:r>
                      <a:r>
                        <a:rPr lang="ru-RU" sz="2000" b="1" baseline="0" dirty="0" smtClean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 сумма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C00CC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Всего</a:t>
                      </a:r>
                      <a:endParaRPr lang="ru-RU" sz="2000" b="1" dirty="0">
                        <a:solidFill>
                          <a:srgbClr val="CC00CC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/>
                </a:tc>
              </a:tr>
              <a:tr h="506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 год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0,2S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S – 0,8S = </a:t>
                      </a:r>
                      <a:r>
                        <a:rPr lang="en-US" sz="2000" b="1" kern="1200" dirty="0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0,2S</a:t>
                      </a:r>
                      <a:endParaRPr lang="ru-RU" sz="2000" b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0,4S</a:t>
                      </a:r>
                      <a:endParaRPr lang="ru-RU" sz="2000" b="1" dirty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9554" marR="59554" marT="0" marB="0" anchor="ctr"/>
                </a:tc>
              </a:tr>
              <a:tr h="394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год</a:t>
                      </a:r>
                      <a:endParaRPr lang="ru-RU" sz="200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0,8S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0,8S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·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0,2 = </a:t>
                      </a:r>
                      <a:r>
                        <a:rPr lang="en-US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0,16S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0,8S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–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0,4S = </a:t>
                      </a:r>
                      <a:r>
                        <a:rPr lang="en-US" sz="20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0,4S</a:t>
                      </a:r>
                      <a:r>
                        <a:rPr lang="en-US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endParaRPr lang="ru-RU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0,56S</a:t>
                      </a:r>
                      <a:endParaRPr lang="ru-RU" sz="2000" b="1" dirty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9554" marR="59554" marT="0" marB="0" anchor="ctr"/>
                </a:tc>
              </a:tr>
              <a:tr h="418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 год</a:t>
                      </a:r>
                      <a:endParaRPr lang="ru-RU" sz="200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0,4S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0,4S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· 0,2 </a:t>
                      </a:r>
                      <a:r>
                        <a:rPr lang="en-US" sz="2000" kern="120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= </a:t>
                      </a:r>
                      <a:r>
                        <a:rPr lang="en-US" sz="2000" b="1" kern="120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0,08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0,4S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– 0 = </a:t>
                      </a:r>
                      <a:r>
                        <a:rPr lang="en-US" sz="1800" b="1" kern="1200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0,4S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9554" marR="595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 48S</a:t>
                      </a:r>
                      <a:endParaRPr lang="ru-RU" sz="2000" b="1" dirty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9554" marR="59554" marT="0" marB="0" anchor="ctr"/>
                </a:tc>
              </a:tr>
            </a:tbl>
          </a:graphicData>
        </a:graphic>
      </p:graphicFrame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8344" y="117793"/>
            <a:ext cx="81840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Можно оформить все выше сказанное в виде таблицы:</a:t>
            </a:r>
            <a:endParaRPr lang="ru-RU" sz="2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0115" y="3339964"/>
            <a:ext cx="81840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По условию каждая выплата должна быть больше 7 млн. </a:t>
            </a:r>
            <a:r>
              <a:rPr lang="ru-RU" sz="2200" dirty="0" err="1" smtClean="0">
                <a:latin typeface="Cambria Math" pitchFamily="18" charset="0"/>
                <a:ea typeface="Cambria Math" pitchFamily="18" charset="0"/>
              </a:rPr>
              <a:t>руб</a:t>
            </a:r>
            <a:endParaRPr lang="ru-RU" sz="2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5" y="3790201"/>
            <a:ext cx="86287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Для этого наименьшая из выплат должна быть больше 7 млн. </a:t>
            </a:r>
            <a:r>
              <a:rPr lang="ru-RU" sz="2200" dirty="0" err="1" smtClean="0">
                <a:latin typeface="Cambria Math" pitchFamily="18" charset="0"/>
                <a:ea typeface="Cambria Math" pitchFamily="18" charset="0"/>
              </a:rPr>
              <a:t>руб</a:t>
            </a:r>
            <a:endParaRPr lang="ru-RU" sz="22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58173" y="4310676"/>
                <a:ext cx="27130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/>
                        </a:rPr>
                        <m:t>0,4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S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&gt;7⇒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S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&gt;17,5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173" y="4310676"/>
                <a:ext cx="2713050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95536" y="4798313"/>
                <a:ext cx="818409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200" dirty="0" smtClean="0">
                    <a:latin typeface="Cambria Math" pitchFamily="18" charset="0"/>
                    <a:ea typeface="Cambria Math" pitchFamily="18" charset="0"/>
                  </a:rPr>
                  <a:t>Наименьшее целое решение этого неравенства – число 18 </a:t>
                </a:r>
                <a14:m>
                  <m:oMath xmlns:m="http://schemas.openxmlformats.org/officeDocument/2006/math">
                    <m:r>
                      <a:rPr lang="en-US" sz="2200" b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2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ru-RU" sz="2200" b="1" dirty="0" smtClean="0">
                  <a:latin typeface="Cambria Math" pitchFamily="18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798313"/>
                <a:ext cx="8184096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969" t="-8451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522515" y="5324666"/>
            <a:ext cx="50509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искомый кредит – 18 млн. рублей</a:t>
            </a:r>
            <a:endParaRPr lang="ru-RU" sz="2200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076057" y="5941015"/>
            <a:ext cx="1728191" cy="512321"/>
            <a:chOff x="5076057" y="5941015"/>
            <a:chExt cx="1728191" cy="512321"/>
          </a:xfrm>
        </p:grpSpPr>
        <p:sp>
          <p:nvSpPr>
            <p:cNvPr id="28" name="Скругленный прямоугольник 27"/>
            <p:cNvSpPr/>
            <p:nvPr/>
          </p:nvSpPr>
          <p:spPr>
            <a:xfrm rot="10800000">
              <a:off x="5076057" y="5941015"/>
              <a:ext cx="1728191" cy="512319"/>
            </a:xfrm>
            <a:prstGeom prst="roundRect">
              <a:avLst>
                <a:gd name="adj" fmla="val 23762"/>
              </a:avLst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Прямоугольник 25"/>
                <p:cNvSpPr/>
                <p:nvPr/>
              </p:nvSpPr>
              <p:spPr>
                <a:xfrm>
                  <a:off x="5221505" y="6022449"/>
                  <a:ext cx="1438727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Ответ:18</m:t>
                      </m:r>
                    </m:oMath>
                  </a14:m>
                  <a:r>
                    <a:rPr lang="ru-RU" sz="2200" dirty="0" smtClean="0"/>
                    <a:t> </a:t>
                  </a:r>
                  <a:endParaRPr lang="ru-RU" sz="2200" dirty="0"/>
                </a:p>
              </p:txBody>
            </p:sp>
          </mc:Choice>
          <mc:Fallback xmlns="">
            <p:sp>
              <p:nvSpPr>
                <p:cNvPr id="26" name="Прямоугольник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1505" y="6022449"/>
                  <a:ext cx="1438727" cy="43088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2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" grpId="0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94925" y="-2233"/>
            <a:ext cx="2029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Задание №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18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147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147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267744" y="1628800"/>
            <a:ext cx="590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Решение 1 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(аналитический метод).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0" y="142566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1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0" y="51012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6" name="Rectangle 8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80000" y="455612"/>
            <a:ext cx="8640472" cy="1029172"/>
            <a:chOff x="180000" y="444043"/>
            <a:chExt cx="8640472" cy="1029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Скругленный прямоугольник 80"/>
                <p:cNvSpPr/>
                <p:nvPr/>
              </p:nvSpPr>
              <p:spPr>
                <a:xfrm rot="10800000">
                  <a:off x="180000" y="444043"/>
                  <a:ext cx="8496456" cy="1029172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</m:rad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ru-RU" i="1">
                            <a:latin typeface="Cambria Math"/>
                          </a:rPr>
                          <m:t>имеет единственный корень.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1" name="Скругленный прямоугольник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180000" y="444043"/>
                  <a:ext cx="8496456" cy="1029172"/>
                </a:xfrm>
                <a:prstGeom prst="round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28575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37309" y="489857"/>
                  <a:ext cx="8583163" cy="874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atin typeface="Cambria Math"/>
                          </a:rPr>
                          <m:t>Найти все значения параметра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ru-RU" sz="2400" b="0" i="1" smtClean="0">
                            <a:latin typeface="Cambria Math"/>
                          </a:rPr>
                          <m:t>, при каждом из которых </m:t>
                        </m:r>
                      </m:oMath>
                    </m:oMathPara>
                  </a14:m>
                  <a:endParaRPr lang="en-US" sz="2400" b="0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atin typeface="Cambria Math"/>
                          </a:rPr>
                          <m:t>уравнение</m:t>
                        </m:r>
                        <m:r>
                          <a:rPr lang="ru-RU" sz="24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ru-RU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</a:rPr>
                              <m:t>−2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ru-RU" sz="2400" b="0" i="1" smtClean="0">
                            <a:latin typeface="Cambria Math"/>
                          </a:rPr>
                          <m:t>имеет единственный корень.</m:t>
                        </m:r>
                      </m:oMath>
                    </m:oMathPara>
                  </a14:m>
                  <a:endParaRPr lang="ru-RU" sz="2400" b="0" dirty="0" smtClean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309" y="489857"/>
                  <a:ext cx="8583163" cy="87453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1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439406" y="2331212"/>
                <a:ext cx="3757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Замена:</m:t>
                      </m:r>
                      <m:sSup>
                        <m:sSupPr>
                          <m:ctrlPr>
                            <a:rPr lang="ru-RU" sz="2400" i="1" smtClean="0">
                              <a:solidFill>
                                <a:srgbClr val="80008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</a:rPr>
                        <m:t>, где </m:t>
                      </m:r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406" y="2331212"/>
                <a:ext cx="375777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24"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179512" y="2709404"/>
                <a:ext cx="3528392" cy="552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ru-RU" sz="2400" i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709404"/>
                <a:ext cx="3528392" cy="5528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4801" y="2276872"/>
                <a:ext cx="3619127" cy="496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80008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solidFill>
                          <a:srgbClr val="8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8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8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80008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80008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800080"/>
                        </a:solidFill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80008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80008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8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ru-RU" sz="2400" dirty="0">
                  <a:solidFill>
                    <a:srgbClr val="80008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2276872"/>
                <a:ext cx="3619127" cy="4964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237083" y="3224925"/>
                <a:ext cx="874710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0" smtClean="0">
                          <a:latin typeface="Cambria Math"/>
                        </a:rPr>
                        <m:t>Уравнение </m:t>
                      </m:r>
                      <m:d>
                        <m:dPr>
                          <m:ctrlPr>
                            <a:rPr lang="ru-RU" sz="2400" b="0" i="1" smtClean="0">
                              <a:solidFill>
                                <a:srgbClr val="80008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0" i="0" smtClean="0"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ru-RU" sz="2400" b="0" i="0" smtClean="0">
                          <a:solidFill>
                            <a:srgbClr val="80008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400" b="0" i="0" smtClean="0">
                          <a:latin typeface="Cambria Math"/>
                        </a:rPr>
                        <m:t>имеет </m:t>
                      </m:r>
                      <m:r>
                        <a:rPr lang="ru-RU" sz="2400" b="0" i="0" smtClean="0">
                          <a:solidFill>
                            <a:srgbClr val="800080"/>
                          </a:solidFill>
                          <a:latin typeface="Cambria Math"/>
                        </a:rPr>
                        <m:t>единственный корень </m:t>
                      </m:r>
                      <m:r>
                        <a:rPr lang="ru-RU" sz="2400" b="0" i="0" smtClean="0">
                          <a:latin typeface="Cambria Math"/>
                        </a:rPr>
                        <m:t>тогда и только </m:t>
                      </m:r>
                    </m:oMath>
                  </m:oMathPara>
                </a14:m>
                <a:endParaRPr lang="en-US" sz="2400" b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0" smtClean="0">
                          <a:latin typeface="Cambria Math"/>
                        </a:rPr>
                        <m:t>тогда, когда уравнение </m:t>
                      </m:r>
                      <m:d>
                        <m:dPr>
                          <m:ctrlPr>
                            <a:rPr lang="ru-RU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ru-RU" sz="2400" b="0" i="0" smtClean="0">
                          <a:latin typeface="Cambria Math"/>
                        </a:rPr>
                        <m:t> имеет </m:t>
                      </m:r>
                      <m:r>
                        <a:rPr lang="ru-RU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единственный </m:t>
                      </m:r>
                    </m:oMath>
                  </m:oMathPara>
                </a14:m>
                <a:endParaRPr lang="en-US" sz="2400" b="0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0000FF"/>
                        </a:solidFill>
                        <a:latin typeface="Cambria Math"/>
                      </a:rPr>
                      <m:t>положительный корень</m:t>
                    </m:r>
                    <m:r>
                      <a:rPr lang="ru-RU" sz="24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/>
                  <a:t>        </a:t>
                </a:r>
                <a:endParaRPr lang="ru-RU" sz="2400" dirty="0"/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83" y="3224925"/>
                <a:ext cx="8747103" cy="1200329"/>
              </a:xfrm>
              <a:prstGeom prst="rect">
                <a:avLst/>
              </a:prstGeom>
              <a:blipFill rotWithShape="1">
                <a:blip r:embed="rId8"/>
                <a:stretch>
                  <a:fillRect l="-557" b="-30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179512" y="4449061"/>
                <a:ext cx="2808312" cy="552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rad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449061"/>
                <a:ext cx="2808312" cy="55284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2699792" y="4400084"/>
                <a:ext cx="3528392" cy="769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≥0  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400084"/>
                <a:ext cx="3528392" cy="76905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107504" y="5889221"/>
                <a:ext cx="29523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889221"/>
                <a:ext cx="2952328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6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251520" y="5097133"/>
                <a:ext cx="4197761" cy="707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                      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𝑎𝑡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97133"/>
                <a:ext cx="4197761" cy="70782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2319806" y="5890382"/>
                <a:ext cx="354833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При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=0, имеем 0=0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806" y="5890382"/>
                <a:ext cx="3548338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1375"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Прямоугольник 102"/>
              <p:cNvSpPr/>
              <p:nvPr/>
            </p:nvSpPr>
            <p:spPr>
              <a:xfrm>
                <a:off x="5580112" y="5890382"/>
                <a:ext cx="35283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−любое число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103" name="Прямоугольник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890382"/>
                <a:ext cx="3528392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Прямоугольник 103"/>
              <p:cNvSpPr/>
              <p:nvPr/>
            </p:nvSpPr>
            <p:spPr>
              <a:xfrm>
                <a:off x="237082" y="6322430"/>
                <a:ext cx="61351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 не удовлетворяет условию задачи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104" name="Прямоугольник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82" y="6322430"/>
                <a:ext cx="6135118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96" grpId="0"/>
      <p:bldP spid="4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987824" y="2596993"/>
                <a:ext cx="5076711" cy="1840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В итоге имеем систему 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≠0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596993"/>
                <a:ext cx="5076711" cy="18401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9512" y="4383809"/>
                <a:ext cx="4679423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+2&gt;0⇒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&gt;−2</m:t>
                      </m:r>
                    </m:oMath>
                  </m:oMathPara>
                </a14:m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383809"/>
                <a:ext cx="4679423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5080495"/>
                <a:ext cx="4638321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+2≥2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080495"/>
                <a:ext cx="4638321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авая фигурная скобка 4"/>
          <p:cNvSpPr/>
          <p:nvPr/>
        </p:nvSpPr>
        <p:spPr>
          <a:xfrm>
            <a:off x="4921701" y="4485523"/>
            <a:ext cx="226363" cy="169496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786916" y="5734417"/>
                <a:ext cx="10011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916" y="5734417"/>
                <a:ext cx="100110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085786" y="5013176"/>
                <a:ext cx="31586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endChr m:val=""/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d>
                        <m:dPr>
                          <m:begChr m:val=""/>
                          <m:ctrlPr>
                            <a:rPr lang="ru-R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endChr m:val=""/>
                          <m:ctrlPr>
                            <a:rPr lang="ru-R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d>
                        <m:dPr>
                          <m:begChr m:val=""/>
                          <m:endChr m:val="]"/>
                          <m:ctrlPr>
                            <a:rPr lang="ru-R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786" y="5013176"/>
                <a:ext cx="3158622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27632" r="-18726" b="-197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07503" y="1061020"/>
                <a:ext cx="8013239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  <a:ea typeface="Cambria Math" panose="02040503050406030204" pitchFamily="18" charset="0"/>
                        </a:rPr>
                        <m:t>Итак, п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ри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≠0, имеем единственный корень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1061020"/>
                <a:ext cx="8013239" cy="7838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11695" y="1804905"/>
                <a:ext cx="7484641" cy="722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для которого должны выполняться условия: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5" y="1804905"/>
                <a:ext cx="7484641" cy="72231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23528" y="2796882"/>
                <a:ext cx="2098010" cy="152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96882"/>
                <a:ext cx="2098010" cy="15283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Группа 21"/>
          <p:cNvGrpSpPr/>
          <p:nvPr/>
        </p:nvGrpSpPr>
        <p:grpSpPr>
          <a:xfrm>
            <a:off x="5823956" y="6180483"/>
            <a:ext cx="2808315" cy="469934"/>
            <a:chOff x="5076053" y="5941011"/>
            <a:chExt cx="2808315" cy="46993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 rot="10800000">
              <a:off x="5076053" y="5941011"/>
              <a:ext cx="2808314" cy="469933"/>
            </a:xfrm>
            <a:prstGeom prst="roundRect">
              <a:avLst>
                <a:gd name="adj" fmla="val 23762"/>
              </a:avLst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Прямоугольник 20"/>
                <p:cNvSpPr/>
                <p:nvPr/>
              </p:nvSpPr>
              <p:spPr>
                <a:xfrm>
                  <a:off x="5077318" y="5949280"/>
                  <a:ext cx="28070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endChr m:val=""/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ru-R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endChr m:val=""/>
                            <m:ctrlPr>
                              <a:rPr lang="ru-R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Прямоугольник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7318" y="5949280"/>
                  <a:ext cx="2807050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29333" r="-21087" b="-201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5496" y="116632"/>
                <a:ext cx="58326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Разделим обе части уравнения на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6632"/>
                <a:ext cx="5832647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731"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725044" y="503030"/>
                <a:ext cx="1815905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044" y="503030"/>
                <a:ext cx="1815905" cy="78380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588496" y="116632"/>
                <a:ext cx="19358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+2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496" y="116632"/>
                <a:ext cx="1935832" cy="461665"/>
              </a:xfrm>
              <a:prstGeom prst="rect">
                <a:avLst/>
              </a:prstGeom>
              <a:blipFill rotWithShape="1">
                <a:blip r:embed="rId14"/>
                <a:stretch>
                  <a:fillRect r="-6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79480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  <p:bldP spid="8" grpId="0"/>
      <p:bldP spid="9" grpId="0"/>
      <p:bldP spid="11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7"/>
          <p:cNvGrpSpPr>
            <a:grpSpLocks noChangeAspect="1"/>
          </p:cNvGrpSpPr>
          <p:nvPr/>
        </p:nvGrpSpPr>
        <p:grpSpPr bwMode="auto">
          <a:xfrm flipH="1">
            <a:off x="5357818" y="2089823"/>
            <a:ext cx="3319486" cy="3129753"/>
            <a:chOff x="1348000" y="3092451"/>
            <a:chExt cx="2305595" cy="2286000"/>
          </a:xfrm>
        </p:grpSpPr>
        <p:grpSp>
          <p:nvGrpSpPr>
            <p:cNvPr id="3" name="Группа 55"/>
            <p:cNvGrpSpPr>
              <a:grpSpLocks/>
            </p:cNvGrpSpPr>
            <p:nvPr/>
          </p:nvGrpSpPr>
          <p:grpSpPr bwMode="auto">
            <a:xfrm>
              <a:off x="1356766" y="3092451"/>
              <a:ext cx="2296829" cy="2286000"/>
              <a:chOff x="1356372" y="3092451"/>
              <a:chExt cx="3890293" cy="2286000"/>
            </a:xfrm>
          </p:grpSpPr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>
                <a:off x="1357290" y="30924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>
                <a:off x="1356372" y="3244851"/>
                <a:ext cx="3890293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>
                <a:off x="1357290" y="33972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>
                <a:off x="1357290" y="35496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1357290" y="37020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1357290" y="38544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1357290" y="40068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1357290" y="41592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1357290" y="4311651"/>
                <a:ext cx="3889375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round/>
                <a:headEnd type="arrow"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25"/>
              <p:cNvSpPr>
                <a:spLocks noChangeShapeType="1"/>
              </p:cNvSpPr>
              <p:nvPr/>
            </p:nvSpPr>
            <p:spPr bwMode="auto">
              <a:xfrm>
                <a:off x="1357290" y="44640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25"/>
              <p:cNvSpPr>
                <a:spLocks noChangeShapeType="1"/>
              </p:cNvSpPr>
              <p:nvPr/>
            </p:nvSpPr>
            <p:spPr bwMode="auto">
              <a:xfrm>
                <a:off x="1357290" y="46164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1357290" y="47688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25"/>
              <p:cNvSpPr>
                <a:spLocks noChangeShapeType="1"/>
              </p:cNvSpPr>
              <p:nvPr/>
            </p:nvSpPr>
            <p:spPr bwMode="auto">
              <a:xfrm>
                <a:off x="1357290" y="49212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25"/>
              <p:cNvSpPr>
                <a:spLocks noChangeShapeType="1"/>
              </p:cNvSpPr>
              <p:nvPr/>
            </p:nvSpPr>
            <p:spPr bwMode="auto">
              <a:xfrm>
                <a:off x="1357290" y="50736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>
                <a:off x="1357290" y="52260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25"/>
              <p:cNvSpPr>
                <a:spLocks noChangeShapeType="1"/>
              </p:cNvSpPr>
              <p:nvPr/>
            </p:nvSpPr>
            <p:spPr bwMode="auto">
              <a:xfrm>
                <a:off x="1357260" y="5378451"/>
                <a:ext cx="3889375" cy="0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Группа 56"/>
            <p:cNvGrpSpPr>
              <a:grpSpLocks noChangeAspect="1"/>
            </p:cNvGrpSpPr>
            <p:nvPr/>
          </p:nvGrpSpPr>
          <p:grpSpPr bwMode="auto">
            <a:xfrm>
              <a:off x="1348000" y="3106766"/>
              <a:ext cx="2286000" cy="2268000"/>
              <a:chOff x="1357290" y="3106759"/>
              <a:chExt cx="2286000" cy="3465513"/>
            </a:xfrm>
          </p:grpSpPr>
          <p:sp>
            <p:nvSpPr>
              <p:cNvPr id="12" name="Line 22"/>
              <p:cNvSpPr>
                <a:spLocks noChangeShapeType="1"/>
              </p:cNvSpPr>
              <p:nvPr/>
            </p:nvSpPr>
            <p:spPr bwMode="auto">
              <a:xfrm>
                <a:off x="2424090" y="3106759"/>
                <a:ext cx="0" cy="3465513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round/>
                <a:headEnd type="arrow"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" name="Line 22"/>
              <p:cNvSpPr>
                <a:spLocks noChangeShapeType="1"/>
              </p:cNvSpPr>
              <p:nvPr/>
            </p:nvSpPr>
            <p:spPr bwMode="auto">
              <a:xfrm>
                <a:off x="13572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" name="Line 22"/>
              <p:cNvSpPr>
                <a:spLocks noChangeShapeType="1"/>
              </p:cNvSpPr>
              <p:nvPr/>
            </p:nvSpPr>
            <p:spPr bwMode="auto">
              <a:xfrm rot="10800000">
                <a:off x="1509690" y="3106759"/>
                <a:ext cx="0" cy="3457664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Line 22"/>
              <p:cNvSpPr>
                <a:spLocks noChangeShapeType="1"/>
              </p:cNvSpPr>
              <p:nvPr/>
            </p:nvSpPr>
            <p:spPr bwMode="auto">
              <a:xfrm>
                <a:off x="16620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Line 22"/>
              <p:cNvSpPr>
                <a:spLocks noChangeShapeType="1"/>
              </p:cNvSpPr>
              <p:nvPr/>
            </p:nvSpPr>
            <p:spPr bwMode="auto">
              <a:xfrm>
                <a:off x="18144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Line 22"/>
              <p:cNvSpPr>
                <a:spLocks noChangeShapeType="1"/>
              </p:cNvSpPr>
              <p:nvPr/>
            </p:nvSpPr>
            <p:spPr bwMode="auto">
              <a:xfrm>
                <a:off x="19668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22"/>
              <p:cNvSpPr>
                <a:spLocks noChangeShapeType="1"/>
              </p:cNvSpPr>
              <p:nvPr/>
            </p:nvSpPr>
            <p:spPr bwMode="auto">
              <a:xfrm>
                <a:off x="21192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22"/>
              <p:cNvSpPr>
                <a:spLocks noChangeShapeType="1"/>
              </p:cNvSpPr>
              <p:nvPr/>
            </p:nvSpPr>
            <p:spPr bwMode="auto">
              <a:xfrm>
                <a:off x="22716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Line 22"/>
              <p:cNvSpPr>
                <a:spLocks noChangeShapeType="1"/>
              </p:cNvSpPr>
              <p:nvPr/>
            </p:nvSpPr>
            <p:spPr bwMode="auto">
              <a:xfrm>
                <a:off x="25764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>
                <a:off x="27288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>
                <a:off x="28812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>
                <a:off x="30336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31860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>
                <a:off x="33384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Line 22"/>
              <p:cNvSpPr>
                <a:spLocks noChangeShapeType="1"/>
              </p:cNvSpPr>
              <p:nvPr/>
            </p:nvSpPr>
            <p:spPr bwMode="auto">
              <a:xfrm>
                <a:off x="34908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>
                <a:off x="3643290" y="3106759"/>
                <a:ext cx="0" cy="3465513"/>
              </a:xfrm>
              <a:prstGeom prst="line">
                <a:avLst/>
              </a:prstGeom>
              <a:noFill/>
              <a:ln w="3175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Прямоугольник 149"/>
              <p:cNvSpPr/>
              <p:nvPr/>
            </p:nvSpPr>
            <p:spPr>
              <a:xfrm>
                <a:off x="6084168" y="4653136"/>
                <a:ext cx="683713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6666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6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sz="1600" b="1" i="1" smtClean="0">
                              <a:solidFill>
                                <a:srgbClr val="006666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ru-RU" sz="16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1600" b="1" dirty="0"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150" name="Прямоугольник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653136"/>
                <a:ext cx="683713" cy="5533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Овал 36"/>
          <p:cNvSpPr/>
          <p:nvPr/>
        </p:nvSpPr>
        <p:spPr>
          <a:xfrm>
            <a:off x="6028488" y="2729254"/>
            <a:ext cx="2196000" cy="2088000"/>
          </a:xfrm>
          <a:prstGeom prst="ellipse">
            <a:avLst/>
          </a:prstGeom>
          <a:noFill/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111404" y="419611"/>
            <a:ext cx="8781076" cy="149838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430087" y="3678098"/>
                <a:ext cx="404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087" y="3678098"/>
                <a:ext cx="404815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831481" y="1844824"/>
                <a:ext cx="404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481" y="1844824"/>
                <a:ext cx="404815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/>
          <p:cNvCxnSpPr/>
          <p:nvPr/>
        </p:nvCxnSpPr>
        <p:spPr>
          <a:xfrm flipV="1">
            <a:off x="6588224" y="2858862"/>
            <a:ext cx="0" cy="181350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6558944" y="2830062"/>
            <a:ext cx="57600" cy="5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3000364" y="0"/>
            <a:ext cx="2071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Задание №13</a:t>
            </a:r>
            <a:endParaRPr lang="ru-RU" sz="2200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2928926" y="1917993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Решение.</a:t>
            </a:r>
            <a:endParaRPr lang="ru-RU" sz="2200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1505" name="Группа 21504"/>
          <p:cNvGrpSpPr/>
          <p:nvPr/>
        </p:nvGrpSpPr>
        <p:grpSpPr>
          <a:xfrm>
            <a:off x="142844" y="2494057"/>
            <a:ext cx="546876" cy="430887"/>
            <a:chOff x="142844" y="2420888"/>
            <a:chExt cx="546876" cy="430887"/>
          </a:xfrm>
        </p:grpSpPr>
        <p:sp>
          <p:nvSpPr>
            <p:cNvPr id="116" name="Скругленный прямоугольник 115"/>
            <p:cNvSpPr/>
            <p:nvPr/>
          </p:nvSpPr>
          <p:spPr>
            <a:xfrm>
              <a:off x="142844" y="2455775"/>
              <a:ext cx="468000" cy="39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Rectangle 2"/>
            <p:cNvSpPr>
              <a:spLocks noChangeArrowheads="1"/>
            </p:cNvSpPr>
            <p:nvPr/>
          </p:nvSpPr>
          <p:spPr bwMode="auto">
            <a:xfrm>
              <a:off x="142844" y="2420888"/>
              <a:ext cx="54687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а).</a:t>
              </a:r>
              <a:endPara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507" name="Группа 21506"/>
          <p:cNvGrpSpPr/>
          <p:nvPr/>
        </p:nvGrpSpPr>
        <p:grpSpPr>
          <a:xfrm>
            <a:off x="29441" y="5374377"/>
            <a:ext cx="546876" cy="430887"/>
            <a:chOff x="29441" y="5346350"/>
            <a:chExt cx="546876" cy="430887"/>
          </a:xfrm>
        </p:grpSpPr>
        <p:sp>
          <p:nvSpPr>
            <p:cNvPr id="110" name="Скругленный прямоугольник 109"/>
            <p:cNvSpPr/>
            <p:nvPr/>
          </p:nvSpPr>
          <p:spPr>
            <a:xfrm>
              <a:off x="76251" y="5378978"/>
              <a:ext cx="468000" cy="39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Rectangle 2"/>
            <p:cNvSpPr>
              <a:spLocks noChangeArrowheads="1"/>
            </p:cNvSpPr>
            <p:nvPr/>
          </p:nvSpPr>
          <p:spPr bwMode="auto">
            <a:xfrm>
              <a:off x="29441" y="5346350"/>
              <a:ext cx="54687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200" b="1" dirty="0" smtClean="0"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б</a:t>
              </a:r>
              <a:r>
                <a:rPr kumimoji="0" lang="ru-RU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).</a:t>
              </a:r>
              <a:endPara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504" name="TextBox 21503"/>
              <p:cNvSpPr txBox="1"/>
              <p:nvPr/>
            </p:nvSpPr>
            <p:spPr>
              <a:xfrm>
                <a:off x="32446" y="404664"/>
                <a:ext cx="5979714" cy="853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Дано уравнение 6</m:t>
                      </m:r>
                      <m:sSup>
                        <m:sSup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=5</m:t>
                      </m:r>
                      <m:func>
                        <m:func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200" b="0" i="1" smtClean="0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2200" b="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b="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+2</m:t>
                          </m:r>
                        </m:e>
                      </m:func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21504" name="TextBox 215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" y="404664"/>
                <a:ext cx="5979714" cy="8530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0" name="TextBox 21509"/>
              <p:cNvSpPr txBox="1"/>
              <p:nvPr/>
            </p:nvSpPr>
            <p:spPr>
              <a:xfrm>
                <a:off x="149811" y="1181502"/>
                <a:ext cx="8685091" cy="735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б) Найдите корни уравнения, принадлежащие отрезку 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−5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200" b="0" i="1" smtClean="0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1510" name="TextBox 215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11" y="1181502"/>
                <a:ext cx="8685091" cy="7353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35762" y="2276872"/>
                <a:ext cx="3782702" cy="853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6</m:t>
                      </m:r>
                      <m:sSup>
                        <m:sSup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=5</m:t>
                      </m:r>
                      <m:func>
                        <m:func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200" b="0" i="1" smtClean="0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2200" b="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b="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+2</m:t>
                          </m:r>
                        </m:e>
                      </m:func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62" y="2276872"/>
                <a:ext cx="3782702" cy="8530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511" name="Группа 21510"/>
          <p:cNvGrpSpPr/>
          <p:nvPr/>
        </p:nvGrpSpPr>
        <p:grpSpPr>
          <a:xfrm>
            <a:off x="637883" y="1549167"/>
            <a:ext cx="2205925" cy="649996"/>
            <a:chOff x="478612" y="1626876"/>
            <a:chExt cx="2205925" cy="649996"/>
          </a:xfrm>
        </p:grpSpPr>
        <p:sp>
          <p:nvSpPr>
            <p:cNvPr id="118" name="AutoShape 62"/>
            <p:cNvSpPr>
              <a:spLocks noChangeArrowheads="1"/>
            </p:cNvSpPr>
            <p:nvPr/>
          </p:nvSpPr>
          <p:spPr bwMode="auto">
            <a:xfrm>
              <a:off x="545285" y="1626876"/>
              <a:ext cx="2139252" cy="649996"/>
            </a:xfrm>
            <a:prstGeom prst="wedgeEllipseCallout">
              <a:avLst>
                <a:gd name="adj1" fmla="val -30448"/>
                <a:gd name="adj2" fmla="val 101579"/>
              </a:avLst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ru-RU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478612" y="1763005"/>
                  <a:ext cx="2205925" cy="375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ru-RU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ru-RU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b="1" i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612" y="1763005"/>
                  <a:ext cx="2205925" cy="37555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512" name="Группа 21511"/>
          <p:cNvGrpSpPr/>
          <p:nvPr/>
        </p:nvGrpSpPr>
        <p:grpSpPr>
          <a:xfrm>
            <a:off x="3000364" y="1458500"/>
            <a:ext cx="2568652" cy="740663"/>
            <a:chOff x="3119222" y="2564904"/>
            <a:chExt cx="2568652" cy="740663"/>
          </a:xfrm>
        </p:grpSpPr>
        <p:sp>
          <p:nvSpPr>
            <p:cNvPr id="131" name="AutoShape 62"/>
            <p:cNvSpPr>
              <a:spLocks noChangeArrowheads="1"/>
            </p:cNvSpPr>
            <p:nvPr/>
          </p:nvSpPr>
          <p:spPr bwMode="auto">
            <a:xfrm>
              <a:off x="3131840" y="2564904"/>
              <a:ext cx="2484026" cy="740663"/>
            </a:xfrm>
            <a:prstGeom prst="wedgeEllipseCallout">
              <a:avLst>
                <a:gd name="adj1" fmla="val -38343"/>
                <a:gd name="adj2" fmla="val 83044"/>
              </a:avLst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ru-RU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3119222" y="2590884"/>
                  <a:ext cx="2568652" cy="7146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1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en-US" b="1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b="1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𝒄𝒐𝒔𝒙</m:t>
                            </m:r>
                          </m:e>
                        </m:func>
                      </m:oMath>
                    </m:oMathPara>
                  </a14:m>
                  <a:endParaRPr lang="ru-RU" b="1" i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9222" y="2590884"/>
                  <a:ext cx="2568652" cy="71468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539552" y="2962462"/>
                <a:ext cx="384432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6−6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+5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200" b="0" i="1" smtClean="0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2200" b="0" i="1" smtClean="0">
                          <a:latin typeface="Cambria Math"/>
                        </a:rPr>
                        <m:t>−2=0</m:t>
                      </m:r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962462"/>
                <a:ext cx="3844322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539552" y="3358153"/>
                <a:ext cx="33534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6 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−5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200" b="0" i="1" smtClean="0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2200" b="0" i="1" smtClean="0">
                          <a:latin typeface="Cambria Math"/>
                        </a:rPr>
                        <m:t>−4=0</m:t>
                      </m:r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58153"/>
                <a:ext cx="3353418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107504" y="3641662"/>
                <a:ext cx="1874038" cy="1409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200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ru-RU" sz="2200" b="0" i="1" smtClean="0">
                                  <a:latin typeface="Cambria Math"/>
                                </a:rPr>
                                <m:t> 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ru-RU" sz="2200" b="0" i="0" smtClean="0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200" b="0" i="1" smtClean="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641662"/>
                <a:ext cx="1874038" cy="140955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1691680" y="3823752"/>
                <a:ext cx="13147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∈∅;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823752"/>
                <a:ext cx="1314719" cy="430887"/>
              </a:xfrm>
              <a:prstGeom prst="rect">
                <a:avLst/>
              </a:prstGeom>
              <a:blipFill rotWithShape="1">
                <a:blip r:embed="rId14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3" name="Прямоугольник 21512"/>
              <p:cNvSpPr/>
              <p:nvPr/>
            </p:nvSpPr>
            <p:spPr>
              <a:xfrm>
                <a:off x="1945265" y="4284835"/>
                <a:ext cx="3274807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+2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ℤ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1513" name="Прямоугольник 215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265" y="4284835"/>
                <a:ext cx="3274807" cy="72834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539552" y="5209313"/>
                <a:ext cx="2199128" cy="735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−5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200" b="0" i="1" smtClean="0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09313"/>
                <a:ext cx="2199128" cy="73533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Прямоугольник 140"/>
              <p:cNvSpPr/>
              <p:nvPr/>
            </p:nvSpPr>
            <p:spPr>
              <a:xfrm>
                <a:off x="2555776" y="5279481"/>
                <a:ext cx="2143214" cy="669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−5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41" name="Прямоугольник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279481"/>
                <a:ext cx="2143214" cy="66979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514" name="Группа 21513"/>
          <p:cNvGrpSpPr/>
          <p:nvPr/>
        </p:nvGrpSpPr>
        <p:grpSpPr>
          <a:xfrm>
            <a:off x="3710580" y="6057659"/>
            <a:ext cx="5253908" cy="728341"/>
            <a:chOff x="141705" y="6057659"/>
            <a:chExt cx="5253908" cy="728341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141705" y="6066000"/>
              <a:ext cx="5253908" cy="72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Прямоугольник 141"/>
                <p:cNvSpPr/>
                <p:nvPr/>
              </p:nvSpPr>
              <p:spPr>
                <a:xfrm>
                  <a:off x="141705" y="6057659"/>
                  <a:ext cx="5156232" cy="7283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atin typeface="Cambria Math"/>
                          </a:rPr>
                          <m:t>Ответ:а) </m:t>
                        </m:r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±</m:t>
                        </m:r>
                        <m:f>
                          <m:f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ru-RU" sz="2200" b="0" i="1" smtClean="0">
                            <a:latin typeface="Cambria Math"/>
                          </a:rPr>
                          <m:t>+2</m:t>
                        </m:r>
                        <m:r>
                          <a:rPr lang="ru-RU" sz="22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ℤ</m:t>
                        </m:r>
                        <m:r>
                          <a:rPr lang="ru-RU" sz="2200" b="0" i="1" smtClean="0">
                            <a:latin typeface="Cambria Math"/>
                            <a:ea typeface="Cambria Math"/>
                          </a:rPr>
                          <m:t>; 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ru-RU" sz="2200" b="0" i="1" smtClean="0">
                            <a:latin typeface="Cambria Math"/>
                            <a:ea typeface="Cambria Math"/>
                          </a:rPr>
                          <m:t>б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) −</m:t>
                        </m:r>
                        <m:f>
                          <m:f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</a:rPr>
                              <m:t>14</m:t>
                            </m:r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142" name="Прямоугольник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705" y="6057659"/>
                  <a:ext cx="5156232" cy="728341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515" name="Прямоугольник 21514"/>
              <p:cNvSpPr/>
              <p:nvPr/>
            </p:nvSpPr>
            <p:spPr>
              <a:xfrm>
                <a:off x="6117583" y="3708853"/>
                <a:ext cx="542649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6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21515" name="Прямоугольник 215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583" y="3708853"/>
                <a:ext cx="542649" cy="55335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Дуга 143"/>
          <p:cNvSpPr/>
          <p:nvPr/>
        </p:nvSpPr>
        <p:spPr>
          <a:xfrm>
            <a:off x="6018775" y="2721220"/>
            <a:ext cx="2222347" cy="2088000"/>
          </a:xfrm>
          <a:prstGeom prst="arc">
            <a:avLst>
              <a:gd name="adj1" fmla="val 5320781"/>
              <a:gd name="adj2" fmla="val 10851779"/>
            </a:avLst>
          </a:prstGeom>
          <a:ln w="28575">
            <a:solidFill>
              <a:srgbClr val="0000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163417" y="980728"/>
                <a:ext cx="394691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200" b="0" i="0" smtClean="0">
                        <a:latin typeface="Cambria Math"/>
                      </a:rPr>
                      <m:t>а) Решите данное уравнение</m:t>
                    </m:r>
                  </m:oMath>
                </a14:m>
                <a:r>
                  <a:rPr lang="ru-RU" sz="2200" dirty="0" smtClean="0"/>
                  <a:t>.</a:t>
                </a:r>
                <a:endParaRPr lang="ru-RU" sz="2200" dirty="0"/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17" y="980728"/>
                <a:ext cx="3946914" cy="430887"/>
              </a:xfrm>
              <a:prstGeom prst="rect">
                <a:avLst/>
              </a:prstGeom>
              <a:blipFill rotWithShape="1">
                <a:blip r:embed="rId20"/>
                <a:stretch>
                  <a:fillRect t="-8451" r="-1236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Прямоугольник 147"/>
              <p:cNvSpPr/>
              <p:nvPr/>
            </p:nvSpPr>
            <p:spPr>
              <a:xfrm>
                <a:off x="6308599" y="2276872"/>
                <a:ext cx="495649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6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sz="1600" b="1" i="1" smtClean="0">
                              <a:solidFill>
                                <a:srgbClr val="006666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ru-RU" sz="16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1600" b="1" dirty="0"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148" name="Прямоугольник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599" y="2276872"/>
                <a:ext cx="495649" cy="55496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Прямоугольник 152"/>
              <p:cNvSpPr/>
              <p:nvPr/>
            </p:nvSpPr>
            <p:spPr>
              <a:xfrm>
                <a:off x="6552583" y="2155563"/>
                <a:ext cx="683713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ru-RU" sz="16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ru-RU" sz="1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3" name="Прямоугольник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583" y="2155563"/>
                <a:ext cx="683713" cy="55335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8" name="Прямоугольник 21517"/>
              <p:cNvSpPr/>
              <p:nvPr/>
            </p:nvSpPr>
            <p:spPr>
              <a:xfrm>
                <a:off x="5553253" y="3708853"/>
                <a:ext cx="530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rgbClr val="0000FF"/>
                    </a:solidFill>
                    <a:ea typeface="Cambria Math"/>
                  </a:rPr>
                  <a:t>-5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1518" name="Прямоугольник 215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253" y="3708853"/>
                <a:ext cx="530915" cy="369332"/>
              </a:xfrm>
              <a:prstGeom prst="rect">
                <a:avLst/>
              </a:prstGeom>
              <a:blipFill rotWithShape="1">
                <a:blip r:embed="rId23"/>
                <a:stretch>
                  <a:fillRect l="-10345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Овал 106"/>
          <p:cNvSpPr/>
          <p:nvPr/>
        </p:nvSpPr>
        <p:spPr>
          <a:xfrm>
            <a:off x="6561310" y="3727359"/>
            <a:ext cx="57600" cy="5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Дуга 111"/>
          <p:cNvSpPr/>
          <p:nvPr/>
        </p:nvSpPr>
        <p:spPr>
          <a:xfrm>
            <a:off x="6012160" y="2726920"/>
            <a:ext cx="2214000" cy="2088000"/>
          </a:xfrm>
          <a:prstGeom prst="arc">
            <a:avLst>
              <a:gd name="adj1" fmla="val 16244959"/>
              <a:gd name="adj2" fmla="val 5376269"/>
            </a:avLst>
          </a:prstGeom>
          <a:ln w="28575">
            <a:solidFill>
              <a:srgbClr val="0000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16282" y="4348782"/>
            <a:ext cx="1539766" cy="704777"/>
          </a:xfrm>
          <a:prstGeom prst="roundRect">
            <a:avLst/>
          </a:prstGeom>
          <a:noFill/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591508" y="5255632"/>
            <a:ext cx="2036276" cy="70477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073424" y="4310743"/>
            <a:ext cx="3195262" cy="990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Прямоугольник 118"/>
              <p:cNvSpPr/>
              <p:nvPr/>
            </p:nvSpPr>
            <p:spPr>
              <a:xfrm>
                <a:off x="1835696" y="4245843"/>
                <a:ext cx="3806683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𝑎𝑟𝑐𝑐𝑜𝑠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+2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9" name="Прямоугольник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245843"/>
                <a:ext cx="3806683" cy="853054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2195268" y="4801883"/>
                <a:ext cx="2952796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+2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ℤ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268" y="4801883"/>
                <a:ext cx="2952796" cy="728341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276271" y="4078398"/>
            <a:ext cx="667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или</a:t>
            </a:r>
            <a:endParaRPr lang="ru-RU" sz="22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Прямоугольник 119"/>
              <p:cNvSpPr/>
              <p:nvPr/>
            </p:nvSpPr>
            <p:spPr>
              <a:xfrm>
                <a:off x="4499992" y="5220939"/>
                <a:ext cx="1277914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14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0" name="Прямоугольник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220939"/>
                <a:ext cx="1277914" cy="728341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Дуга 121"/>
          <p:cNvSpPr/>
          <p:nvPr/>
        </p:nvSpPr>
        <p:spPr>
          <a:xfrm>
            <a:off x="6018776" y="2727152"/>
            <a:ext cx="2216144" cy="2070000"/>
          </a:xfrm>
          <a:prstGeom prst="arc">
            <a:avLst>
              <a:gd name="adj1" fmla="val 7390254"/>
              <a:gd name="adj2" fmla="val 10701340"/>
            </a:avLst>
          </a:prstGeom>
          <a:ln w="28575">
            <a:solidFill>
              <a:srgbClr val="00CC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 rot="10800000">
            <a:off x="6558944" y="4650770"/>
            <a:ext cx="57600" cy="5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Прямоугольник 124"/>
              <p:cNvSpPr/>
              <p:nvPr/>
            </p:nvSpPr>
            <p:spPr>
              <a:xfrm>
                <a:off x="5667902" y="4137161"/>
                <a:ext cx="560282" cy="515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1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5" name="Прямоугольник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902" y="4137161"/>
                <a:ext cx="560282" cy="515975"/>
              </a:xfrm>
              <a:prstGeom prst="rect">
                <a:avLst/>
              </a:prstGeom>
              <a:blipFill rotWithShape="1">
                <a:blip r:embed="rId2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Группа 47"/>
          <p:cNvGrpSpPr/>
          <p:nvPr/>
        </p:nvGrpSpPr>
        <p:grpSpPr>
          <a:xfrm>
            <a:off x="6012160" y="4643675"/>
            <a:ext cx="807144" cy="585525"/>
            <a:chOff x="6012160" y="4613005"/>
            <a:chExt cx="807144" cy="585525"/>
          </a:xfrm>
        </p:grpSpPr>
        <p:sp>
          <p:nvSpPr>
            <p:cNvPr id="96" name="Овал 95"/>
            <p:cNvSpPr/>
            <p:nvPr/>
          </p:nvSpPr>
          <p:spPr>
            <a:xfrm>
              <a:off x="6544814" y="4613005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Прямоугольник 148"/>
                <p:cNvSpPr/>
                <p:nvPr/>
              </p:nvSpPr>
              <p:spPr>
                <a:xfrm>
                  <a:off x="6012160" y="4643570"/>
                  <a:ext cx="807144" cy="5549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6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𝟏𝟒</m:t>
                            </m:r>
                            <m:r>
                              <a:rPr lang="ru-RU" sz="16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ru-RU" sz="16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ru-RU" sz="16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Прямоугольник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160" y="4643570"/>
                  <a:ext cx="807144" cy="55496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0" grpId="1"/>
      <p:bldP spid="37" grpId="0" animBg="1"/>
      <p:bldP spid="38" grpId="0"/>
      <p:bldP spid="39" grpId="0"/>
      <p:bldP spid="45" grpId="0" animBg="1"/>
      <p:bldP spid="70" grpId="0"/>
      <p:bldP spid="115" grpId="0"/>
      <p:bldP spid="134" grpId="0"/>
      <p:bldP spid="135" grpId="0"/>
      <p:bldP spid="136" grpId="0"/>
      <p:bldP spid="138" grpId="0"/>
      <p:bldP spid="21513" grpId="0"/>
      <p:bldP spid="140" grpId="0"/>
      <p:bldP spid="141" grpId="0"/>
      <p:bldP spid="21515" grpId="0"/>
      <p:bldP spid="144" grpId="0" animBg="1"/>
      <p:bldP spid="148" grpId="0"/>
      <p:bldP spid="148" grpId="1"/>
      <p:bldP spid="153" grpId="0"/>
      <p:bldP spid="21518" grpId="0"/>
      <p:bldP spid="107" grpId="0" animBg="1"/>
      <p:bldP spid="112" grpId="0" animBg="1"/>
      <p:bldP spid="41" grpId="0" animBg="1"/>
      <p:bldP spid="117" grpId="0" animBg="1"/>
      <p:bldP spid="46" grpId="0" animBg="1"/>
      <p:bldP spid="46" grpId="1" animBg="1"/>
      <p:bldP spid="119" grpId="0"/>
      <p:bldP spid="119" grpId="1"/>
      <p:bldP spid="121" grpId="0"/>
      <p:bldP spid="121" grpId="1"/>
      <p:bldP spid="47" grpId="0"/>
      <p:bldP spid="47" grpId="1"/>
      <p:bldP spid="120" grpId="0"/>
      <p:bldP spid="122" grpId="0" animBg="1"/>
      <p:bldP spid="123" grpId="0" animBg="1"/>
      <p:bldP spid="123" grpId="1" animBg="1"/>
      <p:bldP spid="1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94925" y="-2233"/>
            <a:ext cx="2029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Задание №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18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147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147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34143" y="1628800"/>
            <a:ext cx="778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Решение</a:t>
            </a:r>
            <a:r>
              <a:rPr lang="ru-RU" sz="24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2 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(координатно-параметрический метод).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0" y="142566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auto">
          <a:xfrm>
            <a:off x="0" y="9006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1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0" y="51012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6" name="Rectangle 8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80000" y="455612"/>
            <a:ext cx="8640472" cy="1029172"/>
            <a:chOff x="180000" y="444043"/>
            <a:chExt cx="8640472" cy="1029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Скругленный прямоугольник 80"/>
                <p:cNvSpPr/>
                <p:nvPr/>
              </p:nvSpPr>
              <p:spPr>
                <a:xfrm rot="10800000">
                  <a:off x="180000" y="444043"/>
                  <a:ext cx="8496456" cy="1029172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</m:rad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ru-RU" i="1">
                            <a:latin typeface="Cambria Math"/>
                          </a:rPr>
                          <m:t>имеет единственный корень.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1" name="Скругленный прямоугольник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180000" y="444043"/>
                  <a:ext cx="8496456" cy="1029172"/>
                </a:xfrm>
                <a:prstGeom prst="round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28575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37309" y="489857"/>
                  <a:ext cx="8583163" cy="874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atin typeface="Cambria Math"/>
                          </a:rPr>
                          <m:t>Найти все значения параметра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ru-RU" sz="2400" b="0" i="1" smtClean="0">
                            <a:latin typeface="Cambria Math"/>
                          </a:rPr>
                          <m:t>, при каждом из которых </m:t>
                        </m:r>
                      </m:oMath>
                    </m:oMathPara>
                  </a14:m>
                  <a:endParaRPr lang="en-US" sz="2400" b="0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atin typeface="Cambria Math"/>
                          </a:rPr>
                          <m:t>уравнение</m:t>
                        </m:r>
                        <m:r>
                          <a:rPr lang="ru-RU" sz="24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ru-RU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</a:rPr>
                              <m:t>−2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ru-RU" sz="2400" b="0" i="1" smtClean="0">
                            <a:latin typeface="Cambria Math"/>
                          </a:rPr>
                          <m:t>имеет единственный корень.</m:t>
                        </m:r>
                      </m:oMath>
                    </m:oMathPara>
                  </a14:m>
                  <a:endParaRPr lang="ru-RU" sz="2400" b="0" dirty="0" smtClean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309" y="489857"/>
                  <a:ext cx="8583163" cy="87453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1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622542" y="2187196"/>
                <a:ext cx="3757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Замена:</m:t>
                      </m:r>
                      <m:sSup>
                        <m:sSupPr>
                          <m:ctrlPr>
                            <a:rPr lang="ru-RU" sz="23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ru-RU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где 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sz="23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542" y="2187196"/>
                <a:ext cx="375777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62"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179512" y="2564904"/>
                <a:ext cx="3528392" cy="552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3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3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23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ru-RU" sz="23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64904"/>
                <a:ext cx="3528392" cy="5528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4801" y="2132856"/>
                <a:ext cx="3619127" cy="496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3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3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3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3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3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ru-RU" sz="23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2132856"/>
                <a:ext cx="3619127" cy="4964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179512" y="3066926"/>
                <a:ext cx="8747103" cy="115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3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Уравнение </m:t>
                      </m:r>
                      <m:d>
                        <m:dPr>
                          <m:ctrlPr>
                            <a:rPr lang="ru-RU" sz="23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3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ru-RU" sz="23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имеет единственный корень тогда и только </m:t>
                      </m:r>
                    </m:oMath>
                  </m:oMathPara>
                </a14:m>
                <a:endParaRPr lang="en-US" sz="23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3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тогда, когда уравнение </m:t>
                      </m:r>
                      <m:d>
                        <m:dPr>
                          <m:ctrlPr>
                            <a:rPr lang="ru-RU" sz="23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3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ru-RU" sz="23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имеет единственный </m:t>
                      </m:r>
                    </m:oMath>
                  </m:oMathPara>
                </a14:m>
                <a:endParaRPr lang="en-US" sz="23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положительный корень.</m:t>
                    </m:r>
                  </m:oMath>
                </a14:m>
                <a:r>
                  <a:rPr lang="en-US" sz="23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endParaRPr lang="ru-RU" sz="23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66926"/>
                <a:ext cx="8747103" cy="1154162"/>
              </a:xfrm>
              <a:prstGeom prst="rect">
                <a:avLst/>
              </a:prstGeom>
              <a:blipFill rotWithShape="1">
                <a:blip r:embed="rId8"/>
                <a:stretch>
                  <a:fillRect l="-418"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107504" y="4302150"/>
                <a:ext cx="2808312" cy="552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3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3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ru-RU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3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02150"/>
                <a:ext cx="2808312" cy="55284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2339752" y="4253173"/>
                <a:ext cx="3528392" cy="769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3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3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  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3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3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3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sz="23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253173"/>
                <a:ext cx="3528392" cy="76905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253697" y="5053099"/>
                <a:ext cx="29288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3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3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u-RU" sz="23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sz="23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e>
                      </m:d>
                      <m:r>
                        <a:rPr lang="ru-RU" sz="2300" b="0" i="1" smtClean="0">
                          <a:latin typeface="Cambria Math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3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97" y="5053099"/>
                <a:ext cx="2928890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5307938" y="4265431"/>
                <a:ext cx="3944582" cy="707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3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3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3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23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ru-RU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𝑎𝑡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3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sz="23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938" y="4265431"/>
                <a:ext cx="3944582" cy="70782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3079581" y="5048744"/>
                <a:ext cx="30045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Если 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=0⇒0=0</m:t>
                      </m:r>
                    </m:oMath>
                  </m:oMathPara>
                </a14:m>
                <a:endParaRPr lang="ru-RU" sz="23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581" y="5048744"/>
                <a:ext cx="3004587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Прямоугольник 102"/>
              <p:cNvSpPr/>
              <p:nvPr/>
            </p:nvSpPr>
            <p:spPr>
              <a:xfrm>
                <a:off x="5912973" y="5013176"/>
                <a:ext cx="28354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−любое число</m:t>
                      </m:r>
                    </m:oMath>
                  </m:oMathPara>
                </a14:m>
                <a:endParaRPr lang="ru-RU" sz="23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3" name="Прямоугольник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973" y="5013176"/>
                <a:ext cx="2835491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Прямоугольник 103"/>
              <p:cNvSpPr/>
              <p:nvPr/>
            </p:nvSpPr>
            <p:spPr>
              <a:xfrm>
                <a:off x="237309" y="5487615"/>
                <a:ext cx="61351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не удовлетворяет условию задачи</m:t>
                      </m:r>
                    </m:oMath>
                  </m:oMathPara>
                </a14:m>
                <a:endParaRPr lang="ru-RU" sz="23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Прямоугольник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09" y="5487615"/>
                <a:ext cx="6135118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07504" y="5899527"/>
                <a:ext cx="6004272" cy="4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300" b="0" i="1" smtClean="0">
                          <a:latin typeface="Cambria Math"/>
                          <a:ea typeface="Cambria Math" panose="02040503050406030204" pitchFamily="18" charset="0"/>
                        </a:rPr>
                        <m:t>Разделим обе части равенства </m:t>
                      </m:r>
                      <m:d>
                        <m:dPr>
                          <m:ctrlPr>
                            <a:rPr lang="ru-RU" sz="23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3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e>
                      </m:d>
                      <m:r>
                        <a:rPr lang="ru-RU" sz="2300" b="0" i="1" smtClean="0">
                          <a:latin typeface="Cambria Math"/>
                          <a:ea typeface="Cambria Math" panose="02040503050406030204" pitchFamily="18" charset="0"/>
                        </a:rPr>
                        <m:t> на </m:t>
                      </m:r>
                      <m:r>
                        <a:rPr lang="ru-RU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ru-RU" sz="23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899527"/>
                <a:ext cx="6004272" cy="446276"/>
              </a:xfrm>
              <a:prstGeom prst="rect">
                <a:avLst/>
              </a:prstGeom>
              <a:blipFill rotWithShape="1">
                <a:blip r:embed="rId16"/>
                <a:stretch>
                  <a:fillRect b="-13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6012160" y="5919663"/>
                <a:ext cx="19689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+2=2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23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919663"/>
                <a:ext cx="1968941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246036" y="6359248"/>
                <a:ext cx="19689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sz="23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36" y="6359248"/>
                <a:ext cx="1968941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306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96" grpId="0"/>
      <p:bldP spid="4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67" grpId="0"/>
      <p:bldP spid="69" grpId="0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398487" y="1651007"/>
            <a:ext cx="2583715" cy="4041947"/>
          </a:xfrm>
          <a:prstGeom prst="rect">
            <a:avLst/>
          </a:prstGeom>
          <a:solidFill>
            <a:srgbClr val="E3FDA1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44181" y="44624"/>
                <a:ext cx="835453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/>
                        <a:ea typeface="Cambria Math" panose="02040503050406030204" pitchFamily="18" charset="0"/>
                      </a:rPr>
                      <m:t>Значит, искомое значение параметра </m:t>
                    </m:r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200" b="0" i="1" smtClean="0">
                        <a:latin typeface="Cambria Math"/>
                        <a:ea typeface="Cambria Math" panose="02040503050406030204" pitchFamily="18" charset="0"/>
                      </a:rPr>
                      <m:t>удовлетворяет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систем</m:t>
                    </m:r>
                  </m:oMath>
                </a14:m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е:</a:t>
                </a:r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81" y="44624"/>
                <a:ext cx="8354531" cy="430887"/>
              </a:xfrm>
              <a:prstGeom prst="rect">
                <a:avLst/>
              </a:prstGeom>
              <a:blipFill rotWithShape="1">
                <a:blip r:embed="rId3"/>
                <a:stretch>
                  <a:fillRect t="-8451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Группа 21"/>
          <p:cNvGrpSpPr/>
          <p:nvPr/>
        </p:nvGrpSpPr>
        <p:grpSpPr>
          <a:xfrm>
            <a:off x="5292080" y="6199424"/>
            <a:ext cx="3765646" cy="469936"/>
            <a:chOff x="4211960" y="5941009"/>
            <a:chExt cx="3765646" cy="469936"/>
          </a:xfrm>
        </p:grpSpPr>
        <p:sp>
          <p:nvSpPr>
            <p:cNvPr id="20" name="Скругленный прямоугольник 19"/>
            <p:cNvSpPr/>
            <p:nvPr/>
          </p:nvSpPr>
          <p:spPr>
            <a:xfrm rot="10800000">
              <a:off x="4255047" y="5941009"/>
              <a:ext cx="3629319" cy="469933"/>
            </a:xfrm>
            <a:prstGeom prst="roundRect">
              <a:avLst>
                <a:gd name="adj" fmla="val 23762"/>
              </a:avLst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Прямоугольник 20"/>
                <p:cNvSpPr/>
                <p:nvPr/>
              </p:nvSpPr>
              <p:spPr>
                <a:xfrm>
                  <a:off x="4211960" y="5949280"/>
                  <a:ext cx="37656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Ответ: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endChr m:val=""/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ru-R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endChr m:val=""/>
                            <m:ctrlPr>
                              <a:rPr lang="ru-R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Прямоугольник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60" y="5949280"/>
                  <a:ext cx="3765646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27632" r="-15534" b="-19736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51520" y="426870"/>
                <a:ext cx="1723805" cy="1345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≠0        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&gt;0         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          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=2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6870"/>
                <a:ext cx="1723805" cy="13459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819110" y="597593"/>
                <a:ext cx="66852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 panose="02040503050406030204" pitchFamily="18" charset="0"/>
                        </a:rPr>
                        <m:t>Р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ешим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систем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у координатно−параметрическим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 panose="02040503050406030204" pitchFamily="18" charset="0"/>
                        </a:rPr>
                        <m:t>м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етодом в системе </m:t>
                      </m:r>
                      <m:r>
                        <a:rPr lang="en-US" sz="2200" b="0" i="1" smtClean="0">
                          <a:latin typeface="Cambria Math"/>
                          <a:ea typeface="Cambria Math" panose="02040503050406030204" pitchFamily="18" charset="0"/>
                        </a:rPr>
                        <m:t>𝑎𝑂𝑡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110" y="597593"/>
                <a:ext cx="6685228" cy="769441"/>
              </a:xfrm>
              <a:prstGeom prst="rect">
                <a:avLst/>
              </a:prstGeom>
              <a:blipFill rotWithShape="1"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15"/>
          <p:cNvGrpSpPr/>
          <p:nvPr/>
        </p:nvGrpSpPr>
        <p:grpSpPr>
          <a:xfrm>
            <a:off x="3737655" y="1412776"/>
            <a:ext cx="5442857" cy="4321629"/>
            <a:chOff x="2786050" y="-71462"/>
            <a:chExt cx="6500858" cy="5143536"/>
          </a:xfrm>
        </p:grpSpPr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H="1">
              <a:off x="8244939" y="212077"/>
              <a:ext cx="0" cy="4859997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H="1">
              <a:off x="8703168" y="212077"/>
              <a:ext cx="0" cy="4859997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Группа 210"/>
            <p:cNvGrpSpPr/>
            <p:nvPr/>
          </p:nvGrpSpPr>
          <p:grpSpPr>
            <a:xfrm>
              <a:off x="2786050" y="142852"/>
              <a:ext cx="6289999" cy="4879888"/>
              <a:chOff x="2213416" y="71438"/>
              <a:chExt cx="7149150" cy="5590195"/>
            </a:xfrm>
          </p:grpSpPr>
          <p:sp>
            <p:nvSpPr>
              <p:cNvPr id="30" name="Line 25"/>
              <p:cNvSpPr>
                <a:spLocks noChangeShapeType="1"/>
              </p:cNvSpPr>
              <p:nvPr/>
            </p:nvSpPr>
            <p:spPr bwMode="auto">
              <a:xfrm flipH="1">
                <a:off x="2213416" y="3461852"/>
                <a:ext cx="711960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 type="stealth"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4250684" y="71438"/>
                <a:ext cx="0" cy="5567412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 flipH="1">
                <a:off x="2242966" y="3947016"/>
                <a:ext cx="7119600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25"/>
              <p:cNvSpPr>
                <a:spLocks noChangeShapeType="1"/>
              </p:cNvSpPr>
              <p:nvPr/>
            </p:nvSpPr>
            <p:spPr bwMode="auto">
              <a:xfrm flipH="1">
                <a:off x="2242966" y="4432180"/>
                <a:ext cx="7119600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25"/>
              <p:cNvSpPr>
                <a:spLocks noChangeShapeType="1"/>
              </p:cNvSpPr>
              <p:nvPr/>
            </p:nvSpPr>
            <p:spPr bwMode="auto">
              <a:xfrm flipH="1">
                <a:off x="2242966" y="4917344"/>
                <a:ext cx="7119600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>
                <a:off x="2242966" y="5402508"/>
                <a:ext cx="7119600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22"/>
              <p:cNvSpPr>
                <a:spLocks noChangeShapeType="1"/>
              </p:cNvSpPr>
              <p:nvPr/>
            </p:nvSpPr>
            <p:spPr bwMode="auto">
              <a:xfrm flipH="1">
                <a:off x="3729866" y="94224"/>
                <a:ext cx="0" cy="5567409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22"/>
              <p:cNvSpPr>
                <a:spLocks noChangeShapeType="1"/>
              </p:cNvSpPr>
              <p:nvPr/>
            </p:nvSpPr>
            <p:spPr bwMode="auto">
              <a:xfrm flipH="1">
                <a:off x="3209047" y="94224"/>
                <a:ext cx="0" cy="5567409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22"/>
              <p:cNvSpPr>
                <a:spLocks noChangeShapeType="1"/>
              </p:cNvSpPr>
              <p:nvPr/>
            </p:nvSpPr>
            <p:spPr bwMode="auto">
              <a:xfrm flipH="1">
                <a:off x="2688228" y="94224"/>
                <a:ext cx="0" cy="5567409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Line 25"/>
              <p:cNvSpPr>
                <a:spLocks noChangeShapeType="1"/>
              </p:cNvSpPr>
              <p:nvPr/>
            </p:nvSpPr>
            <p:spPr bwMode="auto">
              <a:xfrm flipH="1">
                <a:off x="2242955" y="556602"/>
                <a:ext cx="7119600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25"/>
              <p:cNvSpPr>
                <a:spLocks noChangeShapeType="1"/>
              </p:cNvSpPr>
              <p:nvPr/>
            </p:nvSpPr>
            <p:spPr bwMode="auto">
              <a:xfrm flipH="1">
                <a:off x="2242955" y="1041766"/>
                <a:ext cx="7119600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Line 25"/>
              <p:cNvSpPr>
                <a:spLocks noChangeShapeType="1"/>
              </p:cNvSpPr>
              <p:nvPr/>
            </p:nvSpPr>
            <p:spPr bwMode="auto">
              <a:xfrm flipH="1">
                <a:off x="2242955" y="1526930"/>
                <a:ext cx="7119600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>
                <a:off x="2242955" y="2012094"/>
                <a:ext cx="7119600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Line 25"/>
              <p:cNvSpPr>
                <a:spLocks noChangeShapeType="1"/>
              </p:cNvSpPr>
              <p:nvPr/>
            </p:nvSpPr>
            <p:spPr bwMode="auto">
              <a:xfrm flipH="1">
                <a:off x="2242955" y="2497258"/>
                <a:ext cx="7119600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Line 25"/>
              <p:cNvSpPr>
                <a:spLocks noChangeShapeType="1"/>
              </p:cNvSpPr>
              <p:nvPr/>
            </p:nvSpPr>
            <p:spPr bwMode="auto">
              <a:xfrm flipH="1">
                <a:off x="2242955" y="2982422"/>
                <a:ext cx="7119600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Line 22"/>
              <p:cNvSpPr>
                <a:spLocks noChangeShapeType="1"/>
              </p:cNvSpPr>
              <p:nvPr/>
            </p:nvSpPr>
            <p:spPr bwMode="auto">
              <a:xfrm flipH="1">
                <a:off x="7908833" y="94224"/>
                <a:ext cx="0" cy="5567409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Line 22"/>
              <p:cNvSpPr>
                <a:spLocks noChangeShapeType="1"/>
              </p:cNvSpPr>
              <p:nvPr/>
            </p:nvSpPr>
            <p:spPr bwMode="auto">
              <a:xfrm flipH="1">
                <a:off x="7388015" y="94224"/>
                <a:ext cx="0" cy="5567409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Line 22"/>
              <p:cNvSpPr>
                <a:spLocks noChangeShapeType="1"/>
              </p:cNvSpPr>
              <p:nvPr/>
            </p:nvSpPr>
            <p:spPr bwMode="auto">
              <a:xfrm flipH="1">
                <a:off x="6867196" y="94224"/>
                <a:ext cx="0" cy="5567409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Line 22"/>
              <p:cNvSpPr>
                <a:spLocks noChangeShapeType="1"/>
              </p:cNvSpPr>
              <p:nvPr/>
            </p:nvSpPr>
            <p:spPr bwMode="auto">
              <a:xfrm flipH="1">
                <a:off x="6346378" y="94224"/>
                <a:ext cx="0" cy="5567409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H="1">
                <a:off x="5825560" y="94224"/>
                <a:ext cx="0" cy="556740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 type="stealth"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Line 22"/>
              <p:cNvSpPr>
                <a:spLocks noChangeShapeType="1"/>
              </p:cNvSpPr>
              <p:nvPr/>
            </p:nvSpPr>
            <p:spPr bwMode="auto">
              <a:xfrm flipH="1">
                <a:off x="5304742" y="94224"/>
                <a:ext cx="0" cy="5567409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H="1">
                <a:off x="4783922" y="94224"/>
                <a:ext cx="0" cy="5567409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588686" y="-71462"/>
              <a:ext cx="428628" cy="549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a</a:t>
              </a:r>
              <a:endParaRPr lang="ru-RU" sz="2400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58280" y="3000372"/>
              <a:ext cx="428628" cy="549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</a:t>
              </a:r>
              <a:endParaRPr lang="ru-RU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12066" y="3038773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О</a:t>
              </a:r>
              <a:endParaRPr lang="ru-RU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74531" y="2596842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1</a:t>
              </a:r>
              <a:endParaRPr lang="ru-RU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03612" y="3100328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1</a:t>
              </a:r>
              <a:endParaRPr lang="ru-RU" sz="2000" dirty="0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888845" y="2672920"/>
              <a:ext cx="14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6336200" y="3108372"/>
              <a:ext cx="14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единительная линия 11"/>
          <p:cNvCxnSpPr/>
          <p:nvPr/>
        </p:nvCxnSpPr>
        <p:spPr>
          <a:xfrm rot="5400000" flipH="1">
            <a:off x="6362352" y="1521071"/>
            <a:ext cx="1" cy="51120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 flipH="1">
            <a:off x="6408200" y="1673471"/>
            <a:ext cx="0" cy="40320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ый треугольник 60"/>
          <p:cNvSpPr/>
          <p:nvPr/>
        </p:nvSpPr>
        <p:spPr>
          <a:xfrm flipH="1">
            <a:off x="4702629" y="1694126"/>
            <a:ext cx="4301340" cy="3968136"/>
          </a:xfrm>
          <a:prstGeom prst="rtTriangle">
            <a:avLst/>
          </a:prstGeom>
          <a:solidFill>
            <a:srgbClr val="FFC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H="1">
            <a:off x="4702629" y="1673471"/>
            <a:ext cx="4279573" cy="3988791"/>
          </a:xfrm>
          <a:prstGeom prst="line">
            <a:avLst/>
          </a:prstGeom>
          <a:ln w="19050">
            <a:solidFill>
              <a:srgbClr val="CC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6395759" y="3372054"/>
            <a:ext cx="770034" cy="1419162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7173686" y="1678089"/>
            <a:ext cx="914401" cy="1692000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10800000" flipH="1">
            <a:off x="5932714" y="4811319"/>
            <a:ext cx="462864" cy="846000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087588" y="310089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2000" b="1" dirty="0">
              <a:solidFill>
                <a:srgbClr val="00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98029" y="4509120"/>
            <a:ext cx="518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endParaRPr lang="ru-RU" sz="2000" b="1" dirty="0">
              <a:solidFill>
                <a:srgbClr val="00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7128280" y="3357000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6372201" y="476058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5" name="Группа 94"/>
          <p:cNvGrpSpPr/>
          <p:nvPr/>
        </p:nvGrpSpPr>
        <p:grpSpPr>
          <a:xfrm>
            <a:off x="6379265" y="3357152"/>
            <a:ext cx="72000" cy="1462053"/>
            <a:chOff x="6379265" y="3586272"/>
            <a:chExt cx="72000" cy="1462053"/>
          </a:xfrm>
        </p:grpSpPr>
        <p:cxnSp>
          <p:nvCxnSpPr>
            <p:cNvPr id="89" name="Прямая соединительная линия 88"/>
            <p:cNvCxnSpPr/>
            <p:nvPr/>
          </p:nvCxnSpPr>
          <p:spPr>
            <a:xfrm flipH="1" flipV="1">
              <a:off x="6398487" y="3586272"/>
              <a:ext cx="0" cy="1440000"/>
            </a:xfrm>
            <a:prstGeom prst="line">
              <a:avLst/>
            </a:prstGeom>
            <a:ln w="38100">
              <a:solidFill>
                <a:srgbClr val="00FFFE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Овал 93"/>
            <p:cNvSpPr/>
            <p:nvPr/>
          </p:nvSpPr>
          <p:spPr>
            <a:xfrm rot="10800000">
              <a:off x="6379265" y="4976887"/>
              <a:ext cx="72000" cy="7143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FF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Овал 95"/>
          <p:cNvSpPr/>
          <p:nvPr/>
        </p:nvSpPr>
        <p:spPr>
          <a:xfrm>
            <a:off x="6372201" y="4040510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481192" y="1948441"/>
                <a:ext cx="93333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92" y="1948441"/>
                <a:ext cx="933332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Прямая соединительная линия 98"/>
          <p:cNvCxnSpPr/>
          <p:nvPr/>
        </p:nvCxnSpPr>
        <p:spPr>
          <a:xfrm>
            <a:off x="481192" y="2308732"/>
            <a:ext cx="80408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492078" y="2638171"/>
                <a:ext cx="888448" cy="430887"/>
              </a:xfrm>
              <a:prstGeom prst="rect">
                <a:avLst/>
              </a:prstGeom>
              <a:solidFill>
                <a:srgbClr val="E3FDA1">
                  <a:alpha val="69020"/>
                </a:srgbClr>
              </a:solidFill>
              <a:ln w="19050">
                <a:solidFill>
                  <a:schemeClr val="tx1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78" y="2638171"/>
                <a:ext cx="888448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448535" y="3439784"/>
                <a:ext cx="896912" cy="430887"/>
              </a:xfrm>
              <a:prstGeom prst="rect">
                <a:avLst/>
              </a:prstGeom>
              <a:solidFill>
                <a:srgbClr val="FFCCFF">
                  <a:alpha val="40000"/>
                </a:srgbClr>
              </a:solidFill>
              <a:ln w="19050">
                <a:solidFill>
                  <a:srgbClr val="CC00CC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5" y="3439784"/>
                <a:ext cx="896912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9050">
                <a:solidFill>
                  <a:srgbClr val="CC00CC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438008" y="4193781"/>
                <a:ext cx="154170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200" b="0" i="1" smtClean="0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200" b="0" i="1" smtClean="0">
                          <a:latin typeface="Cambria Math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08" y="4193781"/>
                <a:ext cx="1541704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Прямая соединительная линия 102"/>
          <p:cNvCxnSpPr/>
          <p:nvPr/>
        </p:nvCxnSpPr>
        <p:spPr>
          <a:xfrm>
            <a:off x="576443" y="4589530"/>
            <a:ext cx="1215082" cy="0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Овал 104"/>
          <p:cNvSpPr/>
          <p:nvPr/>
        </p:nvSpPr>
        <p:spPr>
          <a:xfrm>
            <a:off x="6768240" y="4041080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rot="5400000" flipH="1">
            <a:off x="6407920" y="1953119"/>
            <a:ext cx="1" cy="5112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угольник 111"/>
              <p:cNvSpPr/>
              <p:nvPr/>
            </p:nvSpPr>
            <p:spPr>
              <a:xfrm>
                <a:off x="45587" y="5279906"/>
                <a:ext cx="40632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/>
                        <a:ea typeface="Cambria Math" panose="02040503050406030204" pitchFamily="18" charset="0"/>
                      </a:rPr>
                      <m:t>Прямые </m:t>
                    </m:r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200" b="0" i="1" smtClean="0">
                        <a:latin typeface="Cambria Math"/>
                        <a:ea typeface="Cambria Math" panose="02040503050406030204" pitchFamily="18" charset="0"/>
                      </a:rPr>
                      <m:t>должны пере</m:t>
                    </m:r>
                  </m:oMath>
                </a14:m>
                <a:r>
                  <a:rPr lang="ru-RU" sz="2200" b="0" i="1" dirty="0" smtClean="0">
                    <a:latin typeface="Cambria Math"/>
                    <a:ea typeface="Cambria Math" panose="02040503050406030204" pitchFamily="18" charset="0"/>
                  </a:rPr>
                  <a:t>-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секать полученный график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в одной точке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2" name="Прямоугольник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" y="5279906"/>
                <a:ext cx="4063276" cy="1107996"/>
              </a:xfrm>
              <a:prstGeom prst="rect">
                <a:avLst/>
              </a:prstGeom>
              <a:blipFill rotWithShape="1">
                <a:blip r:embed="rId11"/>
                <a:stretch>
                  <a:fillRect l="-750" t="-3297" b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107504" y="6279703"/>
                <a:ext cx="429810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⇒</m:t>
                      </m:r>
                      <m:r>
                        <a:rPr lang="ru-RU" sz="2400" b="0" i="1" smtClean="0">
                          <a:latin typeface="Cambria Math"/>
                        </a:rPr>
                        <m:t>−2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&lt;0;  0&lt;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≤2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279703"/>
                <a:ext cx="4298103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Прямая соединительная линия 76"/>
          <p:cNvCxnSpPr/>
          <p:nvPr/>
        </p:nvCxnSpPr>
        <p:spPr>
          <a:xfrm rot="5400000" flipH="1">
            <a:off x="6407920" y="368945"/>
            <a:ext cx="1" cy="5112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 flipH="1">
            <a:off x="6407920" y="2529185"/>
            <a:ext cx="1" cy="5112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 flipH="1">
            <a:off x="6429691" y="1089025"/>
            <a:ext cx="1" cy="5112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авая фигурная скобка 80"/>
          <p:cNvSpPr/>
          <p:nvPr/>
        </p:nvSpPr>
        <p:spPr>
          <a:xfrm flipH="1">
            <a:off x="3182587" y="2780928"/>
            <a:ext cx="458746" cy="2519602"/>
          </a:xfrm>
          <a:prstGeom prst="rightBrace">
            <a:avLst>
              <a:gd name="adj1" fmla="val 8333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339752" y="3837939"/>
                <a:ext cx="110010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ru-RU" sz="2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2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837939"/>
                <a:ext cx="1100109" cy="430887"/>
              </a:xfrm>
              <a:prstGeom prst="rect">
                <a:avLst/>
              </a:prstGeom>
              <a:blipFill rotWithShape="1">
                <a:blip r:embed="rId1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угольник 84"/>
              <p:cNvSpPr/>
              <p:nvPr/>
            </p:nvSpPr>
            <p:spPr>
              <a:xfrm>
                <a:off x="3327290" y="4829090"/>
                <a:ext cx="5966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ru-RU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290" y="4829090"/>
                <a:ext cx="596638" cy="400110"/>
              </a:xfrm>
              <a:prstGeom prst="rect">
                <a:avLst/>
              </a:prstGeom>
              <a:blipFill rotWithShape="1">
                <a:blip r:embed="rId14"/>
                <a:stretch>
                  <a:fillRect r="-4082" b="-2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3327290" y="4304597"/>
                <a:ext cx="5966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ru-RU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290" y="4304597"/>
                <a:ext cx="596638" cy="400110"/>
              </a:xfrm>
              <a:prstGeom prst="rect">
                <a:avLst/>
              </a:prstGeom>
              <a:blipFill rotWithShape="1">
                <a:blip r:embed="rId15"/>
                <a:stretch>
                  <a:fillRect r="-4082" b="-2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3327290" y="3422678"/>
                <a:ext cx="5966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ru-RU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290" y="3422678"/>
                <a:ext cx="596638" cy="400110"/>
              </a:xfrm>
              <a:prstGeom prst="rect">
                <a:avLst/>
              </a:prstGeom>
              <a:blipFill rotWithShape="1">
                <a:blip r:embed="rId16"/>
                <a:stretch>
                  <a:fillRect r="-4082" b="-2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3347864" y="2724891"/>
                <a:ext cx="5966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ru-RU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724891"/>
                <a:ext cx="596638" cy="400110"/>
              </a:xfrm>
              <a:prstGeom prst="rect">
                <a:avLst/>
              </a:prstGeom>
              <a:blipFill rotWithShape="1">
                <a:blip r:embed="rId17"/>
                <a:stretch>
                  <a:fillRect r="-4082" b="-2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21124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F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F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61" grpId="0" animBg="1"/>
      <p:bldP spid="78" grpId="0"/>
      <p:bldP spid="83" grpId="0"/>
      <p:bldP spid="84" grpId="0" animBg="1"/>
      <p:bldP spid="86" grpId="0" animBg="1"/>
      <p:bldP spid="96" grpId="0" animBg="1"/>
      <p:bldP spid="97" grpId="0"/>
      <p:bldP spid="100" grpId="0" animBg="1"/>
      <p:bldP spid="101" grpId="0" animBg="1"/>
      <p:bldP spid="102" grpId="0"/>
      <p:bldP spid="105" grpId="0" animBg="1"/>
      <p:bldP spid="112" grpId="0"/>
      <p:bldP spid="69" grpId="0"/>
      <p:bldP spid="81" grpId="0" animBg="1"/>
      <p:bldP spid="81" grpId="1" animBg="1"/>
      <p:bldP spid="6" grpId="0"/>
      <p:bldP spid="6" grpId="1"/>
      <p:bldP spid="85" grpId="0"/>
      <p:bldP spid="85" grpId="1"/>
      <p:bldP spid="87" grpId="0"/>
      <p:bldP spid="87" grpId="1"/>
      <p:bldP spid="88" grpId="0"/>
      <p:bldP spid="88" grpId="1"/>
      <p:bldP spid="90" grpId="0"/>
      <p:bldP spid="9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 rot="5400000">
            <a:off x="5273697" y="416968"/>
            <a:ext cx="2477026" cy="4904550"/>
          </a:xfrm>
          <a:prstGeom prst="rect">
            <a:avLst/>
          </a:prstGeom>
          <a:solidFill>
            <a:srgbClr val="E3FDA1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3737655" y="1450662"/>
            <a:ext cx="5442857" cy="4321629"/>
            <a:chOff x="2786050" y="-71462"/>
            <a:chExt cx="6500858" cy="5143536"/>
          </a:xfrm>
        </p:grpSpPr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H="1">
              <a:off x="8244939" y="212077"/>
              <a:ext cx="0" cy="4859997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H="1">
              <a:off x="8703168" y="212077"/>
              <a:ext cx="0" cy="4859997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Группа 210"/>
            <p:cNvGrpSpPr/>
            <p:nvPr/>
          </p:nvGrpSpPr>
          <p:grpSpPr>
            <a:xfrm>
              <a:off x="2786050" y="142852"/>
              <a:ext cx="6289999" cy="4879888"/>
              <a:chOff x="2213416" y="71438"/>
              <a:chExt cx="7149150" cy="5590195"/>
            </a:xfrm>
          </p:grpSpPr>
          <p:sp>
            <p:nvSpPr>
              <p:cNvPr id="30" name="Line 25"/>
              <p:cNvSpPr>
                <a:spLocks noChangeShapeType="1"/>
              </p:cNvSpPr>
              <p:nvPr/>
            </p:nvSpPr>
            <p:spPr bwMode="auto">
              <a:xfrm flipH="1">
                <a:off x="2213416" y="3461852"/>
                <a:ext cx="7119600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 type="stealth"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4250684" y="71438"/>
                <a:ext cx="0" cy="5567412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 flipH="1">
                <a:off x="2242966" y="3947016"/>
                <a:ext cx="7119600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25"/>
              <p:cNvSpPr>
                <a:spLocks noChangeShapeType="1"/>
              </p:cNvSpPr>
              <p:nvPr/>
            </p:nvSpPr>
            <p:spPr bwMode="auto">
              <a:xfrm flipH="1">
                <a:off x="2242966" y="4432180"/>
                <a:ext cx="7119600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25"/>
              <p:cNvSpPr>
                <a:spLocks noChangeShapeType="1"/>
              </p:cNvSpPr>
              <p:nvPr/>
            </p:nvSpPr>
            <p:spPr bwMode="auto">
              <a:xfrm flipH="1">
                <a:off x="2242966" y="4917344"/>
                <a:ext cx="7119600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>
                <a:off x="2242966" y="5402508"/>
                <a:ext cx="7119600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22"/>
              <p:cNvSpPr>
                <a:spLocks noChangeShapeType="1"/>
              </p:cNvSpPr>
              <p:nvPr/>
            </p:nvSpPr>
            <p:spPr bwMode="auto">
              <a:xfrm flipH="1">
                <a:off x="3729866" y="94224"/>
                <a:ext cx="0" cy="5567409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22"/>
              <p:cNvSpPr>
                <a:spLocks noChangeShapeType="1"/>
              </p:cNvSpPr>
              <p:nvPr/>
            </p:nvSpPr>
            <p:spPr bwMode="auto">
              <a:xfrm flipH="1">
                <a:off x="3209047" y="94224"/>
                <a:ext cx="0" cy="5567409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22"/>
              <p:cNvSpPr>
                <a:spLocks noChangeShapeType="1"/>
              </p:cNvSpPr>
              <p:nvPr/>
            </p:nvSpPr>
            <p:spPr bwMode="auto">
              <a:xfrm flipH="1">
                <a:off x="2688228" y="94224"/>
                <a:ext cx="0" cy="5567409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Line 25"/>
              <p:cNvSpPr>
                <a:spLocks noChangeShapeType="1"/>
              </p:cNvSpPr>
              <p:nvPr/>
            </p:nvSpPr>
            <p:spPr bwMode="auto">
              <a:xfrm flipH="1">
                <a:off x="2242955" y="556602"/>
                <a:ext cx="7119600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25"/>
              <p:cNvSpPr>
                <a:spLocks noChangeShapeType="1"/>
              </p:cNvSpPr>
              <p:nvPr/>
            </p:nvSpPr>
            <p:spPr bwMode="auto">
              <a:xfrm flipH="1">
                <a:off x="2242955" y="1041766"/>
                <a:ext cx="7119600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Line 25"/>
              <p:cNvSpPr>
                <a:spLocks noChangeShapeType="1"/>
              </p:cNvSpPr>
              <p:nvPr/>
            </p:nvSpPr>
            <p:spPr bwMode="auto">
              <a:xfrm flipH="1">
                <a:off x="2242955" y="1526930"/>
                <a:ext cx="7119600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>
                <a:off x="2242955" y="2012094"/>
                <a:ext cx="7119600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Line 25"/>
              <p:cNvSpPr>
                <a:spLocks noChangeShapeType="1"/>
              </p:cNvSpPr>
              <p:nvPr/>
            </p:nvSpPr>
            <p:spPr bwMode="auto">
              <a:xfrm flipH="1">
                <a:off x="2242955" y="2497258"/>
                <a:ext cx="7119600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Line 25"/>
              <p:cNvSpPr>
                <a:spLocks noChangeShapeType="1"/>
              </p:cNvSpPr>
              <p:nvPr/>
            </p:nvSpPr>
            <p:spPr bwMode="auto">
              <a:xfrm flipH="1">
                <a:off x="2242955" y="2982422"/>
                <a:ext cx="7119600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Line 22"/>
              <p:cNvSpPr>
                <a:spLocks noChangeShapeType="1"/>
              </p:cNvSpPr>
              <p:nvPr/>
            </p:nvSpPr>
            <p:spPr bwMode="auto">
              <a:xfrm flipH="1">
                <a:off x="7908833" y="94224"/>
                <a:ext cx="0" cy="5567409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Line 22"/>
              <p:cNvSpPr>
                <a:spLocks noChangeShapeType="1"/>
              </p:cNvSpPr>
              <p:nvPr/>
            </p:nvSpPr>
            <p:spPr bwMode="auto">
              <a:xfrm flipH="1">
                <a:off x="7388015" y="94224"/>
                <a:ext cx="0" cy="5567409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Line 22"/>
              <p:cNvSpPr>
                <a:spLocks noChangeShapeType="1"/>
              </p:cNvSpPr>
              <p:nvPr/>
            </p:nvSpPr>
            <p:spPr bwMode="auto">
              <a:xfrm flipH="1">
                <a:off x="6867196" y="94224"/>
                <a:ext cx="0" cy="5567409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Line 22"/>
              <p:cNvSpPr>
                <a:spLocks noChangeShapeType="1"/>
              </p:cNvSpPr>
              <p:nvPr/>
            </p:nvSpPr>
            <p:spPr bwMode="auto">
              <a:xfrm flipH="1">
                <a:off x="6346378" y="94224"/>
                <a:ext cx="0" cy="5567409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H="1">
                <a:off x="5825560" y="94224"/>
                <a:ext cx="0" cy="5567409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 type="stealth"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Line 22"/>
              <p:cNvSpPr>
                <a:spLocks noChangeShapeType="1"/>
              </p:cNvSpPr>
              <p:nvPr/>
            </p:nvSpPr>
            <p:spPr bwMode="auto">
              <a:xfrm flipH="1">
                <a:off x="5304742" y="94224"/>
                <a:ext cx="0" cy="5567409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H="1">
                <a:off x="4783922" y="94224"/>
                <a:ext cx="0" cy="5567409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588686" y="-71462"/>
              <a:ext cx="428628" cy="549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t</a:t>
              </a:r>
              <a:endParaRPr lang="ru-RU" sz="2400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58280" y="3000372"/>
              <a:ext cx="428628" cy="549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  <a:endParaRPr lang="ru-RU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12066" y="3038773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О</a:t>
              </a:r>
              <a:endParaRPr lang="ru-RU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74531" y="2596842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1</a:t>
              </a:r>
              <a:endParaRPr lang="ru-RU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03612" y="3100328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1</a:t>
              </a:r>
              <a:endParaRPr lang="ru-RU" sz="2000" dirty="0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888845" y="2672920"/>
              <a:ext cx="14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6336200" y="3108372"/>
              <a:ext cx="14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44181" y="260648"/>
                <a:ext cx="835453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/>
                        <a:ea typeface="Cambria Math" panose="02040503050406030204" pitchFamily="18" charset="0"/>
                      </a:rPr>
                      <m:t>Значит, искомое значение параметра </m:t>
                    </m:r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200" b="0" i="1" smtClean="0">
                        <a:latin typeface="Cambria Math"/>
                        <a:ea typeface="Cambria Math" panose="02040503050406030204" pitchFamily="18" charset="0"/>
                      </a:rPr>
                      <m:t>удовлетворяет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систем</m:t>
                    </m:r>
                  </m:oMath>
                </a14:m>
                <a:r>
                  <a:rPr lang="ru-R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е:</a:t>
                </a:r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81" y="260648"/>
                <a:ext cx="8354531" cy="430887"/>
              </a:xfrm>
              <a:prstGeom prst="rect">
                <a:avLst/>
              </a:prstGeom>
              <a:blipFill rotWithShape="1">
                <a:blip r:embed="rId3"/>
                <a:stretch>
                  <a:fillRect t="-8571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Группа 21"/>
          <p:cNvGrpSpPr/>
          <p:nvPr/>
        </p:nvGrpSpPr>
        <p:grpSpPr>
          <a:xfrm>
            <a:off x="5292080" y="6309320"/>
            <a:ext cx="3765646" cy="469936"/>
            <a:chOff x="4211960" y="5941009"/>
            <a:chExt cx="3765646" cy="469936"/>
          </a:xfrm>
        </p:grpSpPr>
        <p:sp>
          <p:nvSpPr>
            <p:cNvPr id="20" name="Скругленный прямоугольник 19"/>
            <p:cNvSpPr/>
            <p:nvPr/>
          </p:nvSpPr>
          <p:spPr>
            <a:xfrm rot="10800000">
              <a:off x="4255047" y="5941009"/>
              <a:ext cx="3629319" cy="469933"/>
            </a:xfrm>
            <a:prstGeom prst="roundRect">
              <a:avLst>
                <a:gd name="adj" fmla="val 23762"/>
              </a:avLst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Прямоугольник 20"/>
                <p:cNvSpPr/>
                <p:nvPr/>
              </p:nvSpPr>
              <p:spPr>
                <a:xfrm>
                  <a:off x="4211960" y="5949280"/>
                  <a:ext cx="37656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Ответ: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endChr m:val=""/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ru-R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endChr m:val=""/>
                            <m:ctrlPr>
                              <a:rPr lang="ru-R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Прямоугольник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60" y="5949280"/>
                  <a:ext cx="3765646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27632" r="-15534" b="-19736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51520" y="642894"/>
                <a:ext cx="1781833" cy="1682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≠0        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&gt;0         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          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42894"/>
                <a:ext cx="1781833" cy="16829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819110" y="813617"/>
                <a:ext cx="66852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 panose="02040503050406030204" pitchFamily="18" charset="0"/>
                        </a:rPr>
                        <m:t>Р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ешим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систем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у координатно−параметрическим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 panose="02040503050406030204" pitchFamily="18" charset="0"/>
                        </a:rPr>
                        <m:t>м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етодом в системе </m:t>
                      </m:r>
                      <m:r>
                        <a:rPr lang="en-US" sz="2200" b="0" i="1" smtClean="0">
                          <a:latin typeface="Cambria Math"/>
                          <a:ea typeface="Cambria Math" panose="02040503050406030204" pitchFamily="18" charset="0"/>
                        </a:rPr>
                        <m:t>𝑡𝑂𝑎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110" y="813617"/>
                <a:ext cx="6685228" cy="769441"/>
              </a:xfrm>
              <a:prstGeom prst="rect">
                <a:avLst/>
              </a:prstGeom>
              <a:blipFill rotWithShape="1">
                <a:blip r:embed="rId6"/>
                <a:stretch>
                  <a:fillRect b="-15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 rot="5400000" flipH="1">
            <a:off x="6362352" y="1558957"/>
            <a:ext cx="1" cy="51120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481192" y="2278033"/>
                <a:ext cx="93333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92" y="2278033"/>
                <a:ext cx="933332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Прямая соединительная линия 98"/>
          <p:cNvCxnSpPr/>
          <p:nvPr/>
        </p:nvCxnSpPr>
        <p:spPr>
          <a:xfrm>
            <a:off x="481192" y="2638324"/>
            <a:ext cx="80408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492078" y="2926105"/>
                <a:ext cx="888448" cy="430887"/>
              </a:xfrm>
              <a:prstGeom prst="rect">
                <a:avLst/>
              </a:prstGeom>
              <a:solidFill>
                <a:srgbClr val="E3FDA1">
                  <a:alpha val="69020"/>
                </a:srgbClr>
              </a:solidFill>
              <a:ln w="19050">
                <a:solidFill>
                  <a:schemeClr val="tx1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78" y="2926105"/>
                <a:ext cx="888448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448535" y="3655808"/>
                <a:ext cx="896912" cy="430887"/>
              </a:xfrm>
              <a:prstGeom prst="rect">
                <a:avLst/>
              </a:prstGeom>
              <a:solidFill>
                <a:srgbClr val="FFCCFF">
                  <a:alpha val="40000"/>
                </a:srgbClr>
              </a:solidFill>
              <a:ln w="19050">
                <a:solidFill>
                  <a:srgbClr val="CC00CC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5" y="3655808"/>
                <a:ext cx="896912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9050">
                <a:solidFill>
                  <a:srgbClr val="CC00CC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395536" y="4215007"/>
                <a:ext cx="1588705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2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200" b="0" i="0" smtClean="0">
                          <a:latin typeface="Cambria Math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15007"/>
                <a:ext cx="1588705" cy="72616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Прямая соединительная линия 102"/>
          <p:cNvCxnSpPr/>
          <p:nvPr/>
        </p:nvCxnSpPr>
        <p:spPr>
          <a:xfrm>
            <a:off x="576443" y="4941168"/>
            <a:ext cx="1215082" cy="0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угольник 111"/>
              <p:cNvSpPr/>
              <p:nvPr/>
            </p:nvSpPr>
            <p:spPr>
              <a:xfrm>
                <a:off x="45587" y="5301208"/>
                <a:ext cx="40632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/>
                        <a:ea typeface="Cambria Math" panose="02040503050406030204" pitchFamily="18" charset="0"/>
                      </a:rPr>
                      <m:t>Прямые </m:t>
                    </m:r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200" b="0" i="1" smtClean="0">
                        <a:latin typeface="Cambria Math"/>
                        <a:ea typeface="Cambria Math" panose="02040503050406030204" pitchFamily="18" charset="0"/>
                      </a:rPr>
                      <m:t>должны пере</m:t>
                    </m:r>
                  </m:oMath>
                </a14:m>
                <a:r>
                  <a:rPr lang="ru-RU" sz="2200" b="0" i="1" dirty="0" smtClean="0">
                    <a:latin typeface="Cambria Math"/>
                    <a:ea typeface="Cambria Math" panose="02040503050406030204" pitchFamily="18" charset="0"/>
                  </a:rPr>
                  <a:t>-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секать полученный график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в одной точке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2" name="Прямоугольник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" y="5301208"/>
                <a:ext cx="4063276" cy="1107996"/>
              </a:xfrm>
              <a:prstGeom prst="rect">
                <a:avLst/>
              </a:prstGeom>
              <a:blipFill rotWithShape="1">
                <a:blip r:embed="rId11"/>
                <a:stretch>
                  <a:fillRect l="-750" t="-3315" b="-44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107504" y="6301005"/>
                <a:ext cx="429810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⇒</m:t>
                      </m:r>
                      <m:r>
                        <a:rPr lang="ru-RU" sz="2400" b="0" i="1" smtClean="0">
                          <a:latin typeface="Cambria Math"/>
                        </a:rPr>
                        <m:t>−2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&lt;0;  0&lt;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≤2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301005"/>
                <a:ext cx="4298103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Прямая соединительная линия 51"/>
          <p:cNvCxnSpPr/>
          <p:nvPr/>
        </p:nvCxnSpPr>
        <p:spPr>
          <a:xfrm rot="10800000" flipH="1">
            <a:off x="6408200" y="1711357"/>
            <a:ext cx="0" cy="40320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ый треугольник 91"/>
          <p:cNvSpPr/>
          <p:nvPr/>
        </p:nvSpPr>
        <p:spPr>
          <a:xfrm rot="16200000" flipH="1" flipV="1">
            <a:off x="4269389" y="1470204"/>
            <a:ext cx="4606582" cy="4927633"/>
          </a:xfrm>
          <a:prstGeom prst="rtTriangle">
            <a:avLst/>
          </a:prstGeom>
          <a:solidFill>
            <a:srgbClr val="FFC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единительная линия 81"/>
          <p:cNvCxnSpPr>
            <a:endCxn id="92" idx="4"/>
          </p:cNvCxnSpPr>
          <p:nvPr/>
        </p:nvCxnSpPr>
        <p:spPr>
          <a:xfrm flipH="1">
            <a:off x="4108864" y="1711357"/>
            <a:ext cx="4873339" cy="4525955"/>
          </a:xfrm>
          <a:prstGeom prst="line">
            <a:avLst/>
          </a:prstGeom>
          <a:ln w="19050">
            <a:solidFill>
              <a:srgbClr val="CC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2220939" flipH="1">
            <a:off x="6001732" y="3053318"/>
            <a:ext cx="770034" cy="1442529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2220939" flipH="1">
            <a:off x="7546031" y="2170742"/>
            <a:ext cx="914401" cy="1719859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10800000" flipV="1">
            <a:off x="4108704" y="4123742"/>
            <a:ext cx="1535374" cy="705600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Овал 105"/>
          <p:cNvSpPr/>
          <p:nvPr/>
        </p:nvSpPr>
        <p:spPr>
          <a:xfrm rot="2220939">
            <a:off x="6372226" y="372309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5616112" y="4086158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7128280" y="3394886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4" name="Прямая соединительная линия 113"/>
          <p:cNvCxnSpPr>
            <a:endCxn id="130" idx="0"/>
          </p:cNvCxnSpPr>
          <p:nvPr/>
        </p:nvCxnSpPr>
        <p:spPr>
          <a:xfrm flipH="1">
            <a:off x="7022592" y="1527330"/>
            <a:ext cx="16708" cy="380581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5341642" y="1561470"/>
            <a:ext cx="10646" cy="373973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7660677" y="1567327"/>
            <a:ext cx="7667" cy="380588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6084170" y="1556792"/>
            <a:ext cx="19573" cy="377797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7001988" y="411414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2000" b="1" dirty="0">
              <a:solidFill>
                <a:srgbClr val="00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351896" y="4221192"/>
            <a:ext cx="518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endParaRPr lang="ru-RU" sz="2000" b="1" dirty="0">
              <a:solidFill>
                <a:srgbClr val="00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7" name="Правая фигурная скобка 126"/>
          <p:cNvSpPr/>
          <p:nvPr/>
        </p:nvSpPr>
        <p:spPr>
          <a:xfrm rot="16200000" flipH="1">
            <a:off x="6349121" y="4388185"/>
            <a:ext cx="458746" cy="2860857"/>
          </a:xfrm>
          <a:prstGeom prst="rightBrace">
            <a:avLst>
              <a:gd name="adj1" fmla="val 8333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Прямоугольник 127"/>
              <p:cNvSpPr/>
              <p:nvPr/>
            </p:nvSpPr>
            <p:spPr>
              <a:xfrm>
                <a:off x="5922483" y="5806425"/>
                <a:ext cx="110010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ru-RU" sz="2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2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8" name="Прямоугольник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483" y="5806425"/>
                <a:ext cx="1100109" cy="430887"/>
              </a:xfrm>
              <a:prstGeom prst="rect">
                <a:avLst/>
              </a:prstGeom>
              <a:blipFill rotWithShape="1">
                <a:blip r:embed="rId13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Прямоугольник 128"/>
              <p:cNvSpPr/>
              <p:nvPr/>
            </p:nvSpPr>
            <p:spPr>
              <a:xfrm>
                <a:off x="7412282" y="5333146"/>
                <a:ext cx="5966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ru-RU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9" name="Прямоугольник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282" y="5333146"/>
                <a:ext cx="596638" cy="400110"/>
              </a:xfrm>
              <a:prstGeom prst="rect">
                <a:avLst/>
              </a:prstGeom>
              <a:blipFill rotWithShape="1">
                <a:blip r:embed="rId14"/>
                <a:stretch>
                  <a:fillRect r="-4082" b="-2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Прямоугольник 129"/>
              <p:cNvSpPr/>
              <p:nvPr/>
            </p:nvSpPr>
            <p:spPr>
              <a:xfrm>
                <a:off x="6724273" y="5333146"/>
                <a:ext cx="5966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ru-RU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0" name="Прямоугольник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273" y="5333146"/>
                <a:ext cx="596638" cy="400110"/>
              </a:xfrm>
              <a:prstGeom prst="rect">
                <a:avLst/>
              </a:prstGeom>
              <a:blipFill rotWithShape="1">
                <a:blip r:embed="rId15"/>
                <a:stretch>
                  <a:fillRect r="-4082" b="-2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Прямоугольник 130"/>
              <p:cNvSpPr/>
              <p:nvPr/>
            </p:nvSpPr>
            <p:spPr>
              <a:xfrm>
                <a:off x="5846400" y="5333146"/>
                <a:ext cx="5966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ru-RU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1" name="Прямоугольник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400" y="5333146"/>
                <a:ext cx="596638" cy="400110"/>
              </a:xfrm>
              <a:prstGeom prst="rect">
                <a:avLst/>
              </a:prstGeom>
              <a:blipFill rotWithShape="1">
                <a:blip r:embed="rId16"/>
                <a:stretch>
                  <a:fillRect r="-4082" b="-2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Прямоугольник 131"/>
              <p:cNvSpPr/>
              <p:nvPr/>
            </p:nvSpPr>
            <p:spPr>
              <a:xfrm>
                <a:off x="5042552" y="5333146"/>
                <a:ext cx="5966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ru-RU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2" name="Прямоугольник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552" y="5333146"/>
                <a:ext cx="596638" cy="400110"/>
              </a:xfrm>
              <a:prstGeom prst="rect">
                <a:avLst/>
              </a:prstGeom>
              <a:blipFill rotWithShape="1">
                <a:blip r:embed="rId17"/>
                <a:stretch>
                  <a:fillRect r="-4082" b="-2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Овал 133"/>
          <p:cNvSpPr/>
          <p:nvPr/>
        </p:nvSpPr>
        <p:spPr>
          <a:xfrm>
            <a:off x="6372201" y="407707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5" name="Группа 134"/>
          <p:cNvGrpSpPr/>
          <p:nvPr/>
        </p:nvGrpSpPr>
        <p:grpSpPr>
          <a:xfrm rot="5400000">
            <a:off x="6345288" y="3348072"/>
            <a:ext cx="90000" cy="1548000"/>
            <a:chOff x="6361266" y="3586272"/>
            <a:chExt cx="90000" cy="1522960"/>
          </a:xfrm>
        </p:grpSpPr>
        <p:cxnSp>
          <p:nvCxnSpPr>
            <p:cNvPr id="136" name="Прямая соединительная линия 135"/>
            <p:cNvCxnSpPr/>
            <p:nvPr/>
          </p:nvCxnSpPr>
          <p:spPr>
            <a:xfrm flipH="1" flipV="1">
              <a:off x="6398487" y="3586272"/>
              <a:ext cx="0" cy="1512000"/>
            </a:xfrm>
            <a:prstGeom prst="line">
              <a:avLst/>
            </a:prstGeom>
            <a:ln w="38100">
              <a:solidFill>
                <a:srgbClr val="00FFFE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Овал 136"/>
            <p:cNvSpPr/>
            <p:nvPr/>
          </p:nvSpPr>
          <p:spPr>
            <a:xfrm rot="10800000">
              <a:off x="6361266" y="5019232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FF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8" name="Овал 137"/>
          <p:cNvSpPr/>
          <p:nvPr/>
        </p:nvSpPr>
        <p:spPr>
          <a:xfrm>
            <a:off x="6372201" y="4082078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3860462" y="-26223"/>
            <a:ext cx="667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u="sng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или</a:t>
            </a:r>
            <a:endParaRPr lang="ru-RU" sz="2200" b="1" u="sng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168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F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F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4" grpId="0"/>
      <p:bldP spid="15" grpId="0"/>
      <p:bldP spid="97" grpId="0"/>
      <p:bldP spid="100" grpId="0" animBg="1"/>
      <p:bldP spid="101" grpId="0" animBg="1"/>
      <p:bldP spid="102" grpId="0"/>
      <p:bldP spid="112" grpId="0"/>
      <p:bldP spid="69" grpId="0"/>
      <p:bldP spid="92" grpId="0" animBg="1"/>
      <p:bldP spid="106" grpId="0" animBg="1"/>
      <p:bldP spid="109" grpId="0" animBg="1"/>
      <p:bldP spid="110" grpId="0" animBg="1"/>
      <p:bldP spid="121" grpId="0"/>
      <p:bldP spid="122" grpId="0"/>
      <p:bldP spid="127" grpId="0" animBg="1"/>
      <p:bldP spid="127" grpId="1" animBg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4" grpId="0" animBg="1"/>
      <p:bldP spid="138" grpId="0" animBg="1"/>
      <p:bldP spid="7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/>
              <p:cNvSpPr txBox="1"/>
              <p:nvPr/>
            </p:nvSpPr>
            <p:spPr>
              <a:xfrm>
                <a:off x="96034" y="6043935"/>
                <a:ext cx="489736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  <m:r>
                            <a:rPr lang="ru-RU" sz="2200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ru-RU" sz="2200" b="0" i="0" smtClean="0">
                              <a:latin typeface="Cambria Math"/>
                            </a:rPr>
                            <m:t>  Сечение призмы К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L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0" smtClean="0">
                          <a:latin typeface="Cambria Math"/>
                        </a:rPr>
                        <m:t> пл</m:t>
                      </m:r>
                      <m:r>
                        <a:rPr lang="en-US" sz="2200" b="0" i="0" smtClean="0">
                          <a:latin typeface="Cambria Math"/>
                        </a:rPr>
                        <m:t>−</m:t>
                      </m:r>
                      <m:r>
                        <a:rPr lang="ru-RU" sz="2200" b="0" i="0" smtClean="0">
                          <a:latin typeface="Cambria Math"/>
                        </a:rPr>
                        <m:t>ю </m:t>
                      </m:r>
                      <m:r>
                        <m:rPr>
                          <m:sty m:val="p"/>
                        </m:rPr>
                        <a:rPr lang="el-GR" sz="2200" b="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ru-RU" sz="2200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является трапецией.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23" name="TextBox 2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4" y="6043935"/>
                <a:ext cx="4897366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249" b="-86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Скругленный прямоугольник 138"/>
          <p:cNvSpPr/>
          <p:nvPr/>
        </p:nvSpPr>
        <p:spPr>
          <a:xfrm>
            <a:off x="251520" y="406598"/>
            <a:ext cx="8583488" cy="2230314"/>
          </a:xfrm>
          <a:prstGeom prst="roundRect">
            <a:avLst>
              <a:gd name="adj" fmla="val 13250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42908" y="6572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42908" y="6572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96034" y="3033000"/>
            <a:ext cx="546876" cy="467438"/>
            <a:chOff x="96034" y="3033000"/>
            <a:chExt cx="546876" cy="467438"/>
          </a:xfrm>
        </p:grpSpPr>
        <p:sp>
          <p:nvSpPr>
            <p:cNvPr id="143" name="Скругленный прямоугольник 142"/>
            <p:cNvSpPr/>
            <p:nvPr/>
          </p:nvSpPr>
          <p:spPr>
            <a:xfrm>
              <a:off x="142844" y="3104438"/>
              <a:ext cx="468000" cy="39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96034" y="3033000"/>
              <a:ext cx="54687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а).</a:t>
              </a:r>
              <a:endPara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908" y="314324"/>
            <a:ext cx="171450" cy="34290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908" y="6572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04" name="Rectangle 56"/>
          <p:cNvSpPr>
            <a:spLocks noChangeArrowheads="1"/>
          </p:cNvSpPr>
          <p:nvPr/>
        </p:nvSpPr>
        <p:spPr bwMode="auto">
          <a:xfrm>
            <a:off x="142908" y="93344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10" name="Rectangle 62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11" name="Rectangle 63"/>
          <p:cNvSpPr>
            <a:spLocks noChangeArrowheads="1"/>
          </p:cNvSpPr>
          <p:nvPr/>
        </p:nvSpPr>
        <p:spPr bwMode="auto">
          <a:xfrm>
            <a:off x="142908" y="10001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13" name="Rectangle 65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14" name="Rectangle 66"/>
          <p:cNvSpPr>
            <a:spLocks noChangeArrowheads="1"/>
          </p:cNvSpPr>
          <p:nvPr/>
        </p:nvSpPr>
        <p:spPr bwMode="auto">
          <a:xfrm>
            <a:off x="142908" y="10001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17" name="Rectangle 69"/>
          <p:cNvSpPr>
            <a:spLocks noChangeArrowheads="1"/>
          </p:cNvSpPr>
          <p:nvPr/>
        </p:nvSpPr>
        <p:spPr bwMode="auto">
          <a:xfrm>
            <a:off x="142908" y="10001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20" name="Rectangle 72"/>
          <p:cNvSpPr>
            <a:spLocks noChangeArrowheads="1"/>
          </p:cNvSpPr>
          <p:nvPr/>
        </p:nvSpPr>
        <p:spPr bwMode="auto">
          <a:xfrm>
            <a:off x="142908" y="10001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22" name="Rectangle 74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23" name="Rectangle 75"/>
          <p:cNvSpPr>
            <a:spLocks noChangeArrowheads="1"/>
          </p:cNvSpPr>
          <p:nvPr/>
        </p:nvSpPr>
        <p:spPr bwMode="auto">
          <a:xfrm>
            <a:off x="142908" y="6572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25" name="Rectangle 77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26" name="Rectangle 78"/>
          <p:cNvSpPr>
            <a:spLocks noChangeArrowheads="1"/>
          </p:cNvSpPr>
          <p:nvPr/>
        </p:nvSpPr>
        <p:spPr bwMode="auto">
          <a:xfrm>
            <a:off x="142908" y="6572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28" name="Rectangle 80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8" name="TextBox 97"/>
          <p:cNvSpPr txBox="1"/>
          <p:nvPr/>
        </p:nvSpPr>
        <p:spPr>
          <a:xfrm>
            <a:off x="3143272" y="-71462"/>
            <a:ext cx="2071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Задание </a:t>
            </a:r>
            <a:r>
              <a:rPr lang="ru-RU" sz="2200" b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№14</a:t>
            </a:r>
            <a:endParaRPr lang="ru-RU" sz="2200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3670" y="348060"/>
                <a:ext cx="8682826" cy="2317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В правильной четырёхугольной призме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ABCD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atin typeface="Cambria Math"/>
                        </a:rPr>
                        <m:t>сторона </m:t>
                      </m:r>
                    </m:oMath>
                  </m:oMathPara>
                </a14:m>
                <a:endParaRPr lang="ru-RU" sz="2200" b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основания АВ равна 6, а ребро А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0" smtClean="0">
                          <a:latin typeface="Cambria Math"/>
                        </a:rPr>
                        <m:t> равно 3</m:t>
                      </m:r>
                      <m:rad>
                        <m:radPr>
                          <m:degHide m:val="on"/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b="0" i="0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ru-RU" sz="2200" b="0" i="0" smtClean="0">
                          <a:latin typeface="Cambria Math"/>
                        </a:rPr>
                        <m:t>. На ребрах ВС и 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отмечены точки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K</m:t>
                      </m:r>
                      <m:r>
                        <a:rPr lang="en-US" sz="2200" b="0" i="0" smtClean="0">
                          <a:latin typeface="Cambria Math"/>
                        </a:rPr>
                        <m:t> и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L</m:t>
                      </m:r>
                      <m: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c</m:t>
                      </m:r>
                      <m:r>
                        <a:rPr lang="ru-RU" sz="2200" b="0" i="0" smtClean="0">
                          <a:latin typeface="Cambria Math"/>
                        </a:rPr>
                        <m:t>оответственно, причем ВК=4, </m:t>
                      </m:r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L</m:t>
                      </m:r>
                      <m:r>
                        <a:rPr lang="ru-RU" sz="2200" b="0" i="0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Плоскость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200" b="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параллельна прямой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BD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и содержит точки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</a:rPr>
                        <m:t>K</m:t>
                      </m:r>
                      <m:r>
                        <a:rPr lang="ru-RU" sz="2200" b="0" i="0" smtClean="0">
                          <a:latin typeface="Cambria Math"/>
                        </a:rPr>
                        <m:t> и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L</m:t>
                      </m:r>
                      <m:r>
                        <a:rPr lang="ru-RU" sz="2200" b="0" i="0" smtClean="0"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а) Докажите, что прямая А</m:t>
                      </m:r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1" smtClean="0">
                          <a:latin typeface="Cambria Math"/>
                        </a:rPr>
                        <m:t> перпендикулярна плоскости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.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б) Найдите расстояние от точки 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en-US" sz="22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1" smtClean="0">
                          <a:latin typeface="Cambria Math"/>
                        </a:rPr>
                        <m:t> до плоскости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70" y="348060"/>
                <a:ext cx="8682826" cy="2317494"/>
              </a:xfrm>
              <a:prstGeom prst="rect">
                <a:avLst/>
              </a:prstGeom>
              <a:blipFill rotWithShape="1">
                <a:blip r:embed="rId5"/>
                <a:stretch>
                  <a:fillRect l="-70" b="-2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араллелограмм 24"/>
          <p:cNvSpPr/>
          <p:nvPr/>
        </p:nvSpPr>
        <p:spPr>
          <a:xfrm>
            <a:off x="5364088" y="3528392"/>
            <a:ext cx="3312368" cy="1261257"/>
          </a:xfrm>
          <a:prstGeom prst="parallelogram">
            <a:avLst>
              <a:gd name="adj" fmla="val 6901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араллелограмм 139"/>
          <p:cNvSpPr/>
          <p:nvPr/>
        </p:nvSpPr>
        <p:spPr>
          <a:xfrm>
            <a:off x="5364088" y="5147455"/>
            <a:ext cx="3312368" cy="1261257"/>
          </a:xfrm>
          <a:prstGeom prst="parallelogram">
            <a:avLst>
              <a:gd name="adj" fmla="val 6815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228184" y="3528392"/>
            <a:ext cx="0" cy="161906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flipH="1">
            <a:off x="5365711" y="5147454"/>
            <a:ext cx="853200" cy="1260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flipH="1">
            <a:off x="6229807" y="5147455"/>
            <a:ext cx="2446649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5365711" y="4789649"/>
            <a:ext cx="0" cy="1619063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7812360" y="4789649"/>
            <a:ext cx="0" cy="1619063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8676456" y="3528391"/>
            <a:ext cx="0" cy="1619063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Овал 156"/>
          <p:cNvSpPr/>
          <p:nvPr/>
        </p:nvSpPr>
        <p:spPr>
          <a:xfrm>
            <a:off x="5651012" y="5904656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/>
          <p:cNvSpPr/>
          <p:nvPr/>
        </p:nvSpPr>
        <p:spPr>
          <a:xfrm>
            <a:off x="7099938" y="4753649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 flipH="1" flipV="1">
            <a:off x="5713712" y="5940713"/>
            <a:ext cx="583798" cy="46800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5864603" y="483714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079476" y="626469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7755736" y="626469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316416" y="3024336"/>
                <a:ext cx="6497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А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3024336"/>
                <a:ext cx="64973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5927212" y="3049796"/>
                <a:ext cx="6449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В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212" y="3049796"/>
                <a:ext cx="64492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4880816" y="4508739"/>
                <a:ext cx="6272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16" y="4508739"/>
                <a:ext cx="627288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7737805" y="4589348"/>
                <a:ext cx="6625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a:rPr lang="ru-RU" sz="28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805" y="4589348"/>
                <a:ext cx="66255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/>
          <p:cNvSpPr txBox="1"/>
          <p:nvPr/>
        </p:nvSpPr>
        <p:spPr>
          <a:xfrm>
            <a:off x="5299604" y="5525452"/>
            <a:ext cx="49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К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021082" y="4301316"/>
            <a:ext cx="35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6066866" y="6317540"/>
                <a:ext cx="665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ru-RU" sz="28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866" y="6317540"/>
                <a:ext cx="665374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/>
              <p:cNvSpPr txBox="1"/>
              <p:nvPr/>
            </p:nvSpPr>
            <p:spPr>
              <a:xfrm>
                <a:off x="5508104" y="3481844"/>
                <a:ext cx="6160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a:rPr lang="ru-RU" sz="28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0" name="TextBox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481844"/>
                <a:ext cx="616066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TextBox 195"/>
          <p:cNvSpPr txBox="1"/>
          <p:nvPr/>
        </p:nvSpPr>
        <p:spPr>
          <a:xfrm>
            <a:off x="8607868" y="482453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5712898" y="5238289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5345758" y="5833809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8172400" y="566124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6303612" y="4447653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8604448" y="4114310"/>
                <a:ext cx="51158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448" y="4114310"/>
                <a:ext cx="511580" cy="401970"/>
              </a:xfrm>
              <a:prstGeom prst="rect">
                <a:avLst/>
              </a:prstGeom>
              <a:blipFill rotWithShape="1">
                <a:blip r:embed="rId12"/>
                <a:stretch>
                  <a:fillRect r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" name="TextBox 203"/>
          <p:cNvSpPr txBox="1"/>
          <p:nvPr/>
        </p:nvSpPr>
        <p:spPr>
          <a:xfrm>
            <a:off x="7383732" y="4465657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59" name="Прямая соединительная линия 158"/>
          <p:cNvCxnSpPr/>
          <p:nvPr/>
        </p:nvCxnSpPr>
        <p:spPr>
          <a:xfrm flipH="1" flipV="1">
            <a:off x="6014740" y="3852424"/>
            <a:ext cx="1149548" cy="937225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76" name="TextBox 2075"/>
              <p:cNvSpPr txBox="1"/>
              <p:nvPr/>
            </p:nvSpPr>
            <p:spPr>
              <a:xfrm>
                <a:off x="749668" y="3078832"/>
                <a:ext cx="138659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ru-RU" sz="2200" b="0" i="0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BD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076" name="TextBox 20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68" y="3078832"/>
                <a:ext cx="1386598" cy="430887"/>
              </a:xfrm>
              <a:prstGeom prst="rect">
                <a:avLst/>
              </a:prstGeom>
              <a:blipFill rotWithShape="1">
                <a:blip r:embed="rId13"/>
                <a:stretch>
                  <a:fillRect l="-441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9" name="TextBox 238"/>
          <p:cNvSpPr txBox="1"/>
          <p:nvPr/>
        </p:nvSpPr>
        <p:spPr>
          <a:xfrm>
            <a:off x="7092280" y="504511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40" name="Прямая соединительная линия 239"/>
          <p:cNvCxnSpPr/>
          <p:nvPr/>
        </p:nvCxnSpPr>
        <p:spPr>
          <a:xfrm flipH="1" flipV="1">
            <a:off x="6229807" y="5147454"/>
            <a:ext cx="1582553" cy="1261258"/>
          </a:xfrm>
          <a:prstGeom prst="line">
            <a:avLst/>
          </a:prstGeom>
          <a:ln w="28575">
            <a:solidFill>
              <a:srgbClr val="99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Полилиния 240"/>
          <p:cNvSpPr/>
          <p:nvPr/>
        </p:nvSpPr>
        <p:spPr>
          <a:xfrm>
            <a:off x="5695336" y="3861048"/>
            <a:ext cx="1468952" cy="2548043"/>
          </a:xfrm>
          <a:custGeom>
            <a:avLst/>
            <a:gdLst>
              <a:gd name="connsiteX0" fmla="*/ 314591 w 1468952"/>
              <a:gd name="connsiteY0" fmla="*/ 0 h 2548043"/>
              <a:gd name="connsiteX1" fmla="*/ 1185448 w 1468952"/>
              <a:gd name="connsiteY1" fmla="*/ 696686 h 2548043"/>
              <a:gd name="connsiteX2" fmla="*/ 1403162 w 1468952"/>
              <a:gd name="connsiteY2" fmla="*/ 892628 h 2548043"/>
              <a:gd name="connsiteX3" fmla="*/ 1446705 w 1468952"/>
              <a:gd name="connsiteY3" fmla="*/ 914400 h 2548043"/>
              <a:gd name="connsiteX4" fmla="*/ 1424933 w 1468952"/>
              <a:gd name="connsiteY4" fmla="*/ 947057 h 2548043"/>
              <a:gd name="connsiteX5" fmla="*/ 956848 w 1468952"/>
              <a:gd name="connsiteY5" fmla="*/ 1817914 h 2548043"/>
              <a:gd name="connsiteX6" fmla="*/ 652048 w 1468952"/>
              <a:gd name="connsiteY6" fmla="*/ 2449286 h 2548043"/>
              <a:gd name="connsiteX7" fmla="*/ 619391 w 1468952"/>
              <a:gd name="connsiteY7" fmla="*/ 2536371 h 2548043"/>
              <a:gd name="connsiteX8" fmla="*/ 586733 w 1468952"/>
              <a:gd name="connsiteY8" fmla="*/ 2503714 h 2548043"/>
              <a:gd name="connsiteX9" fmla="*/ 129533 w 1468952"/>
              <a:gd name="connsiteY9" fmla="*/ 2144486 h 2548043"/>
              <a:gd name="connsiteX10" fmla="*/ 20676 w 1468952"/>
              <a:gd name="connsiteY10" fmla="*/ 2057400 h 2548043"/>
              <a:gd name="connsiteX11" fmla="*/ 9791 w 1468952"/>
              <a:gd name="connsiteY11" fmla="*/ 2013857 h 2548043"/>
              <a:gd name="connsiteX12" fmla="*/ 129533 w 1468952"/>
              <a:gd name="connsiteY12" fmla="*/ 1251857 h 2548043"/>
              <a:gd name="connsiteX13" fmla="*/ 271048 w 1468952"/>
              <a:gd name="connsiteY13" fmla="*/ 239486 h 254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8952" h="2548043">
                <a:moveTo>
                  <a:pt x="314591" y="0"/>
                </a:moveTo>
                <a:lnTo>
                  <a:pt x="1185448" y="696686"/>
                </a:lnTo>
                <a:cubicBezTo>
                  <a:pt x="1366877" y="845457"/>
                  <a:pt x="1359619" y="856342"/>
                  <a:pt x="1403162" y="892628"/>
                </a:cubicBezTo>
                <a:cubicBezTo>
                  <a:pt x="1446705" y="928914"/>
                  <a:pt x="1443077" y="905329"/>
                  <a:pt x="1446705" y="914400"/>
                </a:cubicBezTo>
                <a:cubicBezTo>
                  <a:pt x="1450333" y="923471"/>
                  <a:pt x="1506576" y="796471"/>
                  <a:pt x="1424933" y="947057"/>
                </a:cubicBezTo>
                <a:cubicBezTo>
                  <a:pt x="1343290" y="1097643"/>
                  <a:pt x="1085662" y="1567543"/>
                  <a:pt x="956848" y="1817914"/>
                </a:cubicBezTo>
                <a:cubicBezTo>
                  <a:pt x="828034" y="2068285"/>
                  <a:pt x="708291" y="2329543"/>
                  <a:pt x="652048" y="2449286"/>
                </a:cubicBezTo>
                <a:cubicBezTo>
                  <a:pt x="595805" y="2569029"/>
                  <a:pt x="630277" y="2527300"/>
                  <a:pt x="619391" y="2536371"/>
                </a:cubicBezTo>
                <a:cubicBezTo>
                  <a:pt x="608505" y="2545442"/>
                  <a:pt x="668376" y="2569028"/>
                  <a:pt x="586733" y="2503714"/>
                </a:cubicBezTo>
                <a:cubicBezTo>
                  <a:pt x="505090" y="2438400"/>
                  <a:pt x="223876" y="2218872"/>
                  <a:pt x="129533" y="2144486"/>
                </a:cubicBezTo>
                <a:cubicBezTo>
                  <a:pt x="35190" y="2070100"/>
                  <a:pt x="40633" y="2079171"/>
                  <a:pt x="20676" y="2057400"/>
                </a:cubicBezTo>
                <a:cubicBezTo>
                  <a:pt x="719" y="2035629"/>
                  <a:pt x="-8352" y="2148114"/>
                  <a:pt x="9791" y="2013857"/>
                </a:cubicBezTo>
                <a:cubicBezTo>
                  <a:pt x="27934" y="1879600"/>
                  <a:pt x="85990" y="1547585"/>
                  <a:pt x="129533" y="1251857"/>
                </a:cubicBezTo>
                <a:cubicBezTo>
                  <a:pt x="173076" y="956129"/>
                  <a:pt x="222062" y="597807"/>
                  <a:pt x="271048" y="239486"/>
                </a:cubicBezTo>
              </a:path>
            </a:pathLst>
          </a:custGeom>
          <a:solidFill>
            <a:srgbClr val="AFD7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1" name="Прямая соединительная линия 170"/>
          <p:cNvCxnSpPr/>
          <p:nvPr/>
        </p:nvCxnSpPr>
        <p:spPr>
          <a:xfrm flipV="1">
            <a:off x="6297510" y="4815105"/>
            <a:ext cx="812972" cy="1593608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>
            <a:stCxn id="157" idx="0"/>
          </p:cNvCxnSpPr>
          <p:nvPr/>
        </p:nvCxnSpPr>
        <p:spPr>
          <a:xfrm flipV="1">
            <a:off x="5687012" y="3852424"/>
            <a:ext cx="327728" cy="2052232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2075"/>
              <p:cNvSpPr txBox="1"/>
              <p:nvPr/>
            </p:nvSpPr>
            <p:spPr>
              <a:xfrm>
                <a:off x="827584" y="3356992"/>
                <a:ext cx="17168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BD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⊂</m:t>
                      </m:r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АВС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7" name="TextBox 20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356992"/>
                <a:ext cx="1716880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3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2075"/>
              <p:cNvSpPr txBox="1"/>
              <p:nvPr/>
            </p:nvSpPr>
            <p:spPr>
              <a:xfrm>
                <a:off x="827584" y="3645024"/>
                <a:ext cx="23199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∩</m:t>
                      </m:r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АВС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>
                              <a:latin typeface="Cambria Math"/>
                            </a:rPr>
                            <m:t>К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К</m:t>
                          </m:r>
                        </m:e>
                        <m:sub>
                          <m:r>
                            <a:rPr lang="en-US" sz="220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8" name="TextBox 20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645024"/>
                <a:ext cx="2319930" cy="430887"/>
              </a:xfrm>
              <a:prstGeom prst="rect">
                <a:avLst/>
              </a:prstGeom>
              <a:blipFill rotWithShape="1">
                <a:blip r:embed="rId17"/>
                <a:stretch>
                  <a:fillRect l="-263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авая фигурная скобка 1"/>
          <p:cNvSpPr/>
          <p:nvPr/>
        </p:nvSpPr>
        <p:spPr>
          <a:xfrm>
            <a:off x="2983550" y="3219863"/>
            <a:ext cx="215105" cy="785201"/>
          </a:xfrm>
          <a:prstGeom prst="rightBrace">
            <a:avLst>
              <a:gd name="adj1" fmla="val 8333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139473" y="3429000"/>
                <a:ext cx="17073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i="0">
                              <a:latin typeface="Cambria Math"/>
                            </a:rPr>
                            <m:t>КК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0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BD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473" y="3429000"/>
                <a:ext cx="1707327" cy="430887"/>
              </a:xfrm>
              <a:prstGeom prst="rect">
                <a:avLst/>
              </a:prstGeom>
              <a:blipFill rotWithShape="1">
                <a:blip r:embed="rId18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2075"/>
              <p:cNvSpPr txBox="1"/>
              <p:nvPr/>
            </p:nvSpPr>
            <p:spPr>
              <a:xfrm>
                <a:off x="35496" y="4383887"/>
                <a:ext cx="264264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∩</m:t>
                      </m:r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АВС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>
                              <a:latin typeface="Cambria Math"/>
                            </a:rPr>
                            <m:t>К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К</m:t>
                          </m:r>
                        </m:e>
                        <m:sub>
                          <m:r>
                            <a:rPr lang="en-US" sz="220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4" name="TextBox 20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383887"/>
                <a:ext cx="2642647" cy="430887"/>
              </a:xfrm>
              <a:prstGeom prst="rect">
                <a:avLst/>
              </a:prstGeom>
              <a:blipFill rotWithShape="1">
                <a:blip r:embed="rId19"/>
                <a:stretch>
                  <a:fillRect l="-462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2075"/>
              <p:cNvSpPr txBox="1"/>
              <p:nvPr/>
            </p:nvSpPr>
            <p:spPr>
              <a:xfrm>
                <a:off x="394402" y="4685566"/>
                <a:ext cx="262725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0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∩</m:t>
                      </m:r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 b="0" i="0" smtClean="0">
                                  <a:latin typeface="Cambria Math"/>
                                  <a:ea typeface="Cambria Math"/>
                                </a:rPr>
                                <m:t>А</m:t>
                              </m:r>
                            </m:e>
                            <m:sub>
                              <m:r>
                                <a:rPr lang="ru-RU" sz="22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 b="0" i="0" smtClean="0">
                                  <a:latin typeface="Cambria Math"/>
                                  <a:ea typeface="Cambria Math"/>
                                </a:rPr>
                                <m:t>В</m:t>
                              </m:r>
                            </m:e>
                            <m:sub>
                              <m:r>
                                <a:rPr lang="ru-RU" sz="22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 b="0" i="0" smtClean="0">
                                  <a:latin typeface="Cambria Math"/>
                                  <a:ea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22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LL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5" name="TextBox 20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2" y="4685566"/>
                <a:ext cx="2627258" cy="430887"/>
              </a:xfrm>
              <a:prstGeom prst="rect">
                <a:avLst/>
              </a:prstGeom>
              <a:blipFill rotWithShape="1">
                <a:blip r:embed="rId20"/>
                <a:stretch>
                  <a:fillRect l="-232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2075"/>
              <p:cNvSpPr txBox="1"/>
              <p:nvPr/>
            </p:nvSpPr>
            <p:spPr>
              <a:xfrm>
                <a:off x="367857" y="5031959"/>
                <a:ext cx="23930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АВС</m:t>
                          </m:r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∥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>
                                  <a:latin typeface="Cambria Math"/>
                                  <a:ea typeface="Cambria Math"/>
                                </a:rPr>
                                <m:t>А</m:t>
                              </m:r>
                            </m:e>
                            <m:sub>
                              <m:r>
                                <a:rPr lang="ru-RU" sz="220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>
                                  <a:latin typeface="Cambria Math"/>
                                  <a:ea typeface="Cambria Math"/>
                                </a:rPr>
                                <m:t>В</m:t>
                              </m:r>
                            </m:e>
                            <m:sub>
                              <m:r>
                                <a:rPr lang="ru-RU" sz="220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>
                                  <a:latin typeface="Cambria Math"/>
                                  <a:ea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220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6" name="TextBox 20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57" y="5031959"/>
                <a:ext cx="2393027" cy="430887"/>
              </a:xfrm>
              <a:prstGeom prst="rect">
                <a:avLst/>
              </a:prstGeom>
              <a:blipFill rotWithShape="1">
                <a:blip r:embed="rId21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Правая фигурная скобка 126"/>
          <p:cNvSpPr/>
          <p:nvPr/>
        </p:nvSpPr>
        <p:spPr>
          <a:xfrm>
            <a:off x="2773128" y="4465657"/>
            <a:ext cx="177336" cy="894707"/>
          </a:xfrm>
          <a:prstGeom prst="rightBrace">
            <a:avLst>
              <a:gd name="adj1" fmla="val 8333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Прямоугольник 127"/>
              <p:cNvSpPr/>
              <p:nvPr/>
            </p:nvSpPr>
            <p:spPr>
              <a:xfrm>
                <a:off x="2915816" y="4745088"/>
                <a:ext cx="17734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i="0">
                              <a:latin typeface="Cambria Math"/>
                            </a:rPr>
                            <m:t>КК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0">
                          <a:latin typeface="Cambria Math"/>
                          <a:ea typeface="Cambria Math"/>
                        </a:rPr>
                        <m:t>∥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LL</m:t>
                          </m:r>
                        </m:e>
                        <m:sub>
                          <m:r>
                            <a:rPr lang="en-US" sz="220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8" name="Прямоугольник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745088"/>
                <a:ext cx="1773434" cy="430887"/>
              </a:xfrm>
              <a:prstGeom prst="rect">
                <a:avLst/>
              </a:prstGeom>
              <a:blipFill rotWithShape="1">
                <a:blip r:embed="rId22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Прямоугольник 128"/>
              <p:cNvSpPr/>
              <p:nvPr/>
            </p:nvSpPr>
            <p:spPr>
              <a:xfrm>
                <a:off x="107506" y="5321152"/>
                <a:ext cx="369502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по свойству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плоскостей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9" name="Прямоугольник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6" y="5321152"/>
                <a:ext cx="3695028" cy="430887"/>
              </a:xfrm>
              <a:prstGeom prst="rect">
                <a:avLst/>
              </a:prstGeom>
              <a:blipFill rotWithShape="1">
                <a:blip r:embed="rId23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Прямоугольник 129"/>
              <p:cNvSpPr/>
              <p:nvPr/>
            </p:nvSpPr>
            <p:spPr>
              <a:xfrm>
                <a:off x="107504" y="3933056"/>
                <a:ext cx="520472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по свойству плоскостей и прямых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30" name="Прямоугольник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933056"/>
                <a:ext cx="5204725" cy="430887"/>
              </a:xfrm>
              <a:prstGeom prst="rect">
                <a:avLst/>
              </a:prstGeom>
              <a:blipFill rotWithShape="1">
                <a:blip r:embed="rId24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997808" y="2714273"/>
            <a:ext cx="5829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Решение 1  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(аналитический метод).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982976" y="6382489"/>
                <a:ext cx="166103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b="0" i="0" smtClean="0">
                              <a:latin typeface="Cambria Math"/>
                            </a:rPr>
                            <m:t> (К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L</m:t>
                      </m:r>
                      <m:r>
                        <a:rPr lang="ru-RU" sz="2200" b="0" i="0" smtClean="0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l-GR" sz="2200" b="0" i="1" smtClean="0">
                          <a:latin typeface="Cambria Math"/>
                          <a:ea typeface="Cambria Math"/>
                        </a:rPr>
                        <m:t>γ</m:t>
                      </m:r>
                    </m:oMath>
                  </m:oMathPara>
                </a14:m>
                <a:endParaRPr lang="ru-RU" sz="2200" b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976" y="6382489"/>
                <a:ext cx="1661032" cy="430887"/>
              </a:xfrm>
              <a:prstGeom prst="rect">
                <a:avLst/>
              </a:prstGeom>
              <a:blipFill rotWithShape="1">
                <a:blip r:embed="rId25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5959020" y="3923300"/>
                <a:ext cx="288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𝜸</m:t>
                      </m:r>
                    </m:oMath>
                  </m:oMathPara>
                </a14:m>
                <a:endParaRPr lang="ru-RU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20" y="3923300"/>
                <a:ext cx="288032" cy="338554"/>
              </a:xfrm>
              <a:prstGeom prst="rect">
                <a:avLst/>
              </a:prstGeom>
              <a:blipFill rotWithShape="1">
                <a:blip r:embed="rId26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/>
          <p:cNvSpPr txBox="1"/>
          <p:nvPr/>
        </p:nvSpPr>
        <p:spPr>
          <a:xfrm>
            <a:off x="6794775" y="630932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511524" y="6330049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Прямоугольник 119"/>
              <p:cNvSpPr/>
              <p:nvPr/>
            </p:nvSpPr>
            <p:spPr>
              <a:xfrm>
                <a:off x="107503" y="5662409"/>
                <a:ext cx="520472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С</m:t>
                      </m:r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sz="2200" b="0" i="0" smtClean="0">
                              <a:latin typeface="Cambria Math"/>
                              <a:ea typeface="Cambria Math"/>
                            </a:rPr>
                            <m:t>К</m:t>
                          </m:r>
                        </m:e>
                        <m:sub>
                          <m:r>
                            <a:rPr lang="ru-RU" sz="22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=2, </m:t>
                      </m:r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sz="2200" b="0" i="0" smtClean="0">
                              <a:latin typeface="Cambria Math"/>
                              <a:ea typeface="Cambria Math"/>
                            </a:rPr>
                            <m:t>К</m:t>
                          </m:r>
                        </m:e>
                        <m:sub>
                          <m:r>
                            <a:rPr lang="ru-RU" sz="22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D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=4; </m:t>
                      </m:r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sz="2200" b="0" i="0" smtClean="0">
                              <a:latin typeface="Cambria Math"/>
                              <a:ea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sz="22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L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=5,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L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0" name="Прямоугольник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5662409"/>
                <a:ext cx="5204725" cy="43088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TextBox 120"/>
          <p:cNvSpPr txBox="1"/>
          <p:nvPr/>
        </p:nvSpPr>
        <p:spPr>
          <a:xfrm>
            <a:off x="5354228" y="411431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868144" y="3418649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4933188" y="3167742"/>
            <a:ext cx="4175316" cy="3671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3917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mph" presetSubtype="2" ac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" presetClass="emph" presetSubtype="2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500"/>
                            </p:stCondLst>
                            <p:childTnLst>
                              <p:par>
                                <p:cTn id="2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  <p:bldP spid="25" grpId="0" animBg="1"/>
      <p:bldP spid="25" grpId="1" animBg="1"/>
      <p:bldP spid="140" grpId="0" animBg="1"/>
      <p:bldP spid="140" grpId="1" animBg="1"/>
      <p:bldP spid="157" grpId="0" animBg="1"/>
      <p:bldP spid="158" grpId="0" animBg="1"/>
      <p:bldP spid="187" grpId="0"/>
      <p:bldP spid="188" grpId="0"/>
      <p:bldP spid="189" grpId="0"/>
      <p:bldP spid="190" grpId="0"/>
      <p:bldP spid="199" grpId="0"/>
      <p:bldP spid="200" grpId="0"/>
      <p:bldP spid="201" grpId="0"/>
      <p:bldP spid="202" grpId="0"/>
      <p:bldP spid="203" grpId="0"/>
      <p:bldP spid="204" grpId="0"/>
      <p:bldP spid="2076" grpId="0"/>
      <p:bldP spid="239" grpId="0"/>
      <p:bldP spid="241" grpId="0" animBg="1"/>
      <p:bldP spid="117" grpId="0"/>
      <p:bldP spid="118" grpId="0"/>
      <p:bldP spid="2" grpId="0" animBg="1"/>
      <p:bldP spid="4" grpId="0"/>
      <p:bldP spid="124" grpId="0"/>
      <p:bldP spid="125" grpId="0"/>
      <p:bldP spid="126" grpId="0"/>
      <p:bldP spid="127" grpId="0" animBg="1"/>
      <p:bldP spid="128" grpId="0"/>
      <p:bldP spid="129" grpId="0"/>
      <p:bldP spid="130" grpId="0"/>
      <p:bldP spid="115" grpId="0"/>
      <p:bldP spid="116" grpId="0"/>
      <p:bldP spid="114" grpId="0"/>
      <p:bldP spid="119" grpId="0"/>
      <p:bldP spid="120" grpId="0"/>
      <p:bldP spid="121" grpId="0"/>
      <p:bldP spid="122" grpId="0"/>
      <p:bldP spid="2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Прямая соединительная линия 133"/>
          <p:cNvCxnSpPr/>
          <p:nvPr/>
        </p:nvCxnSpPr>
        <p:spPr>
          <a:xfrm rot="1740000" flipV="1">
            <a:off x="6778935" y="2196140"/>
            <a:ext cx="113019" cy="99364"/>
          </a:xfrm>
          <a:prstGeom prst="line">
            <a:avLst/>
          </a:prstGeom>
          <a:ln w="127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rot="1740000" flipV="1">
            <a:off x="5741130" y="1938000"/>
            <a:ext cx="113019" cy="99364"/>
          </a:xfrm>
          <a:prstGeom prst="line">
            <a:avLst/>
          </a:prstGeom>
          <a:ln w="127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111"/>
          <p:cNvGrpSpPr/>
          <p:nvPr/>
        </p:nvGrpSpPr>
        <p:grpSpPr>
          <a:xfrm rot="5160000" flipV="1">
            <a:off x="6236971" y="1145700"/>
            <a:ext cx="354226" cy="179992"/>
            <a:chOff x="7242925" y="2679570"/>
            <a:chExt cx="354225" cy="179992"/>
          </a:xfrm>
        </p:grpSpPr>
        <p:cxnSp>
          <p:nvCxnSpPr>
            <p:cNvPr id="113" name="Прямая соединительная линия 112"/>
            <p:cNvCxnSpPr/>
            <p:nvPr/>
          </p:nvCxnSpPr>
          <p:spPr>
            <a:xfrm rot="240000" flipV="1">
              <a:off x="7242925" y="2679570"/>
              <a:ext cx="216834" cy="95425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rot="11580000">
              <a:off x="7418854" y="2715562"/>
              <a:ext cx="178296" cy="144000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Группа 107"/>
          <p:cNvGrpSpPr/>
          <p:nvPr/>
        </p:nvGrpSpPr>
        <p:grpSpPr>
          <a:xfrm rot="14700000">
            <a:off x="5821629" y="2703465"/>
            <a:ext cx="216837" cy="232799"/>
            <a:chOff x="7380313" y="2715562"/>
            <a:chExt cx="216837" cy="232799"/>
          </a:xfrm>
        </p:grpSpPr>
        <p:cxnSp>
          <p:nvCxnSpPr>
            <p:cNvPr id="109" name="Прямая соединительная линия 108"/>
            <p:cNvCxnSpPr/>
            <p:nvPr/>
          </p:nvCxnSpPr>
          <p:spPr>
            <a:xfrm rot="240000" flipV="1">
              <a:off x="7380313" y="2852936"/>
              <a:ext cx="216834" cy="95425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rot="11160000">
              <a:off x="7418854" y="2715562"/>
              <a:ext cx="178296" cy="144000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5724128" y="2835357"/>
            <a:ext cx="144000" cy="108000"/>
            <a:chOff x="4463233" y="3378730"/>
            <a:chExt cx="183474" cy="117387"/>
          </a:xfrm>
        </p:grpSpPr>
        <p:cxnSp>
          <p:nvCxnSpPr>
            <p:cNvPr id="105" name="Прямая соединительная линия 104"/>
            <p:cNvCxnSpPr/>
            <p:nvPr/>
          </p:nvCxnSpPr>
          <p:spPr>
            <a:xfrm rot="240000" flipV="1">
              <a:off x="4463233" y="3378730"/>
              <a:ext cx="144000" cy="108000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rot="240000" flipV="1">
              <a:off x="4502707" y="3388117"/>
              <a:ext cx="144000" cy="108000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5364088" y="736590"/>
            <a:ext cx="467872" cy="2548397"/>
            <a:chOff x="5520385" y="880606"/>
            <a:chExt cx="467872" cy="2548397"/>
          </a:xfrm>
        </p:grpSpPr>
        <p:sp>
          <p:nvSpPr>
            <p:cNvPr id="9" name="Равнобедренный треугольник 8"/>
            <p:cNvSpPr/>
            <p:nvPr/>
          </p:nvSpPr>
          <p:spPr>
            <a:xfrm rot="16200000" flipH="1" flipV="1">
              <a:off x="4848883" y="2446857"/>
              <a:ext cx="1656000" cy="308291"/>
            </a:xfrm>
            <a:prstGeom prst="triangle">
              <a:avLst>
                <a:gd name="adj" fmla="val 69086"/>
              </a:avLst>
            </a:prstGeom>
            <a:solidFill>
              <a:srgbClr val="FBD1A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Равнобедренный треугольник 84"/>
            <p:cNvSpPr/>
            <p:nvPr/>
          </p:nvSpPr>
          <p:spPr>
            <a:xfrm rot="5880000" flipH="1" flipV="1">
              <a:off x="4737863" y="1663128"/>
              <a:ext cx="2032916" cy="467872"/>
            </a:xfrm>
            <a:prstGeom prst="triangle">
              <a:avLst>
                <a:gd name="adj" fmla="val 51566"/>
              </a:avLst>
            </a:prstGeom>
            <a:solidFill>
              <a:srgbClr val="FBD1A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05794" y="3845223"/>
                <a:ext cx="8858694" cy="807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ru-RU" sz="2200" dirty="0" smtClean="0"/>
                  <a:t>          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latin typeface="Cambria Math"/>
                      </a:rPr>
                      <m:t>E</m:t>
                    </m:r>
                    <m:r>
                      <a:rPr lang="en-US" sz="2200" i="0">
                        <a:latin typeface="Cambria Math"/>
                      </a:rPr>
                      <m:t> и </m:t>
                    </m:r>
                    <m:r>
                      <m:rPr>
                        <m:sty m:val="p"/>
                      </m:rPr>
                      <a:rPr lang="en-US" sz="2200" i="0">
                        <a:latin typeface="Cambria Math"/>
                      </a:rPr>
                      <m:t>F</m:t>
                    </m:r>
                    <m:r>
                      <a:rPr lang="en-US" sz="2200" i="0">
                        <a:latin typeface="Cambria Math"/>
                      </a:rPr>
                      <m:t>−середины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200" b="0" i="0" smtClean="0">
                            <a:latin typeface="Cambria Math"/>
                          </a:rPr>
                          <m:t>оснований</m:t>
                        </m:r>
                        <m:r>
                          <a:rPr lang="ru-RU" sz="22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i="0">
                            <a:latin typeface="Cambria Math"/>
                          </a:rPr>
                          <m:t>KK</m:t>
                        </m:r>
                      </m:e>
                      <m:sub>
                        <m:r>
                          <a:rPr lang="en-US" sz="2200" i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200" i="0">
                        <a:latin typeface="Cambria Math"/>
                      </a:rPr>
                      <m:t>и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2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i="0">
                            <a:latin typeface="Cambria Math"/>
                          </a:rPr>
                          <m:t>LL</m:t>
                        </m:r>
                      </m:e>
                      <m:sub>
                        <m:r>
                          <a:rPr lang="en-US" sz="2200" i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ru-RU" sz="220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0">
                          <a:latin typeface="Cambria Math"/>
                        </a:rPr>
                        <m:t> </m:t>
                      </m:r>
                      <m:r>
                        <a:rPr lang="ru-RU" sz="2200" i="0">
                          <a:latin typeface="Cambria Math"/>
                        </a:rPr>
                        <m:t>соотв</m:t>
                      </m:r>
                      <m:r>
                        <a:rPr lang="ru-RU" sz="2200" b="0" i="0" smtClean="0">
                          <a:latin typeface="Cambria Math"/>
                        </a:rPr>
                        <m:t>етственно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4" y="3845223"/>
                <a:ext cx="8858694" cy="8079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07504" y="3862209"/>
                <a:ext cx="256906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1" i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𝟔</m:t>
                      </m:r>
                      <m:r>
                        <a:rPr lang="ru-RU" sz="2200" b="1" i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ru-RU" sz="2200" b="0" i="0" smtClean="0"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0">
                              <a:latin typeface="Cambria Math"/>
                            </a:rPr>
                            <m:t>АС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 i="0"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en-US" sz="22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ru-RU" sz="2200" b="0" i="0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ru-RU" sz="22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EF</m:t>
                      </m:r>
                      <m:r>
                        <a:rPr lang="ru-RU" sz="22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862209"/>
                <a:ext cx="2569066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475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Параллелограмм 171"/>
          <p:cNvSpPr/>
          <p:nvPr/>
        </p:nvSpPr>
        <p:spPr>
          <a:xfrm>
            <a:off x="5364088" y="404664"/>
            <a:ext cx="3312368" cy="1261257"/>
          </a:xfrm>
          <a:prstGeom prst="parallelogram">
            <a:avLst>
              <a:gd name="adj" fmla="val 6901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Параллелограмм 172"/>
          <p:cNvSpPr/>
          <p:nvPr/>
        </p:nvSpPr>
        <p:spPr>
          <a:xfrm>
            <a:off x="5364088" y="2023727"/>
            <a:ext cx="3312368" cy="1261257"/>
          </a:xfrm>
          <a:prstGeom prst="parallelogram">
            <a:avLst>
              <a:gd name="adj" fmla="val 6815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4" name="Прямая соединительная линия 173"/>
          <p:cNvCxnSpPr/>
          <p:nvPr/>
        </p:nvCxnSpPr>
        <p:spPr>
          <a:xfrm>
            <a:off x="6228184" y="404664"/>
            <a:ext cx="0" cy="161906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 flipH="1">
            <a:off x="5365711" y="2023726"/>
            <a:ext cx="853200" cy="1260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/>
          <p:cNvCxnSpPr/>
          <p:nvPr/>
        </p:nvCxnSpPr>
        <p:spPr>
          <a:xfrm flipH="1">
            <a:off x="6229807" y="2023727"/>
            <a:ext cx="2446649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>
            <a:off x="7812360" y="1665921"/>
            <a:ext cx="0" cy="1619063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>
            <a:off x="5365711" y="1665921"/>
            <a:ext cx="0" cy="1619063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>
            <a:off x="8676456" y="404663"/>
            <a:ext cx="0" cy="1619063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 flipH="1">
            <a:off x="5375718" y="2023727"/>
            <a:ext cx="3300738" cy="1261257"/>
          </a:xfrm>
          <a:prstGeom prst="line">
            <a:avLst/>
          </a:prstGeom>
          <a:ln w="28575">
            <a:solidFill>
              <a:srgbClr val="00C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 flipH="1" flipV="1">
            <a:off x="6234810" y="2023727"/>
            <a:ext cx="1582553" cy="1261258"/>
          </a:xfrm>
          <a:prstGeom prst="line">
            <a:avLst/>
          </a:prstGeom>
          <a:ln w="28575">
            <a:solidFill>
              <a:srgbClr val="99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Овал 183"/>
          <p:cNvSpPr/>
          <p:nvPr/>
        </p:nvSpPr>
        <p:spPr>
          <a:xfrm>
            <a:off x="5651012" y="2780928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6" name="Прямая соединительная линия 185"/>
          <p:cNvCxnSpPr/>
          <p:nvPr/>
        </p:nvCxnSpPr>
        <p:spPr>
          <a:xfrm flipH="1" flipV="1">
            <a:off x="5713712" y="2816985"/>
            <a:ext cx="583798" cy="46800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>
            <a:stCxn id="184" idx="0"/>
          </p:cNvCxnSpPr>
          <p:nvPr/>
        </p:nvCxnSpPr>
        <p:spPr>
          <a:xfrm flipV="1">
            <a:off x="5687012" y="728696"/>
            <a:ext cx="327728" cy="2052232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5864603" y="171341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5091958" y="3165135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7755736" y="314096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/>
              <p:cNvSpPr txBox="1"/>
              <p:nvPr/>
            </p:nvSpPr>
            <p:spPr>
              <a:xfrm>
                <a:off x="8316416" y="-99392"/>
                <a:ext cx="655200" cy="54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А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1" name="TextBox 1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-99392"/>
                <a:ext cx="655200" cy="540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5927212" y="-99392"/>
                <a:ext cx="6449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В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212" y="-99392"/>
                <a:ext cx="64492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/>
              <p:cNvSpPr txBox="1"/>
              <p:nvPr/>
            </p:nvSpPr>
            <p:spPr>
              <a:xfrm>
                <a:off x="7737805" y="1465620"/>
                <a:ext cx="6625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a:rPr lang="ru-RU" sz="28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4" name="TextBox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805" y="1465620"/>
                <a:ext cx="66255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TextBox 194"/>
          <p:cNvSpPr txBox="1"/>
          <p:nvPr/>
        </p:nvSpPr>
        <p:spPr>
          <a:xfrm>
            <a:off x="6760982" y="254574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5299604" y="2401724"/>
            <a:ext cx="49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/>
              <p:cNvSpPr txBox="1"/>
              <p:nvPr/>
            </p:nvSpPr>
            <p:spPr>
              <a:xfrm>
                <a:off x="5540110" y="332656"/>
                <a:ext cx="6160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a:rPr lang="ru-RU" sz="28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9" name="TextBox 1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110" y="332656"/>
                <a:ext cx="61606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" name="TextBox 204"/>
          <p:cNvSpPr txBox="1"/>
          <p:nvPr/>
        </p:nvSpPr>
        <p:spPr>
          <a:xfrm>
            <a:off x="5712898" y="2114561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5345758" y="2710081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8172400" y="249289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6159596" y="1323925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7311724" y="1341929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5508104" y="3226691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6735660" y="322669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5888145" y="260648"/>
            <a:ext cx="484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/>
              <p:cNvSpPr txBox="1"/>
              <p:nvPr/>
            </p:nvSpPr>
            <p:spPr>
              <a:xfrm>
                <a:off x="179512" y="692696"/>
                <a:ext cx="52466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трапеция </m:t>
                      </m:r>
                      <m:r>
                        <m:rPr>
                          <m:sty m:val="p"/>
                        </m:rPr>
                        <a:rPr lang="en-US" sz="2200" i="0">
                          <a:latin typeface="Cambria Math"/>
                        </a:rPr>
                        <m:t>L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K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0" smtClean="0">
                          <a:latin typeface="Cambria Math"/>
                        </a:rPr>
                        <m:t>−равнобедренная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32" name="TextBox 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92696"/>
                <a:ext cx="5246629" cy="430887"/>
              </a:xfrm>
              <a:prstGeom prst="rect">
                <a:avLst/>
              </a:prstGeom>
              <a:blipFill rotWithShape="1">
                <a:blip r:embed="rId11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/>
              <p:cNvSpPr txBox="1"/>
              <p:nvPr/>
            </p:nvSpPr>
            <p:spPr>
              <a:xfrm>
                <a:off x="2354000" y="4222249"/>
                <a:ext cx="502631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EF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−высота р/б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b="0" i="0" smtClean="0">
                              <a:latin typeface="Cambria Math"/>
                            </a:rPr>
                            <m:t> </m:t>
                          </m:r>
                          <m:r>
                            <a:rPr lang="ru-RU" sz="2200" i="0">
                              <a:latin typeface="Cambria Math"/>
                            </a:rPr>
                            <m:t>трапеци</m:t>
                          </m:r>
                          <m:r>
                            <a:rPr lang="ru-RU" sz="2200" b="0" i="0" smtClean="0">
                              <a:latin typeface="Cambria Math"/>
                            </a:rPr>
                            <m:t>и</m:t>
                          </m:r>
                          <m:r>
                            <a:rPr lang="ru-RU" sz="2200" i="0">
                              <a:latin typeface="Cambria Math"/>
                            </a:rPr>
                            <m:t> К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i="0">
                          <a:latin typeface="Cambria Math"/>
                        </a:rPr>
                        <m:t>L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34" name="Text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000" y="4222249"/>
                <a:ext cx="5026312" cy="430887"/>
              </a:xfrm>
              <a:prstGeom prst="rect">
                <a:avLst/>
              </a:prstGeom>
              <a:blipFill rotWithShape="1">
                <a:blip r:embed="rId12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07504" y="332656"/>
                <a:ext cx="321427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b="0" i="0" smtClean="0">
                              <a:latin typeface="Cambria Math"/>
                            </a:rPr>
                            <m:t>СС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L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i="0">
                              <a:latin typeface="Cambria Math"/>
                            </a:rPr>
                            <m:t>К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0" smtClean="0">
                          <a:latin typeface="Cambria Math"/>
                        </a:rPr>
                        <m:t>и</m:t>
                      </m:r>
                      <m: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C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K</m:t>
                      </m:r>
                      <m:r>
                        <a:rPr lang="en-US" sz="2200" b="0" i="0" smtClean="0">
                          <a:latin typeface="Cambria Math"/>
                        </a:rPr>
                        <m:t>  равны</m:t>
                      </m:r>
                    </m:oMath>
                  </m:oMathPara>
                </a14:m>
                <a:endParaRPr lang="ru-RU" sz="2200" b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32656"/>
                <a:ext cx="3214278" cy="430887"/>
              </a:xfrm>
              <a:prstGeom prst="rect">
                <a:avLst/>
              </a:prstGeom>
              <a:blipFill rotWithShape="1">
                <a:blip r:embed="rId13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203848" y="373306"/>
                <a:ext cx="19346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KL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i="0">
                              <a:latin typeface="Cambria Math"/>
                            </a:rPr>
                            <m:t> К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L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73306"/>
                <a:ext cx="1934697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202"/>
              <p:cNvSpPr txBox="1"/>
              <p:nvPr/>
            </p:nvSpPr>
            <p:spPr>
              <a:xfrm>
                <a:off x="8632420" y="854670"/>
                <a:ext cx="51158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420" y="854670"/>
                <a:ext cx="511580" cy="401970"/>
              </a:xfrm>
              <a:prstGeom prst="rect">
                <a:avLst/>
              </a:prstGeom>
              <a:blipFill rotWithShape="1">
                <a:blip r:embed="rId16"/>
                <a:stretch>
                  <a:fillRect r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7504" y="-27384"/>
                <a:ext cx="39474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1" i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ru-RU" sz="2200" b="1" i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ru-RU" sz="2200" b="0" i="0" smtClean="0">
                          <a:effectLst/>
                          <a:latin typeface="Cambria Math"/>
                        </a:rPr>
                        <m:t>  </m:t>
                      </m:r>
                      <m:r>
                        <a:rPr lang="ru-RU" sz="2200" b="0" i="0" smtClean="0">
                          <a:latin typeface="Cambria Math"/>
                        </a:rPr>
                        <m:t>Прямоугольные трапеции</m:t>
                      </m:r>
                    </m:oMath>
                  </m:oMathPara>
                </a14:m>
                <a:endParaRPr lang="en-US" sz="22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-27384"/>
                <a:ext cx="3947427" cy="430887"/>
              </a:xfrm>
              <a:prstGeom prst="rect">
                <a:avLst/>
              </a:prstGeom>
              <a:blipFill rotWithShape="1">
                <a:blip r:embed="rId17"/>
                <a:stretch>
                  <a:fillRect l="-309" b="-1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1" name="TextBox 220"/>
          <p:cNvSpPr txBox="1"/>
          <p:nvPr/>
        </p:nvSpPr>
        <p:spPr>
          <a:xfrm>
            <a:off x="6876256" y="56388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6447628" y="74554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1" name="Полилиния 70"/>
          <p:cNvSpPr/>
          <p:nvPr/>
        </p:nvSpPr>
        <p:spPr>
          <a:xfrm>
            <a:off x="5695336" y="736941"/>
            <a:ext cx="1468952" cy="2548043"/>
          </a:xfrm>
          <a:custGeom>
            <a:avLst/>
            <a:gdLst>
              <a:gd name="connsiteX0" fmla="*/ 314591 w 1468952"/>
              <a:gd name="connsiteY0" fmla="*/ 0 h 2548043"/>
              <a:gd name="connsiteX1" fmla="*/ 1185448 w 1468952"/>
              <a:gd name="connsiteY1" fmla="*/ 696686 h 2548043"/>
              <a:gd name="connsiteX2" fmla="*/ 1403162 w 1468952"/>
              <a:gd name="connsiteY2" fmla="*/ 892628 h 2548043"/>
              <a:gd name="connsiteX3" fmla="*/ 1446705 w 1468952"/>
              <a:gd name="connsiteY3" fmla="*/ 914400 h 2548043"/>
              <a:gd name="connsiteX4" fmla="*/ 1424933 w 1468952"/>
              <a:gd name="connsiteY4" fmla="*/ 947057 h 2548043"/>
              <a:gd name="connsiteX5" fmla="*/ 956848 w 1468952"/>
              <a:gd name="connsiteY5" fmla="*/ 1817914 h 2548043"/>
              <a:gd name="connsiteX6" fmla="*/ 652048 w 1468952"/>
              <a:gd name="connsiteY6" fmla="*/ 2449286 h 2548043"/>
              <a:gd name="connsiteX7" fmla="*/ 619391 w 1468952"/>
              <a:gd name="connsiteY7" fmla="*/ 2536371 h 2548043"/>
              <a:gd name="connsiteX8" fmla="*/ 586733 w 1468952"/>
              <a:gd name="connsiteY8" fmla="*/ 2503714 h 2548043"/>
              <a:gd name="connsiteX9" fmla="*/ 129533 w 1468952"/>
              <a:gd name="connsiteY9" fmla="*/ 2144486 h 2548043"/>
              <a:gd name="connsiteX10" fmla="*/ 20676 w 1468952"/>
              <a:gd name="connsiteY10" fmla="*/ 2057400 h 2548043"/>
              <a:gd name="connsiteX11" fmla="*/ 9791 w 1468952"/>
              <a:gd name="connsiteY11" fmla="*/ 2013857 h 2548043"/>
              <a:gd name="connsiteX12" fmla="*/ 129533 w 1468952"/>
              <a:gd name="connsiteY12" fmla="*/ 1251857 h 2548043"/>
              <a:gd name="connsiteX13" fmla="*/ 271048 w 1468952"/>
              <a:gd name="connsiteY13" fmla="*/ 239486 h 254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8952" h="2548043">
                <a:moveTo>
                  <a:pt x="314591" y="0"/>
                </a:moveTo>
                <a:lnTo>
                  <a:pt x="1185448" y="696686"/>
                </a:lnTo>
                <a:cubicBezTo>
                  <a:pt x="1366877" y="845457"/>
                  <a:pt x="1359619" y="856342"/>
                  <a:pt x="1403162" y="892628"/>
                </a:cubicBezTo>
                <a:cubicBezTo>
                  <a:pt x="1446705" y="928914"/>
                  <a:pt x="1443077" y="905329"/>
                  <a:pt x="1446705" y="914400"/>
                </a:cubicBezTo>
                <a:cubicBezTo>
                  <a:pt x="1450333" y="923471"/>
                  <a:pt x="1506576" y="796471"/>
                  <a:pt x="1424933" y="947057"/>
                </a:cubicBezTo>
                <a:cubicBezTo>
                  <a:pt x="1343290" y="1097643"/>
                  <a:pt x="1085662" y="1567543"/>
                  <a:pt x="956848" y="1817914"/>
                </a:cubicBezTo>
                <a:cubicBezTo>
                  <a:pt x="828034" y="2068285"/>
                  <a:pt x="708291" y="2329543"/>
                  <a:pt x="652048" y="2449286"/>
                </a:cubicBezTo>
                <a:cubicBezTo>
                  <a:pt x="595805" y="2569029"/>
                  <a:pt x="630277" y="2527300"/>
                  <a:pt x="619391" y="2536371"/>
                </a:cubicBezTo>
                <a:cubicBezTo>
                  <a:pt x="608505" y="2545442"/>
                  <a:pt x="668376" y="2569028"/>
                  <a:pt x="586733" y="2503714"/>
                </a:cubicBezTo>
                <a:cubicBezTo>
                  <a:pt x="505090" y="2438400"/>
                  <a:pt x="223876" y="2218872"/>
                  <a:pt x="129533" y="2144486"/>
                </a:cubicBezTo>
                <a:cubicBezTo>
                  <a:pt x="35190" y="2070100"/>
                  <a:pt x="40633" y="2079171"/>
                  <a:pt x="20676" y="2057400"/>
                </a:cubicBezTo>
                <a:cubicBezTo>
                  <a:pt x="719" y="2035629"/>
                  <a:pt x="-8352" y="2148114"/>
                  <a:pt x="9791" y="2013857"/>
                </a:cubicBezTo>
                <a:cubicBezTo>
                  <a:pt x="27934" y="1879600"/>
                  <a:pt x="85990" y="1547585"/>
                  <a:pt x="129533" y="1251857"/>
                </a:cubicBezTo>
                <a:cubicBezTo>
                  <a:pt x="173076" y="956129"/>
                  <a:pt x="222062" y="597807"/>
                  <a:pt x="271048" y="239486"/>
                </a:cubicBezTo>
              </a:path>
            </a:pathLst>
          </a:custGeom>
          <a:solidFill>
            <a:srgbClr val="AFD7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араллелограмм 1"/>
          <p:cNvSpPr/>
          <p:nvPr/>
        </p:nvSpPr>
        <p:spPr>
          <a:xfrm rot="20340000">
            <a:off x="4988215" y="1109728"/>
            <a:ext cx="4104000" cy="1476000"/>
          </a:xfrm>
          <a:prstGeom prst="parallelogram">
            <a:avLst>
              <a:gd name="adj" fmla="val 37511"/>
            </a:avLst>
          </a:prstGeom>
          <a:solidFill>
            <a:srgbClr val="B3FFD9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9" name="Прямая соединительная линия 218"/>
          <p:cNvCxnSpPr/>
          <p:nvPr/>
        </p:nvCxnSpPr>
        <p:spPr>
          <a:xfrm flipV="1">
            <a:off x="6014740" y="1197308"/>
            <a:ext cx="574774" cy="1828997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 flipH="1" flipV="1">
            <a:off x="6014740" y="728696"/>
            <a:ext cx="1149548" cy="937225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 flipH="1" flipV="1">
            <a:off x="6229807" y="404663"/>
            <a:ext cx="1582553" cy="1261258"/>
          </a:xfrm>
          <a:prstGeom prst="line">
            <a:avLst/>
          </a:prstGeom>
          <a:ln w="28575">
            <a:solidFill>
              <a:srgbClr val="99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21094" y="1556792"/>
                <a:ext cx="17866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BD</m:t>
                      </m:r>
                      <m:r>
                        <a:rPr lang="en-US" sz="2200" i="0">
                          <a:latin typeface="Cambria Math"/>
                          <a:ea typeface="Cambria Math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AC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94" y="1556792"/>
                <a:ext cx="1786610" cy="430887"/>
              </a:xfrm>
              <a:prstGeom prst="rect">
                <a:avLst/>
              </a:prstGeom>
              <a:blipFill rotWithShape="1">
                <a:blip r:embed="rId18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606267" y="4650691"/>
                <a:ext cx="182171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А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en-US" sz="22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l-GR" sz="2200" b="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ru-RU" sz="2200" b="0" i="0" smtClean="0">
                          <a:latin typeface="Cambria Math"/>
                          <a:ea typeface="Cambria Math" panose="02040503050406030204" pitchFamily="18" charset="0"/>
                        </a:rPr>
                        <m:t>=М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267" y="4650691"/>
                <a:ext cx="1821717" cy="430887"/>
              </a:xfrm>
              <a:prstGeom prst="rect">
                <a:avLst/>
              </a:prstGeom>
              <a:blipFill rotWithShape="1">
                <a:blip r:embed="rId19"/>
                <a:stretch>
                  <a:fillRect l="-336"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07504" y="5102667"/>
                <a:ext cx="351833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1" i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𝟖</m:t>
                      </m:r>
                      <m:r>
                        <a:rPr lang="ru-RU" sz="2200" b="1" i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  </m:t>
                      </m:r>
                      <m:r>
                        <a:rPr lang="ru-RU" sz="2200" smtClean="0">
                          <a:latin typeface="Cambria Math"/>
                        </a:rPr>
                        <m:t>Д</m:t>
                      </m:r>
                      <m:r>
                        <a:rPr lang="ru-RU" sz="2200" b="0" i="0" smtClean="0">
                          <a:latin typeface="Cambria Math"/>
                        </a:rPr>
                        <m:t>окажем, что А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i="1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en-US" sz="22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EF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2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102667"/>
                <a:ext cx="3518335" cy="430887"/>
              </a:xfrm>
              <a:prstGeom prst="rect">
                <a:avLst/>
              </a:prstGeom>
              <a:blipFill rotWithShape="1">
                <a:blip r:embed="rId20"/>
                <a:stretch>
                  <a:fillRect l="-347" b="-12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185217" y="2693496"/>
                <a:ext cx="444487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200" b="0" i="0" smtClean="0">
                        <a:latin typeface="Cambria Math"/>
                        <a:ea typeface="Cambria Math"/>
                      </a:rPr>
                      <m:t>Так, как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BD</m:t>
                    </m:r>
                    <m:r>
                      <a:rPr lang="en-US" sz="2200">
                        <a:latin typeface="Cambria Math"/>
                        <a:ea typeface="Cambria Math"/>
                      </a:rPr>
                      <m:t>∥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200">
                            <a:latin typeface="Cambria Math"/>
                          </a:rPr>
                          <m:t>КК</m:t>
                        </m:r>
                      </m:e>
                      <m:sub>
                        <m:r>
                          <a:rPr lang="en-US" sz="22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200">
                            <a:latin typeface="Cambria Math"/>
                          </a:rPr>
                          <m:t>КК</m:t>
                        </m:r>
                      </m:e>
                      <m:sub>
                        <m:r>
                          <a:rPr lang="en-US" sz="22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⊥</m:t>
                    </m:r>
                    <m:d>
                      <m:dPr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>
                            <a:latin typeface="Cambria Math"/>
                          </a:rPr>
                          <m:t>АС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200"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en-US" sz="22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17" y="2693496"/>
                <a:ext cx="4444871" cy="430887"/>
              </a:xfrm>
              <a:prstGeom prst="rect">
                <a:avLst/>
              </a:prstGeom>
              <a:blipFill rotWithShape="1">
                <a:blip r:embed="rId21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697156" y="5103828"/>
                <a:ext cx="19007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0">
                          <a:latin typeface="Cambria Math"/>
                          <a:ea typeface="Cambria Math"/>
                        </a:rPr>
                        <m:t>∥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LL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156" y="5103828"/>
                <a:ext cx="1900755" cy="430887"/>
              </a:xfrm>
              <a:prstGeom prst="rect">
                <a:avLst/>
              </a:prstGeom>
              <a:blipFill rotWithShape="1">
                <a:blip r:embed="rId22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79"/>
              <p:cNvSpPr txBox="1"/>
              <p:nvPr/>
            </p:nvSpPr>
            <p:spPr>
              <a:xfrm>
                <a:off x="107504" y="5484534"/>
                <a:ext cx="3236919" cy="73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 b="0" i="0"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en-US" sz="2200" b="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F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FN</m:t>
                          </m:r>
                        </m:den>
                      </m:f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en-US" sz="2200" b="0" i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b="0" i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en-US" sz="2200" b="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F</m:t>
                      </m:r>
                      <m:r>
                        <a:rPr lang="en-US" sz="22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200" b="0" i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i="1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en-US" sz="22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N</m:t>
                      </m:r>
                      <m:r>
                        <a:rPr lang="ru-RU" sz="2200" b="0" i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22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1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484534"/>
                <a:ext cx="3236919" cy="735201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79"/>
              <p:cNvSpPr txBox="1"/>
              <p:nvPr/>
            </p:nvSpPr>
            <p:spPr>
              <a:xfrm>
                <a:off x="107504" y="6147821"/>
                <a:ext cx="3448252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b="0" i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en-US" sz="2200" b="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N</m:t>
                      </m:r>
                      <m:r>
                        <a:rPr lang="en-US" sz="2200" b="0" i="0" smtClean="0">
                          <a:latin typeface="Cambria Math"/>
                        </a:rPr>
                        <m:t>=СО=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i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0" smtClean="0"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0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2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2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147821"/>
                <a:ext cx="3448252" cy="72616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79"/>
              <p:cNvSpPr txBox="1"/>
              <p:nvPr/>
            </p:nvSpPr>
            <p:spPr>
              <a:xfrm>
                <a:off x="3390938" y="6081894"/>
                <a:ext cx="3197286" cy="803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⇒</m:t>
                          </m:r>
                          <m:r>
                            <a:rPr lang="ru-RU" sz="2200" b="0" i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en-US" sz="2200" b="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F</m:t>
                      </m:r>
                      <m:r>
                        <a:rPr lang="en-US" sz="22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200" b="0" i="1" smtClean="0">
                          <a:latin typeface="Cambria Math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</a:rPr>
                        <m:t>CE</m:t>
                      </m:r>
                      <m:r>
                        <a:rPr lang="ru-RU" sz="2200" b="0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2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3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38" y="6081894"/>
                <a:ext cx="3197286" cy="80349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79"/>
              <p:cNvSpPr txBox="1"/>
              <p:nvPr/>
            </p:nvSpPr>
            <p:spPr>
              <a:xfrm>
                <a:off x="6597945" y="6079714"/>
                <a:ext cx="2510559" cy="805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FN</m:t>
                      </m:r>
                      <m:r>
                        <a:rPr lang="en-US" sz="22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∙3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4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945" y="6079714"/>
                <a:ext cx="2510559" cy="80567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5408668" y="900057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79"/>
              <p:cNvSpPr txBox="1"/>
              <p:nvPr/>
            </p:nvSpPr>
            <p:spPr>
              <a:xfrm rot="20398596">
                <a:off x="5614441" y="1099304"/>
                <a:ext cx="751424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1" i="1" smtClean="0">
                          <a:solidFill>
                            <a:srgbClr val="006666"/>
                          </a:solidFill>
                          <a:latin typeface="Cambria Math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ru-RU" sz="14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14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ru-RU" sz="1400" b="1" i="1" smtClean="0">
                          <a:solidFill>
                            <a:srgbClr val="006666"/>
                          </a:solidFill>
                          <a:latin typeface="Cambria Math"/>
                        </a:rPr>
                        <m:t>/</m:t>
                      </m:r>
                      <m:r>
                        <a:rPr lang="ru-RU" sz="1400" b="1" i="1" smtClean="0">
                          <a:solidFill>
                            <a:srgbClr val="006666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1400" b="1" dirty="0" smtClean="0">
                  <a:solidFill>
                    <a:srgbClr val="006666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9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98596">
                <a:off x="5614441" y="1099304"/>
                <a:ext cx="751424" cy="333168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79"/>
              <p:cNvSpPr txBox="1"/>
              <p:nvPr/>
            </p:nvSpPr>
            <p:spPr>
              <a:xfrm rot="20398596">
                <a:off x="5501827" y="2855394"/>
                <a:ext cx="448456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14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14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1400" b="1" dirty="0" smtClean="0">
                  <a:solidFill>
                    <a:srgbClr val="006666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98596">
                <a:off x="5501827" y="2855394"/>
                <a:ext cx="448456" cy="333168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79"/>
              <p:cNvSpPr txBox="1"/>
              <p:nvPr/>
            </p:nvSpPr>
            <p:spPr>
              <a:xfrm rot="20398596">
                <a:off x="6606971" y="1012393"/>
                <a:ext cx="664373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14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14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ru-RU" sz="1400" b="1" i="1" smtClean="0">
                          <a:solidFill>
                            <a:srgbClr val="006666"/>
                          </a:solidFill>
                          <a:latin typeface="Cambria Math"/>
                        </a:rPr>
                        <m:t>/</m:t>
                      </m:r>
                      <m:r>
                        <a:rPr lang="ru-RU" sz="1400" b="1" i="1" smtClean="0">
                          <a:solidFill>
                            <a:srgbClr val="006666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1400" b="1" dirty="0" smtClean="0">
                  <a:solidFill>
                    <a:srgbClr val="006666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1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98596">
                <a:off x="6606971" y="1012393"/>
                <a:ext cx="664373" cy="333168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137316" y="5102667"/>
                <a:ext cx="159492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BD</m:t>
                      </m:r>
                      <m:r>
                        <a:rPr lang="en-US" sz="2200" i="0">
                          <a:latin typeface="Cambria Math"/>
                          <a:ea typeface="Cambria Math"/>
                        </a:rPr>
                        <m:t>∥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KK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316" y="5102667"/>
                <a:ext cx="1594924" cy="430887"/>
              </a:xfrm>
              <a:prstGeom prst="rect">
                <a:avLst/>
              </a:prstGeom>
              <a:blipFill rotWithShape="1">
                <a:blip r:embed="rId30"/>
                <a:stretch>
                  <a:fillRect l="-1533" b="-7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79"/>
              <p:cNvSpPr txBox="1"/>
              <p:nvPr/>
            </p:nvSpPr>
            <p:spPr>
              <a:xfrm>
                <a:off x="2987824" y="5508971"/>
                <a:ext cx="3249479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и  </m:t>
                      </m:r>
                      <m:f>
                        <m:fPr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200" b="0" i="0" smtClean="0">
                              <a:latin typeface="Cambria Math"/>
                              <a:ea typeface="Cambria Math"/>
                            </a:rPr>
                            <m:t>С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Е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</a:rPr>
                            <m:t>ЕО</m:t>
                          </m:r>
                        </m:den>
                      </m:f>
                      <m:r>
                        <a:rPr lang="en-US" sz="220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2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0"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200" b="0" i="0">
                          <a:latin typeface="Cambria Math"/>
                        </a:rPr>
                        <m:t>CE</m:t>
                      </m:r>
                      <m:r>
                        <a:rPr lang="en-US" sz="2200" b="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200" b="0" i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ru-RU" sz="2200" b="0" i="1" smtClean="0">
                          <a:latin typeface="Cambria Math"/>
                        </a:rPr>
                        <m:t>СО.</m:t>
                      </m:r>
                    </m:oMath>
                  </m:oMathPara>
                </a14:m>
                <a:endParaRPr lang="en-US" sz="22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96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508971"/>
                <a:ext cx="3249479" cy="728341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Прямоугольник 91"/>
              <p:cNvSpPr/>
              <p:nvPr/>
            </p:nvSpPr>
            <p:spPr>
              <a:xfrm>
                <a:off x="122856" y="3430161"/>
                <a:ext cx="441197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>
                              <a:latin typeface="Cambria Math"/>
                            </a:rPr>
                            <m:t>КК</m:t>
                          </m:r>
                        </m:e>
                        <m:sub>
                          <m:r>
                            <a:rPr lang="en-US" sz="22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А</m:t>
                      </m:r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(∗) по определению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2" name="Прямоугольник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56" y="3430161"/>
                <a:ext cx="4411977" cy="430887"/>
              </a:xfrm>
              <a:prstGeom prst="rect">
                <a:avLst/>
              </a:prstGeom>
              <a:blipFill rotWithShape="1">
                <a:blip r:embed="rId32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008952" y="1651447"/>
                <a:ext cx="216615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BD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⊥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0">
                              <a:latin typeface="Cambria Math"/>
                            </a:rPr>
                            <m:t>АС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 i="0"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en-US" sz="22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200" b="0" i="0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52" y="1651447"/>
                <a:ext cx="2166158" cy="430887"/>
              </a:xfrm>
              <a:prstGeom prst="rect">
                <a:avLst/>
              </a:prstGeom>
              <a:blipFill rotWithShape="1">
                <a:blip r:embed="rId33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1979712" y="1939479"/>
                <a:ext cx="277612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по признаку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⊥</m:t>
                      </m:r>
                    </m:oMath>
                  </m:oMathPara>
                </a14:m>
                <a:endParaRPr lang="ru-RU" sz="220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прямой и плоскости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939479"/>
                <a:ext cx="2776129" cy="769441"/>
              </a:xfrm>
              <a:prstGeom prst="rect">
                <a:avLst/>
              </a:prstGeom>
              <a:blipFill rotWithShape="1">
                <a:blip r:embed="rId34"/>
                <a:stretch>
                  <a:fillRect l="-1319" b="-7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Правая фигурная скобка 100"/>
          <p:cNvSpPr/>
          <p:nvPr/>
        </p:nvSpPr>
        <p:spPr>
          <a:xfrm>
            <a:off x="1814127" y="1700808"/>
            <a:ext cx="237593" cy="955773"/>
          </a:xfrm>
          <a:prstGeom prst="rightBrace">
            <a:avLst>
              <a:gd name="adj1" fmla="val 8333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179512" y="1917993"/>
                <a:ext cx="144887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BD</m:t>
                      </m:r>
                      <m:r>
                        <a:rPr lang="en-US" sz="2200" i="0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С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i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917993"/>
                <a:ext cx="1448879" cy="430887"/>
              </a:xfrm>
              <a:prstGeom prst="rect">
                <a:avLst/>
              </a:prstGeom>
              <a:blipFill rotWithShape="1">
                <a:blip r:embed="rId35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179512" y="2278033"/>
                <a:ext cx="17882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АС∩С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i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1" smtClean="0">
                          <a:latin typeface="Cambria Math"/>
                        </a:rPr>
                        <m:t>=С</m:t>
                      </m:r>
                    </m:oMath>
                  </m:oMathPara>
                </a14:m>
                <a:endParaRPr lang="ru-RU" sz="2200" b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78033"/>
                <a:ext cx="1788248" cy="430887"/>
              </a:xfrm>
              <a:prstGeom prst="rect">
                <a:avLst/>
              </a:prstGeom>
              <a:blipFill rotWithShape="1">
                <a:blip r:embed="rId36"/>
                <a:stretch>
                  <a:fillRect r="-340"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7164288" y="2600928"/>
            <a:ext cx="180000" cy="180000"/>
            <a:chOff x="7380313" y="2715564"/>
            <a:chExt cx="216834" cy="232797"/>
          </a:xfrm>
        </p:grpSpPr>
        <p:cxnSp>
          <p:nvCxnSpPr>
            <p:cNvPr id="100" name="Прямая соединительная линия 99"/>
            <p:cNvCxnSpPr/>
            <p:nvPr/>
          </p:nvCxnSpPr>
          <p:spPr>
            <a:xfrm rot="240000" flipV="1">
              <a:off x="7380313" y="2852936"/>
              <a:ext cx="216834" cy="954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 rot="360000">
              <a:off x="7418851" y="2715564"/>
              <a:ext cx="178296" cy="14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40152" y="763543"/>
                <a:ext cx="288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𝜸</m:t>
                      </m:r>
                    </m:oMath>
                  </m:oMathPara>
                </a14:m>
                <a:endParaRPr lang="ru-RU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763543"/>
                <a:ext cx="288032" cy="338554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07504" y="4649530"/>
                <a:ext cx="30252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1" i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𝟕</m:t>
                      </m:r>
                      <m:r>
                        <a:rPr lang="ru-RU" sz="2200" b="1" i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  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0">
                              <a:latin typeface="Cambria Math"/>
                            </a:rPr>
                            <m:t>АС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 i="0"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en-US" sz="22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ru-RU" sz="2200" b="0" i="0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ru-RU" sz="22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EF</m:t>
                      </m:r>
                      <m:r>
                        <a:rPr lang="ru-RU" sz="2200" b="0" i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649530"/>
                <a:ext cx="3025216" cy="430887"/>
              </a:xfrm>
              <a:prstGeom prst="rect">
                <a:avLst/>
              </a:prstGeom>
              <a:blipFill rotWithShape="1">
                <a:blip r:embed="rId39"/>
                <a:stretch>
                  <a:fillRect l="-403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4214293" y="4649530"/>
                <a:ext cx="158184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0">
                          <a:latin typeface="Cambria Math"/>
                        </a:rPr>
                        <m:t>⇒</m:t>
                      </m:r>
                      <m:r>
                        <a:rPr lang="ru-RU" sz="2200" b="0" i="0" smtClean="0">
                          <a:latin typeface="Cambria Math"/>
                          <a:ea typeface="Cambria Math" panose="02040503050406030204" pitchFamily="18" charset="0"/>
                        </a:rPr>
                        <m:t>М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EF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93" y="4649530"/>
                <a:ext cx="1581843" cy="453137"/>
              </a:xfrm>
              <a:prstGeom prst="rect">
                <a:avLst/>
              </a:prstGeom>
              <a:blipFill rotWithShape="1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0" name="Прямая соединительная линия 179"/>
          <p:cNvCxnSpPr/>
          <p:nvPr/>
        </p:nvCxnSpPr>
        <p:spPr>
          <a:xfrm flipH="1">
            <a:off x="5375718" y="404664"/>
            <a:ext cx="3300738" cy="1261257"/>
          </a:xfrm>
          <a:prstGeom prst="line">
            <a:avLst/>
          </a:prstGeom>
          <a:ln w="28575">
            <a:solidFill>
              <a:srgbClr val="00CC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79512" y="3070121"/>
                <a:ext cx="31209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по свойству</m:t>
                      </m:r>
                      <m:r>
                        <a:rPr lang="en-US" sz="220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прямых </m:t>
                      </m:r>
                    </m:oMath>
                  </m:oMathPara>
                </a14:m>
                <a:endParaRPr lang="en-US" sz="22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70121"/>
                <a:ext cx="3120983" cy="430887"/>
              </a:xfrm>
              <a:prstGeom prst="rect">
                <a:avLst/>
              </a:prstGeom>
              <a:blipFill rotWithShape="1">
                <a:blip r:embed="rId41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Группа 124"/>
          <p:cNvGrpSpPr/>
          <p:nvPr/>
        </p:nvGrpSpPr>
        <p:grpSpPr>
          <a:xfrm>
            <a:off x="6069808" y="3120376"/>
            <a:ext cx="144000" cy="108000"/>
            <a:chOff x="4463233" y="3378730"/>
            <a:chExt cx="183474" cy="117387"/>
          </a:xfrm>
        </p:grpSpPr>
        <p:cxnSp>
          <p:nvCxnSpPr>
            <p:cNvPr id="126" name="Прямая соединительная линия 125"/>
            <p:cNvCxnSpPr/>
            <p:nvPr/>
          </p:nvCxnSpPr>
          <p:spPr>
            <a:xfrm rot="240000" flipV="1">
              <a:off x="4463233" y="3378730"/>
              <a:ext cx="144000" cy="108000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 rot="240000" flipV="1">
              <a:off x="4502707" y="3388117"/>
              <a:ext cx="144000" cy="108000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6232738" y="911078"/>
            <a:ext cx="167456" cy="129030"/>
            <a:chOff x="4559196" y="1261420"/>
            <a:chExt cx="167456" cy="129030"/>
          </a:xfrm>
        </p:grpSpPr>
        <p:cxnSp>
          <p:nvCxnSpPr>
            <p:cNvPr id="129" name="Прямая соединительная линия 128"/>
            <p:cNvCxnSpPr/>
            <p:nvPr/>
          </p:nvCxnSpPr>
          <p:spPr>
            <a:xfrm rot="240000" flipV="1">
              <a:off x="4559196" y="1261420"/>
              <a:ext cx="113019" cy="99364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rot="240000" flipV="1">
              <a:off x="4590177" y="1270056"/>
              <a:ext cx="113019" cy="99364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rot="240000" flipV="1">
              <a:off x="4613633" y="1291086"/>
              <a:ext cx="113019" cy="99364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Группа 136"/>
          <p:cNvGrpSpPr/>
          <p:nvPr/>
        </p:nvGrpSpPr>
        <p:grpSpPr>
          <a:xfrm>
            <a:off x="6761627" y="1363928"/>
            <a:ext cx="167456" cy="129030"/>
            <a:chOff x="4559196" y="1261420"/>
            <a:chExt cx="167456" cy="129030"/>
          </a:xfrm>
        </p:grpSpPr>
        <p:cxnSp>
          <p:nvCxnSpPr>
            <p:cNvPr id="138" name="Прямая соединительная линия 137"/>
            <p:cNvCxnSpPr/>
            <p:nvPr/>
          </p:nvCxnSpPr>
          <p:spPr>
            <a:xfrm rot="240000" flipV="1">
              <a:off x="4559196" y="1261420"/>
              <a:ext cx="113019" cy="99364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 rot="240000" flipV="1">
              <a:off x="4590177" y="1270056"/>
              <a:ext cx="113019" cy="99364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 rot="240000" flipV="1">
              <a:off x="4613633" y="1291086"/>
              <a:ext cx="113019" cy="99364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588224" y="5103828"/>
                <a:ext cx="21069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по т. Фалеса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103828"/>
                <a:ext cx="2106987" cy="430887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79"/>
              <p:cNvSpPr txBox="1"/>
              <p:nvPr/>
            </p:nvSpPr>
            <p:spPr>
              <a:xfrm>
                <a:off x="6069843" y="5661248"/>
                <a:ext cx="2462597" cy="470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 </m:t>
                      </m:r>
                      <m:r>
                        <a:rPr lang="en-US" sz="2200" b="0" i="0" smtClean="0">
                          <a:latin typeface="Cambria Math"/>
                        </a:rPr>
                        <m:t>С</m:t>
                      </m:r>
                      <m:r>
                        <a:rPr lang="ru-RU" sz="2200" b="0" i="0" smtClean="0">
                          <a:latin typeface="Cambria Math"/>
                        </a:rPr>
                        <m:t>А</m:t>
                      </m:r>
                      <m:r>
                        <a:rPr lang="en-US" sz="22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i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0" smtClean="0">
                          <a:latin typeface="Cambria Math"/>
                        </a:rPr>
                        <m:t>=</m:t>
                      </m:r>
                      <m:r>
                        <a:rPr lang="ru-RU" sz="2200" b="0" i="0" smtClean="0">
                          <a:latin typeface="Cambria Math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0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2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16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843" y="5661248"/>
                <a:ext cx="2462597" cy="470835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426266" y="5680287"/>
                <a:ext cx="49244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266" y="5680287"/>
                <a:ext cx="492443" cy="430887"/>
              </a:xfrm>
              <a:prstGeom prst="rect">
                <a:avLst/>
              </a:prstGeom>
              <a:blipFill rotWithShape="1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Прямоугольник 116"/>
          <p:cNvSpPr/>
          <p:nvPr/>
        </p:nvSpPr>
        <p:spPr>
          <a:xfrm>
            <a:off x="179512" y="1628587"/>
            <a:ext cx="4826246" cy="2232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181222" y="1799238"/>
                <a:ext cx="23072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C</m:t>
                      </m:r>
                      <m:r>
                        <a:rPr lang="en-US" sz="2200" i="0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ABC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);</m:t>
                      </m:r>
                    </m:oMath>
                  </m:oMathPara>
                </a14:m>
                <a:endParaRPr lang="ru-RU" sz="2200" b="0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22" y="1799238"/>
                <a:ext cx="2307298" cy="430887"/>
              </a:xfrm>
              <a:prstGeom prst="rect">
                <a:avLst/>
              </a:prstGeom>
              <a:blipFill rotWithShape="1">
                <a:blip r:embed="rId45"/>
                <a:stretch>
                  <a:fillRect l="-265"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Прямоугольник 118"/>
              <p:cNvSpPr/>
              <p:nvPr/>
            </p:nvSpPr>
            <p:spPr>
              <a:xfrm>
                <a:off x="181222" y="3096543"/>
                <a:ext cx="191148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b="0" i="0" smtClean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en-US" sz="22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1" smtClean="0">
                          <a:latin typeface="Cambria Math"/>
                        </a:rPr>
                        <m:t>А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К</m:t>
                      </m:r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К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(∗)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9" name="Прямоугольник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22" y="3096543"/>
                <a:ext cx="1911484" cy="430887"/>
              </a:xfrm>
              <a:prstGeom prst="rect">
                <a:avLst/>
              </a:prstGeom>
              <a:blipFill rotWithShape="1">
                <a:blip r:embed="rId46"/>
                <a:stretch>
                  <a:fillRect r="-319"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181222" y="2160439"/>
                <a:ext cx="245756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i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A</m:t>
                      </m:r>
                      <m:r>
                        <a:rPr lang="ru-RU" sz="2200" b="0" i="0" smtClean="0">
                          <a:latin typeface="Cambria Math"/>
                        </a:rPr>
                        <m:t>−наклонная,</m:t>
                      </m:r>
                    </m:oMath>
                  </m:oMathPara>
                </a14:m>
                <a:endParaRPr lang="ru-RU" sz="2200" b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22" y="2160439"/>
                <a:ext cx="2457566" cy="430887"/>
              </a:xfrm>
              <a:prstGeom prst="rect">
                <a:avLst/>
              </a:prstGeom>
              <a:blipFill rotWithShape="1">
                <a:blip r:embed="rId47"/>
                <a:stretch>
                  <a:fillRect l="-248"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181222" y="2587429"/>
                <a:ext cx="245758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СА</m:t>
                      </m:r>
                      <m:r>
                        <a:rPr lang="en-US" sz="22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BD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BD</m:t>
                      </m:r>
                      <m:r>
                        <a:rPr lang="en-US" sz="22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ru-R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</m:t>
                          </m:r>
                        </m:e>
                        <m:sub>
                          <m:r>
                            <a:rPr lang="en-US" sz="2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22" y="2587429"/>
                <a:ext cx="2457585" cy="430887"/>
              </a:xfrm>
              <a:prstGeom prst="rect">
                <a:avLst/>
              </a:prstGeom>
              <a:blipFill rotWithShape="1">
                <a:blip r:embed="rId48"/>
                <a:stretch>
                  <a:fillRect l="-248" b="-7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TextBox 121"/>
          <p:cNvSpPr txBox="1"/>
          <p:nvPr/>
        </p:nvSpPr>
        <p:spPr>
          <a:xfrm>
            <a:off x="2154935" y="1439198"/>
            <a:ext cx="667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или</a:t>
            </a:r>
            <a:endParaRPr lang="ru-RU" sz="22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3" name="Правая фигурная скобка 122"/>
          <p:cNvSpPr/>
          <p:nvPr/>
        </p:nvSpPr>
        <p:spPr>
          <a:xfrm>
            <a:off x="4645718" y="1897688"/>
            <a:ext cx="196620" cy="1027268"/>
          </a:xfrm>
          <a:prstGeom prst="rightBrace">
            <a:avLst>
              <a:gd name="adj1" fmla="val 8333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Прямоугольник 123"/>
              <p:cNvSpPr/>
              <p:nvPr/>
            </p:nvSpPr>
            <p:spPr>
              <a:xfrm>
                <a:off x="2125438" y="3015301"/>
                <a:ext cx="2584362" cy="701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по теореме о трёх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/>
                </a:endParaRP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перпендикулярах</m:t>
                      </m:r>
                    </m:oMath>
                  </m:oMathPara>
                </a14:m>
                <a:endParaRPr lang="ru-RU" sz="22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24" name="Прямоугольник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438" y="3015301"/>
                <a:ext cx="2584362" cy="701731"/>
              </a:xfrm>
              <a:prstGeom prst="rect">
                <a:avLst/>
              </a:prstGeom>
              <a:blipFill rotWithShape="1">
                <a:blip r:embed="rId49"/>
                <a:stretch>
                  <a:fillRect l="-472" b="-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2557486" y="2578297"/>
                <a:ext cx="21681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СА</m:t>
                      </m:r>
                      <m:r>
                        <a:rPr lang="en-US" sz="22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ru-R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</m:t>
                          </m:r>
                        </m:e>
                        <m:sub>
                          <m:r>
                            <a:rPr lang="en-US" sz="2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486" y="2578297"/>
                <a:ext cx="2168169" cy="430887"/>
              </a:xfrm>
              <a:prstGeom prst="rect">
                <a:avLst/>
              </a:prstGeom>
              <a:blipFill rotWithShape="1">
                <a:blip r:embed="rId50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Группа 144"/>
          <p:cNvGrpSpPr/>
          <p:nvPr/>
        </p:nvGrpSpPr>
        <p:grpSpPr>
          <a:xfrm>
            <a:off x="6199411" y="2984735"/>
            <a:ext cx="180000" cy="180000"/>
            <a:chOff x="7380313" y="2715564"/>
            <a:chExt cx="216834" cy="232797"/>
          </a:xfrm>
        </p:grpSpPr>
        <p:cxnSp>
          <p:nvCxnSpPr>
            <p:cNvPr id="146" name="Прямая соединительная линия 145"/>
            <p:cNvCxnSpPr/>
            <p:nvPr/>
          </p:nvCxnSpPr>
          <p:spPr>
            <a:xfrm rot="240000" flipV="1">
              <a:off x="7380313" y="2852936"/>
              <a:ext cx="216834" cy="954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/>
            <p:cNvCxnSpPr/>
            <p:nvPr/>
          </p:nvCxnSpPr>
          <p:spPr>
            <a:xfrm rot="360000">
              <a:off x="7418851" y="2715564"/>
              <a:ext cx="178296" cy="14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Группа 130"/>
          <p:cNvGrpSpPr/>
          <p:nvPr/>
        </p:nvGrpSpPr>
        <p:grpSpPr>
          <a:xfrm rot="17520000">
            <a:off x="5417900" y="2952451"/>
            <a:ext cx="216834" cy="232797"/>
            <a:chOff x="7380313" y="2715564"/>
            <a:chExt cx="216834" cy="232797"/>
          </a:xfrm>
        </p:grpSpPr>
        <p:cxnSp>
          <p:nvCxnSpPr>
            <p:cNvPr id="132" name="Прямая соединительная линия 131"/>
            <p:cNvCxnSpPr/>
            <p:nvPr/>
          </p:nvCxnSpPr>
          <p:spPr>
            <a:xfrm rot="240000" flipV="1">
              <a:off x="7380313" y="2852936"/>
              <a:ext cx="216834" cy="954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rot="360000">
              <a:off x="7418851" y="2715564"/>
              <a:ext cx="178296" cy="14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96919" y="1125905"/>
                <a:ext cx="57745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ru-RU" sz="2200" b="0" i="0" smtClean="0">
                          <a:solidFill>
                            <a:srgbClr val="8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solidFill>
                            <a:srgbClr val="800000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ru-RU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А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диагональной пл. 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0">
                              <a:latin typeface="Cambria Math"/>
                            </a:rPr>
                            <m:t>АС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 i="0"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en-US" sz="22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200" b="0" i="0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9" y="1125905"/>
                <a:ext cx="5774537" cy="430887"/>
              </a:xfrm>
              <a:prstGeom prst="rect">
                <a:avLst/>
              </a:prstGeom>
              <a:blipFill rotWithShape="1">
                <a:blip r:embed="rId51"/>
                <a:stretch>
                  <a:fillRect l="-211" b="-1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1" name="Прямая соединительная линия 200"/>
          <p:cNvCxnSpPr/>
          <p:nvPr/>
        </p:nvCxnSpPr>
        <p:spPr>
          <a:xfrm rot="10800000">
            <a:off x="5373760" y="1661092"/>
            <a:ext cx="3302696" cy="360000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Овал 202"/>
          <p:cNvSpPr/>
          <p:nvPr/>
        </p:nvSpPr>
        <p:spPr>
          <a:xfrm>
            <a:off x="6399553" y="1729732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TextBox 203"/>
          <p:cNvSpPr txBox="1"/>
          <p:nvPr/>
        </p:nvSpPr>
        <p:spPr>
          <a:xfrm>
            <a:off x="6300192" y="170080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93" name="Группа 92"/>
          <p:cNvGrpSpPr/>
          <p:nvPr/>
        </p:nvGrpSpPr>
        <p:grpSpPr>
          <a:xfrm>
            <a:off x="5378280" y="1665920"/>
            <a:ext cx="1758790" cy="1678629"/>
            <a:chOff x="5518516" y="1796143"/>
            <a:chExt cx="1747218" cy="1681112"/>
          </a:xfrm>
        </p:grpSpPr>
        <p:sp>
          <p:nvSpPr>
            <p:cNvPr id="94" name="Равнобедренный треугольник 93"/>
            <p:cNvSpPr/>
            <p:nvPr/>
          </p:nvSpPr>
          <p:spPr>
            <a:xfrm flipV="1">
              <a:off x="5519734" y="1821255"/>
              <a:ext cx="1746000" cy="1656000"/>
            </a:xfrm>
            <a:prstGeom prst="triangle">
              <a:avLst>
                <a:gd name="adj" fmla="val 50610"/>
              </a:avLst>
            </a:prstGeom>
            <a:solidFill>
              <a:srgbClr val="FBD1A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ый треугольник 94"/>
            <p:cNvSpPr/>
            <p:nvPr/>
          </p:nvSpPr>
          <p:spPr>
            <a:xfrm>
              <a:off x="5518516" y="1796143"/>
              <a:ext cx="838800" cy="1612355"/>
            </a:xfrm>
            <a:prstGeom prst="rtTriangle">
              <a:avLst/>
            </a:prstGeom>
            <a:solidFill>
              <a:srgbClr val="FBD1A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18" name="Прямая соединительная линия 217"/>
          <p:cNvCxnSpPr>
            <a:endCxn id="185" idx="3"/>
          </p:cNvCxnSpPr>
          <p:nvPr/>
        </p:nvCxnSpPr>
        <p:spPr>
          <a:xfrm flipV="1">
            <a:off x="6297510" y="1691377"/>
            <a:ext cx="812972" cy="1593608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7021082" y="1177588"/>
            <a:ext cx="35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5" name="Овал 184"/>
          <p:cNvSpPr/>
          <p:nvPr/>
        </p:nvSpPr>
        <p:spPr>
          <a:xfrm>
            <a:off x="7099938" y="1629921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2" name="Группа 141"/>
          <p:cNvGrpSpPr/>
          <p:nvPr/>
        </p:nvGrpSpPr>
        <p:grpSpPr>
          <a:xfrm>
            <a:off x="5751781" y="2979724"/>
            <a:ext cx="414394" cy="521284"/>
            <a:chOff x="5760775" y="2981937"/>
            <a:chExt cx="469032" cy="523220"/>
          </a:xfrm>
        </p:grpSpPr>
        <p:sp>
          <p:nvSpPr>
            <p:cNvPr id="143" name="Овал 142"/>
            <p:cNvSpPr/>
            <p:nvPr/>
          </p:nvSpPr>
          <p:spPr>
            <a:xfrm>
              <a:off x="5829042" y="3212976"/>
              <a:ext cx="239249" cy="1952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760775" y="2981937"/>
              <a:ext cx="469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endParaRPr lang="ru-RU" sz="28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2485478" y="2186280"/>
                <a:ext cx="22777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СА её проекция;</m:t>
                      </m:r>
                    </m:oMath>
                  </m:oMathPara>
                </a14:m>
                <a:endParaRPr lang="ru-RU" sz="2200" b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478" y="2186280"/>
                <a:ext cx="2277728" cy="430887"/>
              </a:xfrm>
              <a:prstGeom prst="rect">
                <a:avLst/>
              </a:prstGeom>
              <a:blipFill rotWithShape="1">
                <a:blip r:embed="rId52"/>
                <a:stretch>
                  <a:fillRect l="-268" b="-1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" name="TextBox 201"/>
          <p:cNvSpPr txBox="1"/>
          <p:nvPr/>
        </p:nvSpPr>
        <p:spPr>
          <a:xfrm>
            <a:off x="8607868" y="170080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4880816" y="1340768"/>
                <a:ext cx="6272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16" y="1340768"/>
                <a:ext cx="627288" cy="523220"/>
              </a:xfrm>
              <a:prstGeom prst="rect">
                <a:avLst/>
              </a:prstGeom>
              <a:blipFill rotWithShape="1"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>
                <a:off x="6066866" y="3193812"/>
                <a:ext cx="665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ru-RU" sz="28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866" y="3193812"/>
                <a:ext cx="665374" cy="523220"/>
              </a:xfrm>
              <a:prstGeom prst="rect">
                <a:avLst/>
              </a:prstGeom>
              <a:blipFill rotWithShape="1"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743740" y="2208014"/>
                <a:ext cx="49244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740" y="2208014"/>
                <a:ext cx="492443" cy="430887"/>
              </a:xfrm>
              <a:prstGeom prst="rect">
                <a:avLst/>
              </a:prstGeom>
              <a:blipFill rotWithShape="1"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7" presetClass="emph" presetSubtype="6" accel="5000" decel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6" accel="5000" decel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42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2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2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"/>
                            </p:stCondLst>
                            <p:childTnLst>
                              <p:par>
                                <p:cTn id="3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35" presetClass="emph" presetSubtype="0" fill="hold" grpId="1" nodeType="after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2100"/>
                            </p:stCondLst>
                            <p:childTnLst>
                              <p:par>
                                <p:cTn id="318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0"/>
                            </p:stCondLst>
                            <p:childTnLst>
                              <p:par>
                                <p:cTn id="3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"/>
                            </p:stCondLst>
                            <p:childTnLst>
                              <p:par>
                                <p:cTn id="3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500"/>
                            </p:stCondLst>
                            <p:childTnLst>
                              <p:par>
                                <p:cTn id="3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500"/>
                            </p:stCondLst>
                            <p:childTnLst>
                              <p:par>
                                <p:cTn id="3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8" grpId="0"/>
      <p:bldP spid="195" grpId="0"/>
      <p:bldP spid="232" grpId="0"/>
      <p:bldP spid="234" grpId="0"/>
      <p:bldP spid="66" grpId="0"/>
      <p:bldP spid="67" grpId="0"/>
      <p:bldP spid="69" grpId="0"/>
      <p:bldP spid="221" grpId="0"/>
      <p:bldP spid="220" grpId="0"/>
      <p:bldP spid="2" grpId="0" animBg="1"/>
      <p:bldP spid="72" grpId="0"/>
      <p:bldP spid="73" grpId="0"/>
      <p:bldP spid="74" grpId="0"/>
      <p:bldP spid="77" grpId="0"/>
      <p:bldP spid="80" grpId="0"/>
      <p:bldP spid="81" grpId="0"/>
      <p:bldP spid="82" grpId="0"/>
      <p:bldP spid="83" grpId="0"/>
      <p:bldP spid="84" grpId="0"/>
      <p:bldP spid="89" grpId="0"/>
      <p:bldP spid="90" grpId="0"/>
      <p:bldP spid="91" grpId="0"/>
      <p:bldP spid="86" grpId="0"/>
      <p:bldP spid="96" grpId="0"/>
      <p:bldP spid="92" grpId="0"/>
      <p:bldP spid="97" grpId="0"/>
      <p:bldP spid="99" grpId="0"/>
      <p:bldP spid="101" grpId="0" animBg="1"/>
      <p:bldP spid="102" grpId="0"/>
      <p:bldP spid="106" grpId="0"/>
      <p:bldP spid="98" grpId="0"/>
      <p:bldP spid="104" grpId="0"/>
      <p:bldP spid="107" grpId="0"/>
      <p:bldP spid="7" grpId="0"/>
      <p:bldP spid="116" grpId="0"/>
      <p:bldP spid="8" grpId="0"/>
      <p:bldP spid="117" grpId="0" animBg="1"/>
      <p:bldP spid="118" grpId="0"/>
      <p:bldP spid="119" grpId="0"/>
      <p:bldP spid="120" grpId="0"/>
      <p:bldP spid="121" grpId="0"/>
      <p:bldP spid="122" grpId="0"/>
      <p:bldP spid="122" grpId="1"/>
      <p:bldP spid="123" grpId="0" animBg="1"/>
      <p:bldP spid="124" grpId="0"/>
      <p:bldP spid="128" grpId="0"/>
      <p:bldP spid="136" grpId="0"/>
      <p:bldP spid="203" grpId="0" animBg="1"/>
      <p:bldP spid="203" grpId="1" animBg="1"/>
      <p:bldP spid="203" grpId="2" animBg="1"/>
      <p:bldP spid="204" grpId="0"/>
      <p:bldP spid="14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Прямоугольник 124"/>
              <p:cNvSpPr/>
              <p:nvPr/>
            </p:nvSpPr>
            <p:spPr>
              <a:xfrm>
                <a:off x="2339752" y="5748854"/>
                <a:ext cx="1586716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100" b="0" i="0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10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en-US" sz="21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100" b="0" i="0" smtClean="0">
                          <a:latin typeface="Cambria Math"/>
                        </a:rPr>
                        <m:t>A</m:t>
                      </m:r>
                      <m:r>
                        <a:rPr lang="en-US" sz="2100" i="1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n-US" sz="210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125" name="Прямоугольник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748854"/>
                <a:ext cx="1586716" cy="415498"/>
              </a:xfrm>
              <a:prstGeom prst="rect">
                <a:avLst/>
              </a:prstGeom>
              <a:blipFill rotWithShape="1">
                <a:blip r:embed="rId3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5580112" y="4318051"/>
            <a:ext cx="3295492" cy="1756471"/>
          </a:xfrm>
          <a:prstGeom prst="rect">
            <a:avLst/>
          </a:prstGeom>
          <a:solidFill>
            <a:srgbClr val="B3FFD9">
              <a:alpha val="30196"/>
            </a:srgbClr>
          </a:solidFill>
          <a:ln w="285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ый треугольник 109"/>
          <p:cNvSpPr/>
          <p:nvPr/>
        </p:nvSpPr>
        <p:spPr>
          <a:xfrm>
            <a:off x="5603533" y="4351410"/>
            <a:ext cx="3181764" cy="1710000"/>
          </a:xfrm>
          <a:prstGeom prst="rtTriangle">
            <a:avLst/>
          </a:prstGeom>
          <a:solidFill>
            <a:srgbClr val="FBD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flipH="1">
            <a:off x="6032159" y="4347398"/>
            <a:ext cx="912683" cy="1705877"/>
          </a:xfrm>
          <a:prstGeom prst="rtTriangle">
            <a:avLst/>
          </a:prstGeom>
          <a:solidFill>
            <a:srgbClr val="FFF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ый треугольник 120"/>
          <p:cNvSpPr/>
          <p:nvPr/>
        </p:nvSpPr>
        <p:spPr>
          <a:xfrm rot="1620000" flipV="1">
            <a:off x="6213676" y="5423381"/>
            <a:ext cx="2520000" cy="1288800"/>
          </a:xfrm>
          <a:prstGeom prst="rtTriangl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17820000">
            <a:off x="5964576" y="3756820"/>
            <a:ext cx="612000" cy="1170000"/>
          </a:xfrm>
          <a:prstGeom prst="rtTriangl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1" name="Группа 170"/>
          <p:cNvGrpSpPr/>
          <p:nvPr/>
        </p:nvGrpSpPr>
        <p:grpSpPr>
          <a:xfrm>
            <a:off x="5292080" y="404663"/>
            <a:ext cx="3312368" cy="2880321"/>
            <a:chOff x="4427984" y="3428999"/>
            <a:chExt cx="3312368" cy="2880321"/>
          </a:xfrm>
        </p:grpSpPr>
        <p:sp>
          <p:nvSpPr>
            <p:cNvPr id="172" name="Параллелограмм 171"/>
            <p:cNvSpPr/>
            <p:nvPr/>
          </p:nvSpPr>
          <p:spPr>
            <a:xfrm>
              <a:off x="4427984" y="3429000"/>
              <a:ext cx="3312368" cy="1261257"/>
            </a:xfrm>
            <a:prstGeom prst="parallelogram">
              <a:avLst>
                <a:gd name="adj" fmla="val 690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араллелограмм 172"/>
            <p:cNvSpPr/>
            <p:nvPr/>
          </p:nvSpPr>
          <p:spPr>
            <a:xfrm>
              <a:off x="4427984" y="5048063"/>
              <a:ext cx="3312368" cy="1261257"/>
            </a:xfrm>
            <a:prstGeom prst="parallelogram">
              <a:avLst>
                <a:gd name="adj" fmla="val 68154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4" name="Прямая соединительная линия 173"/>
            <p:cNvCxnSpPr/>
            <p:nvPr/>
          </p:nvCxnSpPr>
          <p:spPr>
            <a:xfrm>
              <a:off x="5292080" y="3429000"/>
              <a:ext cx="0" cy="161906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>
            <a:xfrm flipH="1">
              <a:off x="4429607" y="5048062"/>
              <a:ext cx="853200" cy="126000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>
            <a:xfrm flipH="1">
              <a:off x="5293703" y="5048063"/>
              <a:ext cx="2446649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я соединительная линия 177"/>
            <p:cNvCxnSpPr/>
            <p:nvPr/>
          </p:nvCxnSpPr>
          <p:spPr>
            <a:xfrm>
              <a:off x="6876256" y="4690257"/>
              <a:ext cx="0" cy="161906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>
            <a:xfrm>
              <a:off x="4429607" y="4690257"/>
              <a:ext cx="0" cy="161906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Прямая соединительная линия 178"/>
            <p:cNvCxnSpPr/>
            <p:nvPr/>
          </p:nvCxnSpPr>
          <p:spPr>
            <a:xfrm>
              <a:off x="7740352" y="3428999"/>
              <a:ext cx="0" cy="161906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2" name="Прямая соединительная линия 181"/>
          <p:cNvCxnSpPr/>
          <p:nvPr/>
        </p:nvCxnSpPr>
        <p:spPr>
          <a:xfrm flipH="1">
            <a:off x="5303710" y="2023727"/>
            <a:ext cx="3300738" cy="1261257"/>
          </a:xfrm>
          <a:prstGeom prst="line">
            <a:avLst/>
          </a:prstGeom>
          <a:ln w="28575">
            <a:solidFill>
              <a:srgbClr val="00C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 flipH="1" flipV="1">
            <a:off x="6162802" y="2023727"/>
            <a:ext cx="1582553" cy="1261258"/>
          </a:xfrm>
          <a:prstGeom prst="line">
            <a:avLst/>
          </a:prstGeom>
          <a:ln w="28575">
            <a:solidFill>
              <a:srgbClr val="99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Овал 183"/>
          <p:cNvSpPr/>
          <p:nvPr/>
        </p:nvSpPr>
        <p:spPr>
          <a:xfrm>
            <a:off x="5579004" y="2780928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6" name="Прямая соединительная линия 185"/>
          <p:cNvCxnSpPr/>
          <p:nvPr/>
        </p:nvCxnSpPr>
        <p:spPr>
          <a:xfrm flipH="1" flipV="1">
            <a:off x="5641704" y="2816985"/>
            <a:ext cx="583798" cy="46800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>
            <a:stCxn id="184" idx="0"/>
          </p:cNvCxnSpPr>
          <p:nvPr/>
        </p:nvCxnSpPr>
        <p:spPr>
          <a:xfrm flipV="1">
            <a:off x="5615004" y="728696"/>
            <a:ext cx="327728" cy="2052232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5792595" y="171341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932040" y="314096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7683728" y="314096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/>
              <p:cNvSpPr txBox="1"/>
              <p:nvPr/>
            </p:nvSpPr>
            <p:spPr>
              <a:xfrm>
                <a:off x="8244408" y="-99392"/>
                <a:ext cx="6497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А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1" name="TextBox 1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-99392"/>
                <a:ext cx="64973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5855204" y="-99392"/>
                <a:ext cx="6449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В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204" y="-99392"/>
                <a:ext cx="64492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4736800" y="1393612"/>
                <a:ext cx="6272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800" y="1393612"/>
                <a:ext cx="62728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/>
              <p:cNvSpPr txBox="1"/>
              <p:nvPr/>
            </p:nvSpPr>
            <p:spPr>
              <a:xfrm>
                <a:off x="7665797" y="1465620"/>
                <a:ext cx="6625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a:rPr lang="ru-RU" sz="28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4" name="TextBox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797" y="1465620"/>
                <a:ext cx="66255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TextBox 195"/>
          <p:cNvSpPr txBox="1"/>
          <p:nvPr/>
        </p:nvSpPr>
        <p:spPr>
          <a:xfrm>
            <a:off x="5227596" y="2401724"/>
            <a:ext cx="49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>
                <a:off x="5994858" y="3212976"/>
                <a:ext cx="665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ru-RU" sz="28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858" y="3212976"/>
                <a:ext cx="66537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/>
              <p:cNvSpPr txBox="1"/>
              <p:nvPr/>
            </p:nvSpPr>
            <p:spPr>
              <a:xfrm>
                <a:off x="5508104" y="260648"/>
                <a:ext cx="6160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a:rPr lang="ru-RU" sz="28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9" name="TextBox 1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60648"/>
                <a:ext cx="61606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" name="TextBox 201"/>
          <p:cNvSpPr txBox="1"/>
          <p:nvPr/>
        </p:nvSpPr>
        <p:spPr>
          <a:xfrm>
            <a:off x="8535860" y="170080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5640890" y="2114561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5273750" y="2710081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8100392" y="245282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6087588" y="1323925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7239716" y="1341929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/>
              <p:cNvSpPr txBox="1"/>
              <p:nvPr/>
            </p:nvSpPr>
            <p:spPr>
              <a:xfrm>
                <a:off x="154555" y="1275188"/>
                <a:ext cx="4574073" cy="1050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 b="0" i="0" smtClean="0">
                          <a:latin typeface="Cambria Math"/>
                        </a:rPr>
                        <m:t>EF</m:t>
                      </m:r>
                      <m:r>
                        <a:rPr lang="en-US" sz="2100" b="0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100" b="0" i="0" smtClean="0">
                              <a:latin typeface="Cambria Math"/>
                            </a:rPr>
                            <m:t>18</m:t>
                          </m:r>
                          <m:r>
                            <a:rPr lang="en-US" sz="2100" b="0" i="0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2100" b="0" i="0" smtClean="0"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ru-RU" sz="21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en-US" sz="2100" b="0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100" b="0" i="0" smtClean="0">
                                  <a:latin typeface="Cambria Math"/>
                                </a:rPr>
                                <m:t>45</m:t>
                              </m:r>
                            </m:num>
                            <m:den>
                              <m:r>
                                <a:rPr lang="ru-RU" sz="2100" b="0" i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ru-RU" sz="21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1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1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100" b="0" i="0" smtClean="0">
                                  <a:latin typeface="Cambria Math"/>
                                </a:rPr>
                                <m:t>90</m:t>
                              </m:r>
                            </m:e>
                          </m:rad>
                        </m:num>
                        <m:den>
                          <m:r>
                            <a:rPr lang="ru-RU" sz="21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1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0" smtClean="0">
                              <a:latin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100" b="0" i="0" smtClean="0">
                                  <a:latin typeface="Cambria Math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>
                            <a:rPr lang="en-US" sz="21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232" name="TextBox 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55" y="1275188"/>
                <a:ext cx="4574073" cy="10504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07504" y="-27384"/>
                <a:ext cx="4516108" cy="1065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1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ru-RU" sz="21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.   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△</m:t>
                      </m:r>
                      <m:sSub>
                        <m:sSubPr>
                          <m:ctrlPr>
                            <a:rPr lang="en-US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100" b="0" i="0" smtClean="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sz="21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100" b="0" i="0" smtClean="0">
                          <a:latin typeface="Cambria Math"/>
                        </a:rPr>
                        <m:t>FM</m:t>
                      </m:r>
                      <m:r>
                        <a:rPr lang="en-US" sz="210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100" i="1">
                          <a:latin typeface="Cambria Math"/>
                          <a:ea typeface="Cambria Math"/>
                        </a:rPr>
                        <m:t>△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latin typeface="Cambria Math"/>
                          <a:ea typeface="Cambria Math"/>
                        </a:rPr>
                        <m:t>MEA</m:t>
                      </m:r>
                      <m:r>
                        <a:rPr lang="en-US" sz="2100" b="0" i="0" smtClean="0">
                          <a:latin typeface="Cambria Math"/>
                        </a:rPr>
                        <m:t> , </m:t>
                      </m:r>
                      <m:r>
                        <a:rPr lang="ru-RU" sz="2100" b="0" i="0" smtClean="0">
                          <a:latin typeface="Cambria Math"/>
                        </a:rPr>
                        <m:t>где :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/>
                        </a:rPr>
                        <m:t>EA</m:t>
                      </m:r>
                      <m:r>
                        <a:rPr lang="en-US" sz="2100">
                          <a:latin typeface="Cambria Math"/>
                        </a:rPr>
                        <m:t>=5</m:t>
                      </m:r>
                      <m:rad>
                        <m:radPr>
                          <m:degHide m:val="on"/>
                          <m:ctrlPr>
                            <a:rPr lang="en-US" sz="21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100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10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100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100" i="0">
                              <a:latin typeface="Cambria Math"/>
                            </a:rPr>
                            <m:t> </m:t>
                          </m:r>
                          <m:r>
                            <a:rPr lang="ru-RU" sz="2100" b="0" i="0" smtClean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en-US" sz="21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100" b="0" i="0" smtClean="0">
                          <a:latin typeface="Cambria Math"/>
                        </a:rPr>
                        <m:t>F</m:t>
                      </m:r>
                      <m:r>
                        <a:rPr lang="en-US" sz="21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100" b="0" i="0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1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latin typeface="Cambria Math"/>
                        </a:rPr>
                        <m:t>k</m:t>
                      </m:r>
                      <m:r>
                        <a:rPr lang="en-US" sz="21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100" b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-27384"/>
                <a:ext cx="4516108" cy="1065228"/>
              </a:xfrm>
              <a:prstGeom prst="rect">
                <a:avLst/>
              </a:prstGeom>
              <a:blipFill rotWithShape="1">
                <a:blip r:embed="rId11"/>
                <a:stretch>
                  <a:fillRect l="-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79842" y="980728"/>
                <a:ext cx="4512774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>
                        <a:latin typeface="Cambria Math"/>
                        <a:ea typeface="Cambria Math"/>
                      </a:rPr>
                      <m:t>F</m:t>
                    </m:r>
                    <m:r>
                      <m:rPr>
                        <m:sty m:val="p"/>
                      </m:rPr>
                      <a:rPr lang="en-US" sz="2100" b="0" i="0" smtClean="0">
                        <a:latin typeface="Cambria Math"/>
                        <a:ea typeface="Cambria Math"/>
                      </a:rPr>
                      <m:t>P</m:t>
                    </m:r>
                    <m:r>
                      <a:rPr lang="en-US" sz="2100" i="0">
                        <a:latin typeface="Cambria Math"/>
                        <a:ea typeface="Cambria Math"/>
                      </a:rPr>
                      <m:t>⊥</m:t>
                    </m:r>
                    <m:r>
                      <m:rPr>
                        <m:sty m:val="p"/>
                      </m:rPr>
                      <a:rPr lang="en-US" sz="2100" b="0" i="0" smtClean="0">
                        <a:latin typeface="Cambria Math"/>
                        <a:ea typeface="Cambria Math"/>
                      </a:rPr>
                      <m:t>CA</m:t>
                    </m:r>
                    <m:r>
                      <a:rPr lang="en-US" sz="2100" b="0" i="0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1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0">
                        <a:latin typeface="Cambria Math"/>
                        <a:ea typeface="Cambria Math"/>
                      </a:rPr>
                      <m:t>△</m:t>
                    </m:r>
                    <m:r>
                      <m:rPr>
                        <m:sty m:val="p"/>
                      </m:rPr>
                      <a:rPr lang="en-US" sz="2100" b="0" i="0" smtClean="0">
                        <a:latin typeface="Cambria Math"/>
                        <a:ea typeface="Cambria Math"/>
                      </a:rPr>
                      <m:t>EFP</m:t>
                    </m:r>
                    <m:r>
                      <a:rPr lang="en-US" sz="2100" b="0" i="0" smtClean="0">
                        <a:latin typeface="Cambria Math"/>
                        <a:ea typeface="Cambria Math"/>
                      </a:rPr>
                      <m:t>−прямоугольный</m:t>
                    </m:r>
                  </m:oMath>
                </a14:m>
                <a:endParaRPr lang="ru-RU" sz="21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42" y="980728"/>
                <a:ext cx="4512774" cy="415498"/>
              </a:xfrm>
              <a:prstGeom prst="rect">
                <a:avLst/>
              </a:prstGeom>
              <a:blipFill rotWithShape="1">
                <a:blip r:embed="rId12"/>
                <a:stretch>
                  <a:fillRect l="-135" b="-13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202"/>
              <p:cNvSpPr txBox="1"/>
              <p:nvPr/>
            </p:nvSpPr>
            <p:spPr>
              <a:xfrm>
                <a:off x="8532440" y="874928"/>
                <a:ext cx="51158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874928"/>
                <a:ext cx="511580" cy="401970"/>
              </a:xfrm>
              <a:prstGeom prst="rect">
                <a:avLst/>
              </a:prstGeom>
              <a:blipFill rotWithShape="1">
                <a:blip r:embed="rId13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1" name="TextBox 220"/>
          <p:cNvSpPr txBox="1"/>
          <p:nvPr/>
        </p:nvSpPr>
        <p:spPr>
          <a:xfrm>
            <a:off x="6804248" y="56388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6375620" y="76470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1" name="Полилиния 70"/>
          <p:cNvSpPr/>
          <p:nvPr/>
        </p:nvSpPr>
        <p:spPr>
          <a:xfrm>
            <a:off x="5623328" y="736941"/>
            <a:ext cx="1468952" cy="2548043"/>
          </a:xfrm>
          <a:custGeom>
            <a:avLst/>
            <a:gdLst>
              <a:gd name="connsiteX0" fmla="*/ 314591 w 1468952"/>
              <a:gd name="connsiteY0" fmla="*/ 0 h 2548043"/>
              <a:gd name="connsiteX1" fmla="*/ 1185448 w 1468952"/>
              <a:gd name="connsiteY1" fmla="*/ 696686 h 2548043"/>
              <a:gd name="connsiteX2" fmla="*/ 1403162 w 1468952"/>
              <a:gd name="connsiteY2" fmla="*/ 892628 h 2548043"/>
              <a:gd name="connsiteX3" fmla="*/ 1446705 w 1468952"/>
              <a:gd name="connsiteY3" fmla="*/ 914400 h 2548043"/>
              <a:gd name="connsiteX4" fmla="*/ 1424933 w 1468952"/>
              <a:gd name="connsiteY4" fmla="*/ 947057 h 2548043"/>
              <a:gd name="connsiteX5" fmla="*/ 956848 w 1468952"/>
              <a:gd name="connsiteY5" fmla="*/ 1817914 h 2548043"/>
              <a:gd name="connsiteX6" fmla="*/ 652048 w 1468952"/>
              <a:gd name="connsiteY6" fmla="*/ 2449286 h 2548043"/>
              <a:gd name="connsiteX7" fmla="*/ 619391 w 1468952"/>
              <a:gd name="connsiteY7" fmla="*/ 2536371 h 2548043"/>
              <a:gd name="connsiteX8" fmla="*/ 586733 w 1468952"/>
              <a:gd name="connsiteY8" fmla="*/ 2503714 h 2548043"/>
              <a:gd name="connsiteX9" fmla="*/ 129533 w 1468952"/>
              <a:gd name="connsiteY9" fmla="*/ 2144486 h 2548043"/>
              <a:gd name="connsiteX10" fmla="*/ 20676 w 1468952"/>
              <a:gd name="connsiteY10" fmla="*/ 2057400 h 2548043"/>
              <a:gd name="connsiteX11" fmla="*/ 9791 w 1468952"/>
              <a:gd name="connsiteY11" fmla="*/ 2013857 h 2548043"/>
              <a:gd name="connsiteX12" fmla="*/ 129533 w 1468952"/>
              <a:gd name="connsiteY12" fmla="*/ 1251857 h 2548043"/>
              <a:gd name="connsiteX13" fmla="*/ 271048 w 1468952"/>
              <a:gd name="connsiteY13" fmla="*/ 239486 h 254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8952" h="2548043">
                <a:moveTo>
                  <a:pt x="314591" y="0"/>
                </a:moveTo>
                <a:lnTo>
                  <a:pt x="1185448" y="696686"/>
                </a:lnTo>
                <a:cubicBezTo>
                  <a:pt x="1366877" y="845457"/>
                  <a:pt x="1359619" y="856342"/>
                  <a:pt x="1403162" y="892628"/>
                </a:cubicBezTo>
                <a:cubicBezTo>
                  <a:pt x="1446705" y="928914"/>
                  <a:pt x="1443077" y="905329"/>
                  <a:pt x="1446705" y="914400"/>
                </a:cubicBezTo>
                <a:cubicBezTo>
                  <a:pt x="1450333" y="923471"/>
                  <a:pt x="1506576" y="796471"/>
                  <a:pt x="1424933" y="947057"/>
                </a:cubicBezTo>
                <a:cubicBezTo>
                  <a:pt x="1343290" y="1097643"/>
                  <a:pt x="1085662" y="1567543"/>
                  <a:pt x="956848" y="1817914"/>
                </a:cubicBezTo>
                <a:cubicBezTo>
                  <a:pt x="828034" y="2068285"/>
                  <a:pt x="708291" y="2329543"/>
                  <a:pt x="652048" y="2449286"/>
                </a:cubicBezTo>
                <a:cubicBezTo>
                  <a:pt x="595805" y="2569029"/>
                  <a:pt x="630277" y="2527300"/>
                  <a:pt x="619391" y="2536371"/>
                </a:cubicBezTo>
                <a:cubicBezTo>
                  <a:pt x="608505" y="2545442"/>
                  <a:pt x="668376" y="2569028"/>
                  <a:pt x="586733" y="2503714"/>
                </a:cubicBezTo>
                <a:cubicBezTo>
                  <a:pt x="505090" y="2438400"/>
                  <a:pt x="223876" y="2218872"/>
                  <a:pt x="129533" y="2144486"/>
                </a:cubicBezTo>
                <a:cubicBezTo>
                  <a:pt x="35190" y="2070100"/>
                  <a:pt x="40633" y="2079171"/>
                  <a:pt x="20676" y="2057400"/>
                </a:cubicBezTo>
                <a:cubicBezTo>
                  <a:pt x="719" y="2035629"/>
                  <a:pt x="-8352" y="2148114"/>
                  <a:pt x="9791" y="2013857"/>
                </a:cubicBezTo>
                <a:cubicBezTo>
                  <a:pt x="27934" y="1879600"/>
                  <a:pt x="85990" y="1547585"/>
                  <a:pt x="129533" y="1251857"/>
                </a:cubicBezTo>
                <a:cubicBezTo>
                  <a:pt x="173076" y="956129"/>
                  <a:pt x="222062" y="597807"/>
                  <a:pt x="271048" y="239486"/>
                </a:cubicBezTo>
              </a:path>
            </a:pathLst>
          </a:custGeom>
          <a:solidFill>
            <a:srgbClr val="AFD7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араллелограмм 1"/>
          <p:cNvSpPr/>
          <p:nvPr/>
        </p:nvSpPr>
        <p:spPr>
          <a:xfrm rot="20340000">
            <a:off x="4893997" y="1122630"/>
            <a:ext cx="4104000" cy="1476000"/>
          </a:xfrm>
          <a:prstGeom prst="parallelogram">
            <a:avLst>
              <a:gd name="adj" fmla="val 37511"/>
            </a:avLst>
          </a:prstGeom>
          <a:solidFill>
            <a:srgbClr val="B3FFD9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1" name="Прямая соединительная линия 200"/>
          <p:cNvCxnSpPr/>
          <p:nvPr/>
        </p:nvCxnSpPr>
        <p:spPr>
          <a:xfrm rot="10800000">
            <a:off x="5301752" y="1661092"/>
            <a:ext cx="3302696" cy="360000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единительная линия 218"/>
          <p:cNvCxnSpPr/>
          <p:nvPr/>
        </p:nvCxnSpPr>
        <p:spPr>
          <a:xfrm flipV="1">
            <a:off x="5942732" y="1197308"/>
            <a:ext cx="574774" cy="1828997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 flipH="1" flipV="1">
            <a:off x="5942732" y="728696"/>
            <a:ext cx="1149548" cy="937225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flipH="1">
            <a:off x="5303710" y="404664"/>
            <a:ext cx="3300738" cy="1261257"/>
          </a:xfrm>
          <a:prstGeom prst="line">
            <a:avLst/>
          </a:prstGeom>
          <a:ln w="28575">
            <a:solidFill>
              <a:srgbClr val="00CC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 flipH="1" flipV="1">
            <a:off x="6157799" y="404663"/>
            <a:ext cx="1582553" cy="1261258"/>
          </a:xfrm>
          <a:prstGeom prst="line">
            <a:avLst/>
          </a:prstGeom>
          <a:ln w="28575">
            <a:solidFill>
              <a:srgbClr val="99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124143" y="2132856"/>
                <a:ext cx="3969998" cy="770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latin typeface="Cambria Math"/>
                          <a:ea typeface="Cambria Math"/>
                        </a:rPr>
                        <m:t>MF</m:t>
                      </m:r>
                      <m:r>
                        <a:rPr lang="en-US" sz="21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100" b="0" i="0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>
                            <a:rPr lang="en-US" sz="2100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ru-RU" sz="2100" b="0" i="0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latin typeface="Cambria Math"/>
                          <a:ea typeface="Cambria Math"/>
                        </a:rPr>
                        <m:t>ME</m:t>
                      </m:r>
                      <m:r>
                        <a:rPr lang="en-US" sz="2100" b="0" i="0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latin typeface="Cambria Math"/>
                          <a:ea typeface="Cambria Math"/>
                        </a:rPr>
                        <m:t>MF</m:t>
                      </m:r>
                      <m:r>
                        <a:rPr lang="en-US" sz="2100" b="0" i="0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100" b="0" i="0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43" y="2132856"/>
                <a:ext cx="3969998" cy="77008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Прямая соединительная линия 84"/>
          <p:cNvCxnSpPr/>
          <p:nvPr/>
        </p:nvCxnSpPr>
        <p:spPr>
          <a:xfrm flipV="1">
            <a:off x="6008619" y="4318051"/>
            <a:ext cx="936225" cy="1756472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220072" y="591241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8602790" y="3896186"/>
                <a:ext cx="6497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А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790" y="3896186"/>
                <a:ext cx="649730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096840" y="3915350"/>
                <a:ext cx="6272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40" y="3915350"/>
                <a:ext cx="627288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8756796" y="591241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57500" y="490429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868144" y="598441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872594" y="389618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5980126" y="3748705"/>
                <a:ext cx="646972" cy="558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6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ru-RU" sz="16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ru-RU" sz="1600" b="1" i="1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1600" b="1" i="1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1600" b="1" dirty="0"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126" y="3748705"/>
                <a:ext cx="646972" cy="558358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7204217" y="6024403"/>
                <a:ext cx="646972" cy="551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6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ru-RU" sz="16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ru-RU" sz="1600" b="1" i="1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1600" b="1" i="1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1600" b="1" dirty="0"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217" y="6024403"/>
                <a:ext cx="646972" cy="5517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202"/>
              <p:cNvSpPr txBox="1"/>
              <p:nvPr/>
            </p:nvSpPr>
            <p:spPr>
              <a:xfrm>
                <a:off x="5076056" y="4939662"/>
                <a:ext cx="511580" cy="36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6666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1600" b="1" i="1" smtClean="0">
                              <a:solidFill>
                                <a:srgbClr val="00666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1" i="1" smtClean="0">
                              <a:solidFill>
                                <a:srgbClr val="00666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1600" b="1" dirty="0">
                  <a:solidFill>
                    <a:srgbClr val="0066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7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939662"/>
                <a:ext cx="511580" cy="367601"/>
              </a:xfrm>
              <a:prstGeom prst="rect">
                <a:avLst/>
              </a:prstGeom>
              <a:blipFill rotWithShape="1">
                <a:blip r:embed="rId19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Прямая соединительная линия 97"/>
          <p:cNvCxnSpPr/>
          <p:nvPr/>
        </p:nvCxnSpPr>
        <p:spPr>
          <a:xfrm>
            <a:off x="6944844" y="4339790"/>
            <a:ext cx="0" cy="1743407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5485156" y="6033660"/>
                <a:ext cx="489365" cy="367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16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1600" b="1" i="1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1600" b="1" dirty="0"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156" y="6033660"/>
                <a:ext cx="489365" cy="36760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6176512" y="6075590"/>
                <a:ext cx="646972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6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ru-RU" sz="16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ru-RU" sz="1600" b="1" i="1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1600" b="1" i="1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1600" b="1" dirty="0"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512" y="6075590"/>
                <a:ext cx="646972" cy="55335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/>
          <p:cNvSpPr txBox="1"/>
          <p:nvPr/>
        </p:nvSpPr>
        <p:spPr>
          <a:xfrm>
            <a:off x="6746304" y="6015561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202"/>
              <p:cNvSpPr txBox="1"/>
              <p:nvPr/>
            </p:nvSpPr>
            <p:spPr>
              <a:xfrm>
                <a:off x="6870005" y="5427518"/>
                <a:ext cx="511580" cy="36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6666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1600" b="1" i="1" smtClean="0">
                              <a:solidFill>
                                <a:srgbClr val="00666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1" i="1" smtClean="0">
                              <a:solidFill>
                                <a:srgbClr val="00666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1600" b="1" dirty="0">
                  <a:solidFill>
                    <a:srgbClr val="0066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005" y="5427518"/>
                <a:ext cx="511580" cy="367601"/>
              </a:xfrm>
              <a:prstGeom prst="rect">
                <a:avLst/>
              </a:prstGeom>
              <a:blipFill rotWithShape="1">
                <a:blip r:embed="rId22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179512" y="2780928"/>
                <a:ext cx="338913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0" smtClean="0">
                          <a:latin typeface="Cambria Math"/>
                          <a:ea typeface="Cambria Math"/>
                        </a:rPr>
                        <m:t>△</m:t>
                      </m:r>
                      <m:sSub>
                        <m:sSubPr>
                          <m:ctrlPr>
                            <a:rPr lang="en-US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10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en-US" sz="21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100" b="0" i="0" smtClean="0">
                          <a:latin typeface="Cambria Math"/>
                        </a:rPr>
                        <m:t>CA</m:t>
                      </m:r>
                      <m:r>
                        <a:rPr lang="en-US" sz="2100" b="0" i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2100" b="0" i="0" smtClean="0">
                          <a:latin typeface="Cambria Math"/>
                          <a:ea typeface="Cambria Math"/>
                        </a:rPr>
                        <m:t>прямоугольный</m:t>
                      </m:r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780928"/>
                <a:ext cx="3389133" cy="415498"/>
              </a:xfrm>
              <a:prstGeom prst="rect">
                <a:avLst/>
              </a:prstGeom>
              <a:blipFill rotWithShape="1">
                <a:blip r:embed="rId23"/>
                <a:stretch>
                  <a:fillRect b="-13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179512" y="3140968"/>
                <a:ext cx="3704860" cy="453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100" i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en-US" sz="21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100" b="0" i="0" smtClean="0">
                          <a:latin typeface="Cambria Math"/>
                        </a:rPr>
                        <m:t>A</m:t>
                      </m:r>
                      <m:r>
                        <a:rPr lang="en-US" sz="2100" b="0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100" b="0" i="0" smtClean="0">
                              <a:latin typeface="Cambria Math"/>
                            </a:rPr>
                            <m:t>9</m:t>
                          </m:r>
                          <m:r>
                            <a:rPr lang="en-US" sz="2100" b="0" i="0" smtClean="0">
                              <a:latin typeface="Cambria Math"/>
                              <a:ea typeface="Cambria Math"/>
                            </a:rPr>
                            <m:t>∙2+36∙2</m:t>
                          </m:r>
                        </m:e>
                      </m:rad>
                      <m:r>
                        <a:rPr lang="en-US" sz="2100" b="0" i="0" smtClean="0"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100" b="0" i="0" smtClean="0">
                              <a:latin typeface="Cambria Math"/>
                            </a:rPr>
                            <m:t>10</m:t>
                          </m:r>
                        </m:e>
                      </m:rad>
                      <m:r>
                        <a:rPr lang="ru-RU" sz="2100" b="0" i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140968"/>
                <a:ext cx="3704860" cy="453586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Прямоугольник 106"/>
              <p:cNvSpPr/>
              <p:nvPr/>
            </p:nvSpPr>
            <p:spPr>
              <a:xfrm>
                <a:off x="107504" y="3551478"/>
                <a:ext cx="4033284" cy="453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100" i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en-US" sz="21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100" b="0" i="0" smtClean="0">
                          <a:latin typeface="Cambria Math"/>
                          <a:ea typeface="Cambria Math"/>
                        </a:rPr>
                        <m:t>M</m:t>
                      </m:r>
                      <m:r>
                        <a:rPr lang="en-US" sz="2100" b="0" i="0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100" b="0" i="0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</m:rad>
                      <m:r>
                        <a:rPr lang="ru-RU" sz="2100" b="0" i="0" smtClean="0">
                          <a:latin typeface="Cambria Math"/>
                          <a:ea typeface="Cambria Math"/>
                        </a:rPr>
                        <m:t>;МА=</m:t>
                      </m:r>
                      <m:r>
                        <a:rPr lang="en-US" sz="2100" b="0" i="0" smtClean="0">
                          <a:latin typeface="Cambria Math"/>
                          <a:ea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10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en-US" sz="21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100" b="0" i="0" smtClean="0">
                          <a:latin typeface="Cambria Math"/>
                        </a:rPr>
                        <m:t>M</m:t>
                      </m:r>
                      <m:r>
                        <a:rPr lang="en-US" sz="2100" b="0" i="0" smtClean="0"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ru-RU" sz="21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1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107" name="Прямоугольник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551478"/>
                <a:ext cx="4033284" cy="453586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5496" y="4149080"/>
                <a:ext cx="1538113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1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ru-RU" sz="21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.   </m:t>
                      </m:r>
                      <m:r>
                        <a:rPr lang="en-US" sz="2100" i="1">
                          <a:latin typeface="Cambria Math"/>
                          <a:ea typeface="Cambria Math"/>
                        </a:rPr>
                        <m:t>△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latin typeface="Cambria Math"/>
                          <a:ea typeface="Cambria Math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149080"/>
                <a:ext cx="1538113" cy="415498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Прямоугольник 108"/>
              <p:cNvSpPr/>
              <p:nvPr/>
            </p:nvSpPr>
            <p:spPr>
              <a:xfrm>
                <a:off x="179512" y="4869160"/>
                <a:ext cx="2601803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>
                              <a:latin typeface="Cambria Math"/>
                            </a:rPr>
                            <m:t>⇒</m:t>
                          </m:r>
                          <m:r>
                            <m:rPr>
                              <m:sty m:val="p"/>
                            </m:rPr>
                            <a:rPr lang="en-US" sz="2100" b="0" i="0" smtClean="0">
                              <a:latin typeface="Cambria Math"/>
                            </a:rPr>
                            <m:t>EA</m:t>
                          </m:r>
                        </m:e>
                        <m:sup>
                          <m:r>
                            <a:rPr lang="ru-RU" sz="2100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100" b="0" i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1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100" b="0" i="0" smtClean="0">
                              <a:latin typeface="Cambria Math"/>
                              <a:ea typeface="Cambria Math"/>
                            </a:rPr>
                            <m:t>ME</m:t>
                          </m:r>
                        </m:e>
                        <m:sup>
                          <m:r>
                            <a:rPr lang="en-US" sz="2100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100" b="0" i="0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100" b="0" i="0" smtClean="0">
                              <a:latin typeface="Cambria Math"/>
                              <a:ea typeface="Cambria Math"/>
                            </a:rPr>
                            <m:t>MA</m:t>
                          </m:r>
                        </m:e>
                        <m:sup>
                          <m:r>
                            <a:rPr lang="en-US" sz="2100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109" name="Прямоугольник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869160"/>
                <a:ext cx="2601803" cy="415498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34286" y="4509120"/>
                <a:ext cx="3833037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/>
                            <a:ea typeface="Cambria Math"/>
                          </a:rPr>
                          <m:t>EA</m:t>
                        </m:r>
                      </m:e>
                      <m:sup>
                        <m:r>
                          <a:rPr lang="ru-RU" sz="2100" i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100" b="0" i="0" smtClean="0">
                        <a:latin typeface="Cambria Math"/>
                        <a:ea typeface="Cambria Math"/>
                      </a:rPr>
                      <m:t>=50</m:t>
                    </m:r>
                    <m:r>
                      <a:rPr lang="ru-RU" sz="2100" b="0" i="0" smtClean="0">
                        <a:latin typeface="Cambria Math"/>
                        <a:ea typeface="Cambria Math"/>
                      </a:rPr>
                      <m:t>;</m:t>
                    </m:r>
                    <m:sSup>
                      <m:sSupPr>
                        <m:ctrlPr>
                          <a:rPr lang="ru-RU" sz="21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100" i="0">
                            <a:latin typeface="Cambria Math"/>
                            <a:ea typeface="Cambria Math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/>
                            <a:ea typeface="Cambria Math"/>
                          </a:rPr>
                          <m:t>E</m:t>
                        </m:r>
                      </m:e>
                      <m:sup>
                        <m:r>
                          <a:rPr lang="en-US" sz="2100" i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100" b="0" i="0" smtClean="0">
                        <a:latin typeface="Cambria Math"/>
                        <a:ea typeface="Cambria Math"/>
                      </a:rPr>
                      <m:t>=10</m:t>
                    </m:r>
                  </m:oMath>
                </a14:m>
                <a:r>
                  <a:rPr lang="ru-RU" sz="2100" dirty="0" smtClean="0"/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1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100" i="0">
                            <a:latin typeface="Cambria Math"/>
                            <a:ea typeface="Cambria Math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/>
                            <a:ea typeface="Cambria Math"/>
                          </a:rPr>
                          <m:t>A</m:t>
                        </m:r>
                      </m:e>
                      <m:sup>
                        <m:r>
                          <a:rPr lang="en-US" sz="2100" i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100" b="0" i="0" smtClean="0">
                        <a:latin typeface="Cambria Math"/>
                        <a:ea typeface="Cambria Math"/>
                      </a:rPr>
                      <m:t>=40</m:t>
                    </m:r>
                  </m:oMath>
                </a14:m>
                <a:endParaRPr lang="ru-RU" sz="21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86" y="4509120"/>
                <a:ext cx="3833037" cy="415498"/>
              </a:xfrm>
              <a:prstGeom prst="rect">
                <a:avLst/>
              </a:prstGeom>
              <a:blipFill rotWithShape="1">
                <a:blip r:embed="rId28"/>
                <a:stretch>
                  <a:fillRect t="-8824" b="-27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угольник 111"/>
              <p:cNvSpPr/>
              <p:nvPr/>
            </p:nvSpPr>
            <p:spPr>
              <a:xfrm>
                <a:off x="35496" y="5317758"/>
                <a:ext cx="679993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1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𝟏𝟏</m:t>
                      </m:r>
                      <m:r>
                        <a:rPr lang="ru-RU" sz="21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.  </m:t>
                      </m:r>
                    </m:oMath>
                  </m:oMathPara>
                </a14:m>
                <a:endParaRPr lang="ru-RU" sz="21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2" name="Прямоугольник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317758"/>
                <a:ext cx="679993" cy="415498"/>
              </a:xfrm>
              <a:prstGeom prst="rect">
                <a:avLst/>
              </a:prstGeom>
              <a:blipFill rotWithShape="1">
                <a:blip r:embed="rId29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627784" y="4869160"/>
                <a:ext cx="2088136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100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en-US" sz="21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2100" b="0" i="0" smtClean="0">
                        <a:latin typeface="Cambria Math"/>
                      </a:rPr>
                      <m:t>A</m:t>
                    </m:r>
                    <m:r>
                      <a:rPr lang="en-US" sz="2100" i="1">
                        <a:latin typeface="Cambria Math"/>
                        <a:ea typeface="Cambria Math"/>
                      </a:rPr>
                      <m:t>⊥</m:t>
                    </m:r>
                    <m:r>
                      <m:rPr>
                        <m:sty m:val="p"/>
                      </m:rPr>
                      <a:rPr lang="en-US" sz="2100" b="0" i="0" smtClean="0">
                        <a:latin typeface="Cambria Math"/>
                        <a:ea typeface="Cambria Math"/>
                      </a:rPr>
                      <m:t>EF</m:t>
                    </m:r>
                    <m:r>
                      <a:rPr lang="ru-RU" sz="2100" b="0" i="0" smtClean="0">
                        <a:latin typeface="Cambria Math"/>
                        <a:ea typeface="Cambria Math"/>
                      </a:rPr>
                      <m:t> (∗∗)</m:t>
                    </m:r>
                  </m:oMath>
                </a14:m>
                <a:endParaRPr lang="ru-RU" sz="21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869160"/>
                <a:ext cx="2088136" cy="415498"/>
              </a:xfrm>
              <a:prstGeom prst="rect">
                <a:avLst/>
              </a:prstGeom>
              <a:blipFill rotWithShape="1">
                <a:blip r:embed="rId30"/>
                <a:stretch>
                  <a:fillRect r="-875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Прямоугольник 113"/>
              <p:cNvSpPr/>
              <p:nvPr/>
            </p:nvSpPr>
            <p:spPr>
              <a:xfrm>
                <a:off x="107504" y="5942162"/>
                <a:ext cx="1855701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10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en-US" sz="21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100" b="0" i="0" smtClean="0">
                          <a:latin typeface="Cambria Math"/>
                        </a:rPr>
                        <m:t>A</m:t>
                      </m:r>
                      <m:r>
                        <a:rPr lang="en-US" sz="2100" i="1">
                          <a:latin typeface="Cambria Math"/>
                          <a:ea typeface="Cambria Math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latin typeface="Cambria Math"/>
                          <a:ea typeface="Cambria Math"/>
                        </a:rPr>
                        <m:t>EF</m:t>
                      </m:r>
                      <m:r>
                        <a:rPr lang="ru-RU" sz="2100" b="0" i="0" smtClean="0">
                          <a:latin typeface="Cambria Math"/>
                          <a:ea typeface="Cambria Math"/>
                        </a:rPr>
                        <m:t> (∗∗)</m:t>
                      </m:r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114" name="Прямоугольник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942162"/>
                <a:ext cx="1855701" cy="415498"/>
              </a:xfrm>
              <a:prstGeom prst="rect">
                <a:avLst/>
              </a:prstGeom>
              <a:blipFill rotWithShape="1">
                <a:blip r:embed="rId31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Прямоугольник 117"/>
              <p:cNvSpPr/>
              <p:nvPr/>
            </p:nvSpPr>
            <p:spPr>
              <a:xfrm>
                <a:off x="2349208" y="6126004"/>
                <a:ext cx="2006768" cy="399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100" b="0" i="1" smtClean="0">
                          <a:latin typeface="Cambria Math"/>
                          <a:ea typeface="Cambria Math"/>
                        </a:rPr>
                        <m:t>по признаку</m:t>
                      </m:r>
                      <m:r>
                        <a:rPr lang="en-US" sz="2100" i="1">
                          <a:latin typeface="Cambria Math"/>
                          <a:ea typeface="Cambria Math"/>
                        </a:rPr>
                        <m:t>⊥</m:t>
                      </m:r>
                    </m:oMath>
                  </m:oMathPara>
                </a14:m>
                <a:endParaRPr lang="ru-RU" sz="21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18" name="Прямоугольник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208" y="6126004"/>
                <a:ext cx="2006768" cy="399340"/>
              </a:xfrm>
              <a:prstGeom prst="rect">
                <a:avLst/>
              </a:prstGeom>
              <a:blipFill rotWithShape="1">
                <a:blip r:embed="rId32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6688974" y="256490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202"/>
              <p:cNvSpPr txBox="1"/>
              <p:nvPr/>
            </p:nvSpPr>
            <p:spPr>
              <a:xfrm>
                <a:off x="6998708" y="6021288"/>
                <a:ext cx="511580" cy="36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rgbClr val="006666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1600" b="1" i="1" smtClean="0">
                              <a:solidFill>
                                <a:srgbClr val="00666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1" i="1" smtClean="0">
                              <a:solidFill>
                                <a:srgbClr val="00666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1600" b="1" dirty="0">
                  <a:solidFill>
                    <a:srgbClr val="0066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8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708" y="6021288"/>
                <a:ext cx="511580" cy="367601"/>
              </a:xfrm>
              <a:prstGeom prst="rect">
                <a:avLst/>
              </a:prstGeom>
              <a:blipFill rotWithShape="1">
                <a:blip r:embed="rId35"/>
                <a:stretch>
                  <a:fillRect r="-5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202"/>
              <p:cNvSpPr txBox="1"/>
              <p:nvPr/>
            </p:nvSpPr>
            <p:spPr>
              <a:xfrm>
                <a:off x="5902966" y="5096725"/>
                <a:ext cx="511580" cy="36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1" i="1" smtClean="0">
                              <a:solidFill>
                                <a:srgbClr val="00666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600" b="1" i="1" smtClean="0">
                              <a:solidFill>
                                <a:srgbClr val="00666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ru-RU" sz="1600" b="1" dirty="0">
                  <a:solidFill>
                    <a:srgbClr val="0066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966" y="5096725"/>
                <a:ext cx="511580" cy="367601"/>
              </a:xfrm>
              <a:prstGeom prst="rect">
                <a:avLst/>
              </a:prstGeom>
              <a:blipFill rotWithShape="1">
                <a:blip r:embed="rId36"/>
                <a:stretch>
                  <a:fillRect r="-5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202"/>
              <p:cNvSpPr txBox="1"/>
              <p:nvPr/>
            </p:nvSpPr>
            <p:spPr>
              <a:xfrm>
                <a:off x="7285452" y="4976982"/>
                <a:ext cx="511580" cy="36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rgbClr val="006666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1600" b="1" i="1" smtClean="0">
                              <a:solidFill>
                                <a:srgbClr val="00666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600" b="1" i="1" smtClean="0">
                              <a:solidFill>
                                <a:srgbClr val="00666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ru-RU" sz="1600" b="1" dirty="0">
                  <a:solidFill>
                    <a:srgbClr val="0066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7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52" y="4976982"/>
                <a:ext cx="511580" cy="367601"/>
              </a:xfrm>
              <a:prstGeom prst="rect">
                <a:avLst/>
              </a:prstGeom>
              <a:blipFill rotWithShape="1">
                <a:blip r:embed="rId37"/>
                <a:stretch>
                  <a:fillRect r="-29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 flipH="1" flipV="1">
            <a:off x="5572317" y="4318051"/>
            <a:ext cx="3285702" cy="1756471"/>
          </a:xfrm>
          <a:prstGeom prst="line">
            <a:avLst/>
          </a:prstGeom>
          <a:ln w="28575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79"/>
              <p:cNvSpPr txBox="1"/>
              <p:nvPr/>
            </p:nvSpPr>
            <p:spPr>
              <a:xfrm rot="20398596">
                <a:off x="5470425" y="1177056"/>
                <a:ext cx="751424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1" i="1" smtClean="0">
                          <a:solidFill>
                            <a:srgbClr val="006666"/>
                          </a:solidFill>
                          <a:latin typeface="Cambria Math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ru-RU" sz="14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14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ru-RU" sz="1400" b="1" i="1" smtClean="0">
                          <a:solidFill>
                            <a:srgbClr val="006666"/>
                          </a:solidFill>
                          <a:latin typeface="Cambria Math"/>
                        </a:rPr>
                        <m:t>/</m:t>
                      </m:r>
                      <m:r>
                        <a:rPr lang="ru-RU" sz="1400" b="1" i="1" smtClean="0">
                          <a:solidFill>
                            <a:srgbClr val="006666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1400" b="1" dirty="0" smtClean="0">
                  <a:solidFill>
                    <a:srgbClr val="006666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9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98596">
                <a:off x="5470425" y="1177056"/>
                <a:ext cx="751424" cy="333168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79"/>
              <p:cNvSpPr txBox="1"/>
              <p:nvPr/>
            </p:nvSpPr>
            <p:spPr>
              <a:xfrm rot="20398596">
                <a:off x="5429819" y="2884884"/>
                <a:ext cx="448456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14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14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1400" b="1" dirty="0" smtClean="0">
                  <a:solidFill>
                    <a:srgbClr val="006666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19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98596">
                <a:off x="5429819" y="2884884"/>
                <a:ext cx="448456" cy="333168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79"/>
              <p:cNvSpPr txBox="1"/>
              <p:nvPr/>
            </p:nvSpPr>
            <p:spPr>
              <a:xfrm rot="20398596">
                <a:off x="6554699" y="1051427"/>
                <a:ext cx="644022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14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14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ru-RU" sz="1400" b="1" i="1" smtClean="0">
                          <a:solidFill>
                            <a:srgbClr val="006666"/>
                          </a:solidFill>
                          <a:latin typeface="Cambria Math"/>
                        </a:rPr>
                        <m:t>/</m:t>
                      </m:r>
                      <m:r>
                        <a:rPr lang="ru-RU" sz="1400" b="1" i="1" smtClean="0">
                          <a:solidFill>
                            <a:srgbClr val="006666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1400" b="1" dirty="0" smtClean="0">
                  <a:solidFill>
                    <a:srgbClr val="006666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2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98596">
                <a:off x="6554699" y="1051427"/>
                <a:ext cx="644022" cy="333168"/>
              </a:xfrm>
              <a:prstGeom prst="rect">
                <a:avLst/>
              </a:prstGeom>
              <a:blipFill rotWithShape="1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2555776" y="332656"/>
                <a:ext cx="2269339" cy="697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0" smtClean="0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sz="21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100" b="0" i="0" smtClean="0">
                              <a:latin typeface="Cambria Math"/>
                              <a:ea typeface="Cambria Math"/>
                            </a:rPr>
                            <m:t>FM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100" b="0" i="0" smtClean="0">
                              <a:latin typeface="Cambria Math"/>
                              <a:ea typeface="Cambria Math"/>
                            </a:rPr>
                            <m:t>ME</m:t>
                          </m:r>
                        </m:den>
                      </m:f>
                      <m:r>
                        <a:rPr lang="en-US" sz="21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100" b="0" i="0" smtClean="0">
                                  <a:latin typeface="Cambria Math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sz="2100" b="0" i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100" b="0" i="0" smtClean="0">
                              <a:latin typeface="Cambria Math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100" b="0" i="0" smtClean="0">
                              <a:latin typeface="Cambria Math"/>
                            </a:rPr>
                            <m:t>MA</m:t>
                          </m:r>
                        </m:den>
                      </m:f>
                      <m:r>
                        <a:rPr lang="en-US" sz="21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1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100" b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32656"/>
                <a:ext cx="2269339" cy="697370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780386" y="5793454"/>
            <a:ext cx="1071534" cy="37204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Прямоугольник 123"/>
              <p:cNvSpPr/>
              <p:nvPr/>
            </p:nvSpPr>
            <p:spPr>
              <a:xfrm>
                <a:off x="153511" y="6253862"/>
                <a:ext cx="2114233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100">
                              <a:latin typeface="Cambria Math"/>
                            </a:rPr>
                            <m:t>КК</m:t>
                          </m:r>
                        </m:e>
                        <m:sub>
                          <m:r>
                            <a:rPr lang="en-US" sz="21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10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latin typeface="Cambria Math"/>
                        </a:rPr>
                        <m:t>EF</m:t>
                      </m:r>
                      <m:r>
                        <a:rPr lang="ru-RU" sz="2100" b="0" i="0" smtClean="0">
                          <a:latin typeface="Cambria Math"/>
                        </a:rPr>
                        <m:t> в пл.</m:t>
                      </m:r>
                      <m:r>
                        <m:rPr>
                          <m:sty m:val="p"/>
                        </m:rPr>
                        <a:rPr lang="el-GR" sz="2100" b="0" i="1" smtClean="0">
                          <a:latin typeface="Cambria Math"/>
                          <a:ea typeface="Cambria Math"/>
                        </a:rPr>
                        <m:t>γ</m:t>
                      </m:r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124" name="Прямоугольник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11" y="6253862"/>
                <a:ext cx="2114233" cy="415498"/>
              </a:xfrm>
              <a:prstGeom prst="rect">
                <a:avLst/>
              </a:prstGeom>
              <a:blipFill rotWithShape="1">
                <a:blip r:embed="rId43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Правая фигурная скобка 125"/>
          <p:cNvSpPr/>
          <p:nvPr/>
        </p:nvSpPr>
        <p:spPr>
          <a:xfrm>
            <a:off x="2123728" y="5733256"/>
            <a:ext cx="224929" cy="830787"/>
          </a:xfrm>
          <a:prstGeom prst="rightBrace">
            <a:avLst>
              <a:gd name="adj1" fmla="val 8333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Прямоугольник 126"/>
              <p:cNvSpPr/>
              <p:nvPr/>
            </p:nvSpPr>
            <p:spPr>
              <a:xfrm>
                <a:off x="2339752" y="6342028"/>
                <a:ext cx="2771913" cy="399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100" b="0" i="1" smtClean="0">
                          <a:latin typeface="Cambria Math"/>
                          <a:ea typeface="Cambria Math"/>
                        </a:rPr>
                        <m:t>прямой и плоскости.</m:t>
                      </m:r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127" name="Прямоугольник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6342028"/>
                <a:ext cx="2771913" cy="399340"/>
              </a:xfrm>
              <a:prstGeom prst="rect">
                <a:avLst/>
              </a:prstGeom>
              <a:blipFill rotWithShape="1">
                <a:blip r:embed="rId44"/>
                <a:stretch>
                  <a:fillRect l="-1099"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5868144" y="764704"/>
                <a:ext cx="288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𝜸</m:t>
                      </m:r>
                    </m:oMath>
                  </m:oMathPara>
                </a14:m>
                <a:endParaRPr lang="ru-RU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764704"/>
                <a:ext cx="288032" cy="338554"/>
              </a:xfrm>
              <a:prstGeom prst="rect">
                <a:avLst/>
              </a:prstGeom>
              <a:blipFill rotWithShape="1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Овал 114"/>
          <p:cNvSpPr/>
          <p:nvPr/>
        </p:nvSpPr>
        <p:spPr>
          <a:xfrm rot="10800000">
            <a:off x="6588225" y="4833167"/>
            <a:ext cx="108000" cy="108000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6" name="Группа 115"/>
          <p:cNvGrpSpPr/>
          <p:nvPr/>
        </p:nvGrpSpPr>
        <p:grpSpPr>
          <a:xfrm rot="-6240000">
            <a:off x="6470646" y="4465906"/>
            <a:ext cx="178296" cy="342218"/>
            <a:chOff x="7418851" y="2715564"/>
            <a:chExt cx="178296" cy="342218"/>
          </a:xfrm>
        </p:grpSpPr>
        <p:cxnSp>
          <p:nvCxnSpPr>
            <p:cNvPr id="122" name="Прямая соединительная линия 121"/>
            <p:cNvCxnSpPr/>
            <p:nvPr/>
          </p:nvCxnSpPr>
          <p:spPr>
            <a:xfrm rot="6240000" flipH="1" flipV="1">
              <a:off x="7396936" y="2878715"/>
              <a:ext cx="217416" cy="140717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 rot="360000">
              <a:off x="7418851" y="2715564"/>
              <a:ext cx="178296" cy="144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Группа 137"/>
          <p:cNvGrpSpPr/>
          <p:nvPr/>
        </p:nvGrpSpPr>
        <p:grpSpPr>
          <a:xfrm rot="-8100000">
            <a:off x="6683106" y="5725794"/>
            <a:ext cx="178296" cy="342218"/>
            <a:chOff x="7418851" y="2715564"/>
            <a:chExt cx="178296" cy="342218"/>
          </a:xfrm>
        </p:grpSpPr>
        <p:cxnSp>
          <p:nvCxnSpPr>
            <p:cNvPr id="139" name="Прямая соединительная линия 138"/>
            <p:cNvCxnSpPr/>
            <p:nvPr/>
          </p:nvCxnSpPr>
          <p:spPr>
            <a:xfrm rot="6240000" flipH="1" flipV="1">
              <a:off x="7396936" y="2878715"/>
              <a:ext cx="217416" cy="140717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 rot="360000">
              <a:off x="7418851" y="2715564"/>
              <a:ext cx="178296" cy="144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Прямоугольник 128"/>
              <p:cNvSpPr/>
              <p:nvPr/>
            </p:nvSpPr>
            <p:spPr>
              <a:xfrm>
                <a:off x="1396511" y="4149080"/>
                <a:ext cx="2959465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100" b="0" i="0" smtClean="0">
                          <a:latin typeface="Cambria Math"/>
                        </a:rPr>
                        <m:t>−прямоугольный, т.к.</m:t>
                      </m:r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129" name="Прямоугольник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511" y="4149080"/>
                <a:ext cx="2959465" cy="415498"/>
              </a:xfrm>
              <a:prstGeom prst="rect">
                <a:avLst/>
              </a:prstGeom>
              <a:blipFill rotWithShape="1">
                <a:blip r:embed="rId46"/>
                <a:stretch>
                  <a:fillRect b="-13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Прямоугольник 129"/>
              <p:cNvSpPr/>
              <p:nvPr/>
            </p:nvSpPr>
            <p:spPr>
              <a:xfrm>
                <a:off x="107504" y="5678672"/>
                <a:ext cx="1834990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sz="2100" b="0" i="1" smtClean="0">
                              <a:latin typeface="Cambria Math"/>
                              <a:ea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sz="21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100" b="0" i="1" smtClean="0">
                          <a:latin typeface="Cambria Math"/>
                          <a:ea typeface="Cambria Math"/>
                        </a:rPr>
                        <m:t>А</m:t>
                      </m:r>
                      <m:r>
                        <a:rPr lang="en-US" sz="2100" i="1">
                          <a:latin typeface="Cambria Math"/>
                          <a:ea typeface="Cambria Math"/>
                        </a:rPr>
                        <m:t>⊥</m:t>
                      </m:r>
                      <m:sSub>
                        <m:sSubPr>
                          <m:ctrlPr>
                            <a:rPr lang="en-US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100" b="0" i="0" smtClean="0">
                              <a:latin typeface="Cambria Math"/>
                            </a:rPr>
                            <m:t>КК</m:t>
                          </m:r>
                        </m:e>
                        <m:sub>
                          <m:r>
                            <a:rPr lang="en-US" sz="21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100" b="0" i="0" smtClean="0">
                          <a:latin typeface="Cambria Math"/>
                        </a:rPr>
                        <m:t>(∗)</m:t>
                      </m:r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130" name="Прямоугольник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678672"/>
                <a:ext cx="1834990" cy="415498"/>
              </a:xfrm>
              <a:prstGeom prst="rect">
                <a:avLst/>
              </a:prstGeom>
              <a:blipFill rotWithShape="1">
                <a:blip r:embed="rId47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Прямоугольник 130"/>
              <p:cNvSpPr/>
              <p:nvPr/>
            </p:nvSpPr>
            <p:spPr>
              <a:xfrm>
                <a:off x="539552" y="5317758"/>
                <a:ext cx="2074607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1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В итоге имеем:</m:t>
                      </m:r>
                    </m:oMath>
                  </m:oMathPara>
                </a14:m>
                <a:endParaRPr lang="ru-RU" sz="21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1" name="Прямоугольник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17758"/>
                <a:ext cx="2074607" cy="415498"/>
              </a:xfrm>
              <a:prstGeom prst="rect">
                <a:avLst/>
              </a:prstGeom>
              <a:blipFill rotWithShape="1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Прямая соединительная линия 132"/>
          <p:cNvCxnSpPr/>
          <p:nvPr/>
        </p:nvCxnSpPr>
        <p:spPr>
          <a:xfrm rot="10800000">
            <a:off x="5301752" y="1661092"/>
            <a:ext cx="3302696" cy="360000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flipV="1">
            <a:off x="5942732" y="1197308"/>
            <a:ext cx="574774" cy="1828997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Овал 202"/>
          <p:cNvSpPr/>
          <p:nvPr/>
        </p:nvSpPr>
        <p:spPr>
          <a:xfrm>
            <a:off x="6327545" y="1729732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TextBox 203"/>
          <p:cNvSpPr txBox="1"/>
          <p:nvPr/>
        </p:nvSpPr>
        <p:spPr>
          <a:xfrm>
            <a:off x="6228184" y="168164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18" name="Прямая соединительная линия 217"/>
          <p:cNvCxnSpPr>
            <a:endCxn id="185" idx="3"/>
          </p:cNvCxnSpPr>
          <p:nvPr/>
        </p:nvCxnSpPr>
        <p:spPr>
          <a:xfrm flipV="1">
            <a:off x="6225502" y="1691377"/>
            <a:ext cx="812972" cy="1593608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949074" y="1177588"/>
            <a:ext cx="35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5" name="Овал 184"/>
          <p:cNvSpPr/>
          <p:nvPr/>
        </p:nvSpPr>
        <p:spPr>
          <a:xfrm>
            <a:off x="7027930" y="1629921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5725066" y="3209912"/>
            <a:ext cx="211379" cy="1945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TextBox 135"/>
          <p:cNvSpPr txBox="1"/>
          <p:nvPr/>
        </p:nvSpPr>
        <p:spPr>
          <a:xfrm>
            <a:off x="5664751" y="2979723"/>
            <a:ext cx="414394" cy="5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603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2000" fill="hold"/>
                                        <p:tgtEl>
                                          <p:spTgt spid="2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6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000"/>
                            </p:stCondLst>
                            <p:childTnLst>
                              <p:par>
                                <p:cTn id="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"/>
                            </p:stCondLst>
                            <p:childTnLst>
                              <p:par>
                                <p:cTn id="2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000"/>
                            </p:stCondLst>
                            <p:childTnLst>
                              <p:par>
                                <p:cTn id="2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2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0"/>
                            </p:stCondLst>
                            <p:childTnLst>
                              <p:par>
                                <p:cTn id="27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7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3" grpId="0" animBg="1"/>
      <p:bldP spid="110" grpId="0" animBg="1"/>
      <p:bldP spid="110" grpId="1" animBg="1"/>
      <p:bldP spid="17" grpId="0" animBg="1"/>
      <p:bldP spid="17" grpId="1" animBg="1"/>
      <p:bldP spid="121" grpId="0" animBg="1"/>
      <p:bldP spid="121" grpId="1" animBg="1"/>
      <p:bldP spid="121" grpId="2" animBg="1"/>
      <p:bldP spid="15" grpId="0" animBg="1"/>
      <p:bldP spid="15" grpId="1" animBg="1"/>
      <p:bldP spid="232" grpId="0"/>
      <p:bldP spid="66" grpId="0"/>
      <p:bldP spid="67" grpId="0"/>
      <p:bldP spid="71" grpId="0" animBg="1"/>
      <p:bldP spid="77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5" grpId="1"/>
      <p:bldP spid="97" grpId="0"/>
      <p:bldP spid="100" grpId="0"/>
      <p:bldP spid="101" grpId="0"/>
      <p:bldP spid="101" grpId="1"/>
      <p:bldP spid="102" grpId="0"/>
      <p:bldP spid="102" grpId="1"/>
      <p:bldP spid="103" grpId="0"/>
      <p:bldP spid="103" grpId="1"/>
      <p:bldP spid="105" grpId="0"/>
      <p:bldP spid="106" grpId="0"/>
      <p:bldP spid="107" grpId="0"/>
      <p:bldP spid="10" grpId="0"/>
      <p:bldP spid="109" grpId="0"/>
      <p:bldP spid="11" grpId="0"/>
      <p:bldP spid="112" grpId="0"/>
      <p:bldP spid="12" grpId="0"/>
      <p:bldP spid="114" grpId="0"/>
      <p:bldP spid="118" grpId="0"/>
      <p:bldP spid="108" grpId="0"/>
      <p:bldP spid="108" grpId="1"/>
      <p:bldP spid="108" grpId="2"/>
      <p:bldP spid="113" grpId="0"/>
      <p:bldP spid="117" grpId="0"/>
      <p:bldP spid="123" grpId="0"/>
      <p:bldP spid="4" grpId="0" animBg="1"/>
      <p:bldP spid="124" grpId="0"/>
      <p:bldP spid="126" grpId="0" animBg="1"/>
      <p:bldP spid="127" grpId="0"/>
      <p:bldP spid="115" grpId="0" animBg="1"/>
      <p:bldP spid="129" grpId="0"/>
      <p:bldP spid="130" grpId="0"/>
      <p:bldP spid="131" grpId="0"/>
      <p:bldP spid="1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Группа 164"/>
          <p:cNvGrpSpPr/>
          <p:nvPr/>
        </p:nvGrpSpPr>
        <p:grpSpPr>
          <a:xfrm rot="3960000" flipH="1" flipV="1">
            <a:off x="5821491" y="2734275"/>
            <a:ext cx="180000" cy="180000"/>
            <a:chOff x="7380313" y="2715564"/>
            <a:chExt cx="216834" cy="232797"/>
          </a:xfrm>
        </p:grpSpPr>
        <p:cxnSp>
          <p:nvCxnSpPr>
            <p:cNvPr id="166" name="Прямая соединительная линия 165"/>
            <p:cNvCxnSpPr/>
            <p:nvPr/>
          </p:nvCxnSpPr>
          <p:spPr>
            <a:xfrm rot="240000" flipV="1">
              <a:off x="7380313" y="2852936"/>
              <a:ext cx="216834" cy="954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>
            <a:xfrm rot="360000">
              <a:off x="7418851" y="2715564"/>
              <a:ext cx="178296" cy="14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Группа 161"/>
          <p:cNvGrpSpPr/>
          <p:nvPr/>
        </p:nvGrpSpPr>
        <p:grpSpPr>
          <a:xfrm>
            <a:off x="6199411" y="2984735"/>
            <a:ext cx="180000" cy="180000"/>
            <a:chOff x="7380313" y="2715564"/>
            <a:chExt cx="216834" cy="232797"/>
          </a:xfrm>
        </p:grpSpPr>
        <p:cxnSp>
          <p:nvCxnSpPr>
            <p:cNvPr id="163" name="Прямая соединительная линия 162"/>
            <p:cNvCxnSpPr/>
            <p:nvPr/>
          </p:nvCxnSpPr>
          <p:spPr>
            <a:xfrm rot="240000" flipV="1">
              <a:off x="7380313" y="2852936"/>
              <a:ext cx="216834" cy="954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 rot="360000">
              <a:off x="7418851" y="2715564"/>
              <a:ext cx="178296" cy="14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2483768" y="2441502"/>
                <a:ext cx="17041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A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sz="22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NH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441502"/>
                <a:ext cx="1704121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Прямоугольник 137"/>
              <p:cNvSpPr/>
              <p:nvPr/>
            </p:nvSpPr>
            <p:spPr>
              <a:xfrm>
                <a:off x="107504" y="2420888"/>
                <a:ext cx="412148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NH</m:t>
                      </m:r>
                      <m:r>
                        <a:rPr lang="en-US" sz="2200" i="0">
                          <a:latin typeface="Cambria Math"/>
                          <a:ea typeface="Cambria Math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EF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A</m:t>
                      </m:r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>
                          <a:latin typeface="Cambria Math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EF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38" name="Прямоугольник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420888"/>
                <a:ext cx="4121489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35496" y="1988840"/>
                <a:ext cx="307661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1" i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ru-RU" sz="2200" b="1" i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  Проведем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NH</m:t>
                      </m:r>
                      <m:r>
                        <a:rPr lang="en-US" sz="2200" i="0">
                          <a:latin typeface="Cambria Math"/>
                          <a:ea typeface="Cambria Math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EF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988840"/>
                <a:ext cx="3076611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Прямоугольник 102"/>
              <p:cNvSpPr/>
              <p:nvPr/>
            </p:nvSpPr>
            <p:spPr>
              <a:xfrm>
                <a:off x="2411760" y="2854097"/>
                <a:ext cx="22320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l-GR" sz="2200" i="0">
                          <a:latin typeface="Cambria Math"/>
                          <a:ea typeface="Cambria Math"/>
                        </a:rPr>
                        <m:t>ρ</m:t>
                      </m:r>
                      <m:d>
                        <m:dPr>
                          <m:ctrlPr>
                            <a:rPr lang="el-GR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  <a:ea typeface="Cambria Math"/>
                            </a:rPr>
                            <m:t>N</m:t>
                          </m:r>
                          <m:r>
                            <a:rPr lang="ru-RU" sz="2200" i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  <a:ea typeface="Cambria Math"/>
                            </a:rPr>
                            <m:t>γ</m:t>
                          </m:r>
                        </m:e>
                      </m:d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NH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3" name="Прямоугольник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54097"/>
                <a:ext cx="2232021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Прямоугольник 139"/>
              <p:cNvSpPr/>
              <p:nvPr/>
            </p:nvSpPr>
            <p:spPr>
              <a:xfrm>
                <a:off x="107504" y="2834439"/>
                <a:ext cx="244828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A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sz="22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>
                        <a:latin typeface="Cambria Math"/>
                      </a:rPr>
                      <m:t>⊥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2200">
                        <a:latin typeface="Cambria Math"/>
                        <a:ea typeface="Cambria Math"/>
                      </a:rPr>
                      <m:t>⇒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NH</m:t>
                    </m:r>
                  </m:oMath>
                </a14:m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0"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140" name="Прямоугольник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834439"/>
                <a:ext cx="2448285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249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Прямоугольник 127"/>
              <p:cNvSpPr/>
              <p:nvPr/>
            </p:nvSpPr>
            <p:spPr>
              <a:xfrm>
                <a:off x="107504" y="3356992"/>
                <a:ext cx="232762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ru-RU" sz="2200" b="1" i="0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</m:t>
                      </m:r>
                      <m:r>
                        <a:rPr lang="en-US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2=</m:t>
                      </m:r>
                      <m:r>
                        <a:rPr lang="en-US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8" name="Прямоугольник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356992"/>
                <a:ext cx="2327625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525" b="-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78831" y="1980124"/>
            <a:ext cx="4832031" cy="195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ый треугольник 156"/>
          <p:cNvSpPr/>
          <p:nvPr/>
        </p:nvSpPr>
        <p:spPr>
          <a:xfrm rot="7020000">
            <a:off x="6463697" y="4085998"/>
            <a:ext cx="432000" cy="748098"/>
          </a:xfrm>
          <a:prstGeom prst="rtTriangl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4462067"/>
            <a:ext cx="3597358" cy="1756471"/>
          </a:xfrm>
          <a:prstGeom prst="rect">
            <a:avLst/>
          </a:prstGeom>
          <a:solidFill>
            <a:srgbClr val="B3FFD9">
              <a:alpha val="30196"/>
            </a:srgbClr>
          </a:solidFill>
          <a:ln w="285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ый треугольник 155"/>
          <p:cNvSpPr/>
          <p:nvPr/>
        </p:nvSpPr>
        <p:spPr>
          <a:xfrm rot="1560000" flipV="1">
            <a:off x="5669460" y="5479898"/>
            <a:ext cx="2908809" cy="1448116"/>
          </a:xfrm>
          <a:prstGeom prst="rtTriangl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1" name="Группа 170"/>
          <p:cNvGrpSpPr/>
          <p:nvPr/>
        </p:nvGrpSpPr>
        <p:grpSpPr>
          <a:xfrm>
            <a:off x="5364088" y="404663"/>
            <a:ext cx="3312368" cy="2880321"/>
            <a:chOff x="4427984" y="3428999"/>
            <a:chExt cx="3312368" cy="2880321"/>
          </a:xfrm>
        </p:grpSpPr>
        <p:sp>
          <p:nvSpPr>
            <p:cNvPr id="172" name="Параллелограмм 171"/>
            <p:cNvSpPr/>
            <p:nvPr/>
          </p:nvSpPr>
          <p:spPr>
            <a:xfrm>
              <a:off x="4427984" y="3429000"/>
              <a:ext cx="3312368" cy="1261257"/>
            </a:xfrm>
            <a:prstGeom prst="parallelogram">
              <a:avLst>
                <a:gd name="adj" fmla="val 690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араллелограмм 172"/>
            <p:cNvSpPr/>
            <p:nvPr/>
          </p:nvSpPr>
          <p:spPr>
            <a:xfrm>
              <a:off x="4427984" y="5048063"/>
              <a:ext cx="3312368" cy="1261257"/>
            </a:xfrm>
            <a:prstGeom prst="parallelogram">
              <a:avLst>
                <a:gd name="adj" fmla="val 68154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4" name="Прямая соединительная линия 173"/>
            <p:cNvCxnSpPr/>
            <p:nvPr/>
          </p:nvCxnSpPr>
          <p:spPr>
            <a:xfrm>
              <a:off x="5292080" y="3429000"/>
              <a:ext cx="0" cy="161906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>
            <a:xfrm flipH="1">
              <a:off x="4429607" y="5048062"/>
              <a:ext cx="853200" cy="126000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>
            <a:xfrm flipH="1">
              <a:off x="5293703" y="5048063"/>
              <a:ext cx="2446649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я соединительная линия 177"/>
            <p:cNvCxnSpPr/>
            <p:nvPr/>
          </p:nvCxnSpPr>
          <p:spPr>
            <a:xfrm>
              <a:off x="6876256" y="4690257"/>
              <a:ext cx="0" cy="161906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>
            <a:xfrm>
              <a:off x="4429607" y="4690257"/>
              <a:ext cx="0" cy="161906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Прямая соединительная линия 178"/>
            <p:cNvCxnSpPr/>
            <p:nvPr/>
          </p:nvCxnSpPr>
          <p:spPr>
            <a:xfrm>
              <a:off x="7740352" y="3428999"/>
              <a:ext cx="0" cy="161906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2" name="Прямая соединительная линия 181"/>
          <p:cNvCxnSpPr/>
          <p:nvPr/>
        </p:nvCxnSpPr>
        <p:spPr>
          <a:xfrm flipH="1">
            <a:off x="5375718" y="2023727"/>
            <a:ext cx="3300738" cy="1261257"/>
          </a:xfrm>
          <a:prstGeom prst="line">
            <a:avLst/>
          </a:prstGeom>
          <a:ln w="28575">
            <a:solidFill>
              <a:srgbClr val="00C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 flipH="1" flipV="1">
            <a:off x="6234810" y="2023727"/>
            <a:ext cx="1582553" cy="1261258"/>
          </a:xfrm>
          <a:prstGeom prst="line">
            <a:avLst/>
          </a:prstGeom>
          <a:ln w="28575">
            <a:solidFill>
              <a:srgbClr val="99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Овал 183"/>
          <p:cNvSpPr/>
          <p:nvPr/>
        </p:nvSpPr>
        <p:spPr>
          <a:xfrm>
            <a:off x="5651012" y="2780928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6" name="Прямая соединительная линия 185"/>
          <p:cNvCxnSpPr/>
          <p:nvPr/>
        </p:nvCxnSpPr>
        <p:spPr>
          <a:xfrm flipH="1" flipV="1">
            <a:off x="5713712" y="2816985"/>
            <a:ext cx="583798" cy="46800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>
            <a:stCxn id="184" idx="0"/>
          </p:cNvCxnSpPr>
          <p:nvPr/>
        </p:nvCxnSpPr>
        <p:spPr>
          <a:xfrm flipV="1">
            <a:off x="5687012" y="728696"/>
            <a:ext cx="327728" cy="2052232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5864603" y="171341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5079476" y="314096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7755736" y="314096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/>
              <p:cNvSpPr txBox="1"/>
              <p:nvPr/>
            </p:nvSpPr>
            <p:spPr>
              <a:xfrm>
                <a:off x="8316416" y="-99392"/>
                <a:ext cx="6497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А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1" name="TextBox 1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-99392"/>
                <a:ext cx="64973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5927212" y="-99392"/>
                <a:ext cx="6449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В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212" y="-99392"/>
                <a:ext cx="644920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4880816" y="1340768"/>
                <a:ext cx="6272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16" y="1340768"/>
                <a:ext cx="627288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/>
              <p:cNvSpPr txBox="1"/>
              <p:nvPr/>
            </p:nvSpPr>
            <p:spPr>
              <a:xfrm>
                <a:off x="7737805" y="1465620"/>
                <a:ext cx="6625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a:rPr lang="ru-RU" sz="28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4" name="TextBox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805" y="1465620"/>
                <a:ext cx="662554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TextBox 195"/>
          <p:cNvSpPr txBox="1"/>
          <p:nvPr/>
        </p:nvSpPr>
        <p:spPr>
          <a:xfrm>
            <a:off x="5299604" y="2401724"/>
            <a:ext cx="49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>
                <a:off x="6066866" y="3212976"/>
                <a:ext cx="665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ru-RU" sz="28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866" y="3212976"/>
                <a:ext cx="665374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/>
              <p:cNvSpPr txBox="1"/>
              <p:nvPr/>
            </p:nvSpPr>
            <p:spPr>
              <a:xfrm>
                <a:off x="5580112" y="260648"/>
                <a:ext cx="6160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a:rPr lang="ru-RU" sz="28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9" name="TextBox 1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60648"/>
                <a:ext cx="616066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" name="TextBox 201"/>
          <p:cNvSpPr txBox="1"/>
          <p:nvPr/>
        </p:nvSpPr>
        <p:spPr>
          <a:xfrm>
            <a:off x="8607868" y="170080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5712898" y="2114561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5345758" y="2710081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8172400" y="249289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6159596" y="1323925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7311724" y="1341929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55667" y="130325"/>
                <a:ext cx="162025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.  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0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sty m:val="p"/>
                        </m:rPr>
                        <a:rPr lang="en-US" sz="2200" i="0">
                          <a:latin typeface="Cambria Math"/>
                          <a:ea typeface="Cambria Math"/>
                        </a:rPr>
                        <m:t>γ</m:t>
                      </m:r>
                    </m:oMath>
                  </m:oMathPara>
                </a14:m>
                <a:endParaRPr lang="en-US" sz="22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67" y="130325"/>
                <a:ext cx="1620252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376"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202"/>
              <p:cNvSpPr txBox="1"/>
              <p:nvPr/>
            </p:nvSpPr>
            <p:spPr>
              <a:xfrm>
                <a:off x="8604448" y="825496"/>
                <a:ext cx="51158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448" y="825496"/>
                <a:ext cx="511580" cy="401970"/>
              </a:xfrm>
              <a:prstGeom prst="rect">
                <a:avLst/>
              </a:prstGeom>
              <a:blipFill rotWithShape="1">
                <a:blip r:embed="rId17"/>
                <a:stretch>
                  <a:fillRect r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1" name="TextBox 220"/>
          <p:cNvSpPr txBox="1"/>
          <p:nvPr/>
        </p:nvSpPr>
        <p:spPr>
          <a:xfrm>
            <a:off x="6876256" y="56388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1" name="Полилиния 70"/>
          <p:cNvSpPr/>
          <p:nvPr/>
        </p:nvSpPr>
        <p:spPr>
          <a:xfrm>
            <a:off x="5695336" y="736941"/>
            <a:ext cx="1468952" cy="2548043"/>
          </a:xfrm>
          <a:custGeom>
            <a:avLst/>
            <a:gdLst>
              <a:gd name="connsiteX0" fmla="*/ 314591 w 1468952"/>
              <a:gd name="connsiteY0" fmla="*/ 0 h 2548043"/>
              <a:gd name="connsiteX1" fmla="*/ 1185448 w 1468952"/>
              <a:gd name="connsiteY1" fmla="*/ 696686 h 2548043"/>
              <a:gd name="connsiteX2" fmla="*/ 1403162 w 1468952"/>
              <a:gd name="connsiteY2" fmla="*/ 892628 h 2548043"/>
              <a:gd name="connsiteX3" fmla="*/ 1446705 w 1468952"/>
              <a:gd name="connsiteY3" fmla="*/ 914400 h 2548043"/>
              <a:gd name="connsiteX4" fmla="*/ 1424933 w 1468952"/>
              <a:gd name="connsiteY4" fmla="*/ 947057 h 2548043"/>
              <a:gd name="connsiteX5" fmla="*/ 956848 w 1468952"/>
              <a:gd name="connsiteY5" fmla="*/ 1817914 h 2548043"/>
              <a:gd name="connsiteX6" fmla="*/ 652048 w 1468952"/>
              <a:gd name="connsiteY6" fmla="*/ 2449286 h 2548043"/>
              <a:gd name="connsiteX7" fmla="*/ 619391 w 1468952"/>
              <a:gd name="connsiteY7" fmla="*/ 2536371 h 2548043"/>
              <a:gd name="connsiteX8" fmla="*/ 586733 w 1468952"/>
              <a:gd name="connsiteY8" fmla="*/ 2503714 h 2548043"/>
              <a:gd name="connsiteX9" fmla="*/ 129533 w 1468952"/>
              <a:gd name="connsiteY9" fmla="*/ 2144486 h 2548043"/>
              <a:gd name="connsiteX10" fmla="*/ 20676 w 1468952"/>
              <a:gd name="connsiteY10" fmla="*/ 2057400 h 2548043"/>
              <a:gd name="connsiteX11" fmla="*/ 9791 w 1468952"/>
              <a:gd name="connsiteY11" fmla="*/ 2013857 h 2548043"/>
              <a:gd name="connsiteX12" fmla="*/ 129533 w 1468952"/>
              <a:gd name="connsiteY12" fmla="*/ 1251857 h 2548043"/>
              <a:gd name="connsiteX13" fmla="*/ 271048 w 1468952"/>
              <a:gd name="connsiteY13" fmla="*/ 239486 h 254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8952" h="2548043">
                <a:moveTo>
                  <a:pt x="314591" y="0"/>
                </a:moveTo>
                <a:lnTo>
                  <a:pt x="1185448" y="696686"/>
                </a:lnTo>
                <a:cubicBezTo>
                  <a:pt x="1366877" y="845457"/>
                  <a:pt x="1359619" y="856342"/>
                  <a:pt x="1403162" y="892628"/>
                </a:cubicBezTo>
                <a:cubicBezTo>
                  <a:pt x="1446705" y="928914"/>
                  <a:pt x="1443077" y="905329"/>
                  <a:pt x="1446705" y="914400"/>
                </a:cubicBezTo>
                <a:cubicBezTo>
                  <a:pt x="1450333" y="923471"/>
                  <a:pt x="1506576" y="796471"/>
                  <a:pt x="1424933" y="947057"/>
                </a:cubicBezTo>
                <a:cubicBezTo>
                  <a:pt x="1343290" y="1097643"/>
                  <a:pt x="1085662" y="1567543"/>
                  <a:pt x="956848" y="1817914"/>
                </a:cubicBezTo>
                <a:cubicBezTo>
                  <a:pt x="828034" y="2068285"/>
                  <a:pt x="708291" y="2329543"/>
                  <a:pt x="652048" y="2449286"/>
                </a:cubicBezTo>
                <a:cubicBezTo>
                  <a:pt x="595805" y="2569029"/>
                  <a:pt x="630277" y="2527300"/>
                  <a:pt x="619391" y="2536371"/>
                </a:cubicBezTo>
                <a:cubicBezTo>
                  <a:pt x="608505" y="2545442"/>
                  <a:pt x="668376" y="2569028"/>
                  <a:pt x="586733" y="2503714"/>
                </a:cubicBezTo>
                <a:cubicBezTo>
                  <a:pt x="505090" y="2438400"/>
                  <a:pt x="223876" y="2218872"/>
                  <a:pt x="129533" y="2144486"/>
                </a:cubicBezTo>
                <a:cubicBezTo>
                  <a:pt x="35190" y="2070100"/>
                  <a:pt x="40633" y="2079171"/>
                  <a:pt x="20676" y="2057400"/>
                </a:cubicBezTo>
                <a:cubicBezTo>
                  <a:pt x="719" y="2035629"/>
                  <a:pt x="-8352" y="2148114"/>
                  <a:pt x="9791" y="2013857"/>
                </a:cubicBezTo>
                <a:cubicBezTo>
                  <a:pt x="27934" y="1879600"/>
                  <a:pt x="85990" y="1547585"/>
                  <a:pt x="129533" y="1251857"/>
                </a:cubicBezTo>
                <a:cubicBezTo>
                  <a:pt x="173076" y="956129"/>
                  <a:pt x="222062" y="597807"/>
                  <a:pt x="271048" y="239486"/>
                </a:cubicBezTo>
              </a:path>
            </a:pathLst>
          </a:custGeom>
          <a:solidFill>
            <a:srgbClr val="AFD7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араллелограмм 1"/>
          <p:cNvSpPr/>
          <p:nvPr/>
        </p:nvSpPr>
        <p:spPr>
          <a:xfrm rot="20340000">
            <a:off x="4966005" y="1122630"/>
            <a:ext cx="4104000" cy="1476000"/>
          </a:xfrm>
          <a:prstGeom prst="parallelogram">
            <a:avLst>
              <a:gd name="adj" fmla="val 37511"/>
            </a:avLst>
          </a:prstGeom>
          <a:solidFill>
            <a:srgbClr val="B3FFD9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1" name="Прямая соединительная линия 200"/>
          <p:cNvCxnSpPr/>
          <p:nvPr/>
        </p:nvCxnSpPr>
        <p:spPr>
          <a:xfrm rot="10800000">
            <a:off x="5373760" y="1661092"/>
            <a:ext cx="3302696" cy="360000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единительная линия 218"/>
          <p:cNvCxnSpPr/>
          <p:nvPr/>
        </p:nvCxnSpPr>
        <p:spPr>
          <a:xfrm flipV="1">
            <a:off x="6014740" y="1197308"/>
            <a:ext cx="574774" cy="1828997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Овал 202"/>
          <p:cNvSpPr/>
          <p:nvPr/>
        </p:nvSpPr>
        <p:spPr>
          <a:xfrm>
            <a:off x="6399553" y="1729732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TextBox 203"/>
          <p:cNvSpPr txBox="1"/>
          <p:nvPr/>
        </p:nvSpPr>
        <p:spPr>
          <a:xfrm>
            <a:off x="6300192" y="168164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12" name="Прямая соединительная линия 211"/>
          <p:cNvCxnSpPr/>
          <p:nvPr/>
        </p:nvCxnSpPr>
        <p:spPr>
          <a:xfrm flipH="1" flipV="1">
            <a:off x="6014740" y="728696"/>
            <a:ext cx="1149548" cy="937225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flipH="1">
            <a:off x="5375718" y="404664"/>
            <a:ext cx="3300738" cy="1261257"/>
          </a:xfrm>
          <a:prstGeom prst="line">
            <a:avLst/>
          </a:prstGeom>
          <a:ln w="28575">
            <a:solidFill>
              <a:srgbClr val="00CC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 flipH="1" flipV="1">
            <a:off x="6229807" y="404663"/>
            <a:ext cx="1582553" cy="1261258"/>
          </a:xfrm>
          <a:prstGeom prst="line">
            <a:avLst/>
          </a:prstGeom>
          <a:ln w="28575">
            <a:solidFill>
              <a:srgbClr val="99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860032" y="609329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8602790" y="4005064"/>
                <a:ext cx="6497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А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790" y="4005064"/>
                <a:ext cx="649730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736800" y="4005064"/>
                <a:ext cx="6272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800" y="4005064"/>
                <a:ext cx="627288" cy="5232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8679876" y="609329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012160" y="494116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439516" y="612843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012160" y="404020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5125116" y="6177676"/>
                <a:ext cx="489365" cy="367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16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1600" b="1" i="1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1600" b="1" dirty="0"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116" y="6177676"/>
                <a:ext cx="489365" cy="36760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6760982" y="256490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202"/>
              <p:cNvSpPr txBox="1"/>
              <p:nvPr/>
            </p:nvSpPr>
            <p:spPr>
              <a:xfrm>
                <a:off x="6638668" y="6165304"/>
                <a:ext cx="511580" cy="36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rgbClr val="006666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1600" b="1" i="1" smtClean="0">
                              <a:solidFill>
                                <a:srgbClr val="00666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1" i="1" smtClean="0">
                              <a:solidFill>
                                <a:srgbClr val="00666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1600" b="1" dirty="0">
                  <a:solidFill>
                    <a:srgbClr val="0066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8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668" y="6165304"/>
                <a:ext cx="511580" cy="367601"/>
              </a:xfrm>
              <a:prstGeom prst="rect">
                <a:avLst/>
              </a:prstGeom>
              <a:blipFill rotWithShape="1">
                <a:blip r:embed="rId21"/>
                <a:stretch>
                  <a:fillRect r="-5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202"/>
              <p:cNvSpPr txBox="1"/>
              <p:nvPr/>
            </p:nvSpPr>
            <p:spPr>
              <a:xfrm>
                <a:off x="5364088" y="5240741"/>
                <a:ext cx="511580" cy="36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1" i="1" smtClean="0">
                              <a:solidFill>
                                <a:srgbClr val="00666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600" b="1" i="1" smtClean="0">
                              <a:solidFill>
                                <a:srgbClr val="00666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ru-RU" sz="1600" b="1" dirty="0">
                  <a:solidFill>
                    <a:srgbClr val="0066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240741"/>
                <a:ext cx="511580" cy="367601"/>
              </a:xfrm>
              <a:prstGeom prst="rect">
                <a:avLst/>
              </a:prstGeom>
              <a:blipFill rotWithShape="1">
                <a:blip r:embed="rId22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202"/>
              <p:cNvSpPr txBox="1"/>
              <p:nvPr/>
            </p:nvSpPr>
            <p:spPr>
              <a:xfrm>
                <a:off x="7012748" y="5077623"/>
                <a:ext cx="511580" cy="36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rgbClr val="006666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1600" b="1" i="1" smtClean="0">
                              <a:solidFill>
                                <a:srgbClr val="00666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600" b="1" i="1" smtClean="0">
                              <a:solidFill>
                                <a:srgbClr val="00666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ru-RU" sz="1600" b="1" dirty="0">
                  <a:solidFill>
                    <a:srgbClr val="0066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7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748" y="5077623"/>
                <a:ext cx="511580" cy="367601"/>
              </a:xfrm>
              <a:prstGeom prst="rect">
                <a:avLst/>
              </a:prstGeom>
              <a:blipFill rotWithShape="1">
                <a:blip r:embed="rId23"/>
                <a:stretch>
                  <a:fillRect r="-29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 flipH="1" flipV="1">
            <a:off x="5212277" y="4462069"/>
            <a:ext cx="3594266" cy="1731902"/>
          </a:xfrm>
          <a:prstGeom prst="line">
            <a:avLst/>
          </a:prstGeom>
          <a:ln w="28575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Группа 121"/>
          <p:cNvGrpSpPr/>
          <p:nvPr/>
        </p:nvGrpSpPr>
        <p:grpSpPr>
          <a:xfrm>
            <a:off x="149807" y="58887"/>
            <a:ext cx="546876" cy="467438"/>
            <a:chOff x="96034" y="3033000"/>
            <a:chExt cx="546876" cy="467438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142844" y="3104438"/>
              <a:ext cx="468000" cy="39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Rectangle 2"/>
            <p:cNvSpPr>
              <a:spLocks noChangeArrowheads="1"/>
            </p:cNvSpPr>
            <p:nvPr/>
          </p:nvSpPr>
          <p:spPr bwMode="auto">
            <a:xfrm>
              <a:off x="96034" y="3033000"/>
              <a:ext cx="54687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200" b="1" dirty="0"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б</a:t>
              </a:r>
              <a:r>
                <a:rPr kumimoji="0" lang="ru-RU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).</a:t>
              </a:r>
              <a:endPara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Прямоугольник 125"/>
              <p:cNvSpPr/>
              <p:nvPr/>
            </p:nvSpPr>
            <p:spPr>
              <a:xfrm>
                <a:off x="395536" y="908720"/>
                <a:ext cx="152137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latin typeface="Cambria Math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E</m:t>
                      </m:r>
                      <m:r>
                        <a:rPr lang="en-US" sz="2200" i="0">
                          <a:latin typeface="Cambria Math"/>
                          <a:ea typeface="Cambria Math"/>
                        </a:rPr>
                        <m:t>⊥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K</m:t>
                      </m:r>
                      <m:r>
                        <a:rPr lang="en-US" sz="2200" b="0" i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6" name="Прямоугольник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1521379" cy="43088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Прямоугольник 128"/>
              <p:cNvSpPr/>
              <p:nvPr/>
            </p:nvSpPr>
            <p:spPr>
              <a:xfrm>
                <a:off x="107504" y="620688"/>
                <a:ext cx="238734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ru-RU" sz="2200" b="1" i="0" smtClean="0">
                          <a:latin typeface="Cambria Math"/>
                        </a:rPr>
                        <m:t> </m:t>
                      </m:r>
                      <m: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AE</m:t>
                      </m:r>
                      <m:r>
                        <a:rPr lang="en-US" sz="2200" i="0">
                          <a:latin typeface="Cambria Math"/>
                          <a:ea typeface="Cambria Math"/>
                        </a:rPr>
                        <m:t>⊥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9" name="Прямоугольник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20688"/>
                <a:ext cx="2387342" cy="507831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Правая фигурная скобка 129"/>
          <p:cNvSpPr/>
          <p:nvPr/>
        </p:nvSpPr>
        <p:spPr>
          <a:xfrm>
            <a:off x="1822726" y="711211"/>
            <a:ext cx="156986" cy="557549"/>
          </a:xfrm>
          <a:prstGeom prst="rightBrace">
            <a:avLst>
              <a:gd name="adj1" fmla="val 8333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228590" y="764704"/>
                <a:ext cx="323716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FEA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−линейный угол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590" y="764704"/>
                <a:ext cx="3237168" cy="430887"/>
              </a:xfrm>
              <a:prstGeom prst="rect">
                <a:avLst/>
              </a:prstGeom>
              <a:blipFill rotWithShape="1">
                <a:blip r:embed="rId26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908732" y="781207"/>
                <a:ext cx="49244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732" y="781207"/>
                <a:ext cx="492443" cy="43088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699792" y="1197913"/>
                <a:ext cx="187463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1" smtClean="0">
                          <a:latin typeface="Cambria Math"/>
                        </a:rPr>
                        <m:t>N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>
                              <a:latin typeface="Cambria Math"/>
                            </a:rPr>
                            <m:t>АС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en-US" sz="22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200" b="0" i="0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197913"/>
                <a:ext cx="1874633" cy="430887"/>
              </a:xfrm>
              <a:prstGeom prst="rect">
                <a:avLst/>
              </a:prstGeom>
              <a:blipFill rotWithShape="1">
                <a:blip r:embed="rId28"/>
                <a:stretch>
                  <a:fillRect l="-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TextBox 145"/>
          <p:cNvSpPr txBox="1"/>
          <p:nvPr/>
        </p:nvSpPr>
        <p:spPr>
          <a:xfrm>
            <a:off x="6084168" y="364502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6080323" y="4470580"/>
            <a:ext cx="130559" cy="182556"/>
          </a:xfrm>
          <a:custGeom>
            <a:avLst/>
            <a:gdLst>
              <a:gd name="connsiteX0" fmla="*/ 1209 w 88294"/>
              <a:gd name="connsiteY0" fmla="*/ 0 h 174172"/>
              <a:gd name="connsiteX1" fmla="*/ 12094 w 88294"/>
              <a:gd name="connsiteY1" fmla="*/ 87086 h 174172"/>
              <a:gd name="connsiteX2" fmla="*/ 88294 w 88294"/>
              <a:gd name="connsiteY2" fmla="*/ 174172 h 17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94" h="174172">
                <a:moveTo>
                  <a:pt x="1209" y="0"/>
                </a:moveTo>
                <a:cubicBezTo>
                  <a:pt x="-606" y="29028"/>
                  <a:pt x="-2420" y="58057"/>
                  <a:pt x="12094" y="87086"/>
                </a:cubicBezTo>
                <a:cubicBezTo>
                  <a:pt x="26608" y="116115"/>
                  <a:pt x="57451" y="145143"/>
                  <a:pt x="88294" y="17417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олилиния 146"/>
          <p:cNvSpPr/>
          <p:nvPr/>
        </p:nvSpPr>
        <p:spPr>
          <a:xfrm rot="10800000">
            <a:off x="6355914" y="4293096"/>
            <a:ext cx="88294" cy="174172"/>
          </a:xfrm>
          <a:custGeom>
            <a:avLst/>
            <a:gdLst>
              <a:gd name="connsiteX0" fmla="*/ 1209 w 88294"/>
              <a:gd name="connsiteY0" fmla="*/ 0 h 174172"/>
              <a:gd name="connsiteX1" fmla="*/ 12094 w 88294"/>
              <a:gd name="connsiteY1" fmla="*/ 87086 h 174172"/>
              <a:gd name="connsiteX2" fmla="*/ 88294 w 88294"/>
              <a:gd name="connsiteY2" fmla="*/ 174172 h 17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94" h="174172">
                <a:moveTo>
                  <a:pt x="1209" y="0"/>
                </a:moveTo>
                <a:cubicBezTo>
                  <a:pt x="-606" y="29028"/>
                  <a:pt x="-2420" y="58057"/>
                  <a:pt x="12094" y="87086"/>
                </a:cubicBezTo>
                <a:cubicBezTo>
                  <a:pt x="26608" y="116115"/>
                  <a:pt x="57451" y="145143"/>
                  <a:pt x="88294" y="17417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олилиния 147"/>
          <p:cNvSpPr/>
          <p:nvPr/>
        </p:nvSpPr>
        <p:spPr>
          <a:xfrm rot="10800000">
            <a:off x="5580112" y="6041348"/>
            <a:ext cx="136156" cy="174172"/>
          </a:xfrm>
          <a:custGeom>
            <a:avLst/>
            <a:gdLst>
              <a:gd name="connsiteX0" fmla="*/ 1209 w 88294"/>
              <a:gd name="connsiteY0" fmla="*/ 0 h 174172"/>
              <a:gd name="connsiteX1" fmla="*/ 12094 w 88294"/>
              <a:gd name="connsiteY1" fmla="*/ 87086 h 174172"/>
              <a:gd name="connsiteX2" fmla="*/ 88294 w 88294"/>
              <a:gd name="connsiteY2" fmla="*/ 174172 h 17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94" h="174172">
                <a:moveTo>
                  <a:pt x="1209" y="0"/>
                </a:moveTo>
                <a:cubicBezTo>
                  <a:pt x="-606" y="29028"/>
                  <a:pt x="-2420" y="58057"/>
                  <a:pt x="12094" y="87086"/>
                </a:cubicBezTo>
                <a:cubicBezTo>
                  <a:pt x="26608" y="116115"/>
                  <a:pt x="57451" y="145143"/>
                  <a:pt x="88294" y="17417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Прямоугольник 150"/>
              <p:cNvSpPr/>
              <p:nvPr/>
            </p:nvSpPr>
            <p:spPr>
              <a:xfrm>
                <a:off x="35496" y="4869160"/>
                <a:ext cx="380803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.   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△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FHN</m:t>
                      </m:r>
                      <m:r>
                        <a:rPr lang="ru-RU" sz="2200" b="0" i="0" smtClean="0">
                          <a:latin typeface="Cambria Math"/>
                        </a:rPr>
                        <m:t>−прямоугольный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51" name="Прямоугольник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869160"/>
                <a:ext cx="3808030" cy="430887"/>
              </a:xfrm>
              <a:prstGeom prst="rect">
                <a:avLst/>
              </a:prstGeom>
              <a:blipFill rotWithShape="1">
                <a:blip r:embed="rId29"/>
                <a:stretch>
                  <a:fillRect b="-1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Прямоугольник 151"/>
              <p:cNvSpPr/>
              <p:nvPr/>
            </p:nvSpPr>
            <p:spPr>
              <a:xfrm>
                <a:off x="134990" y="5449595"/>
                <a:ext cx="228351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NH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FN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0">
                              <a:latin typeface="Cambria Math"/>
                              <a:ea typeface="Cambria Math"/>
                            </a:rPr>
                            <m:t>∠</m:t>
                          </m:r>
                          <m: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52" name="Прямоугольник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90" y="5449595"/>
                <a:ext cx="2283510" cy="430887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Группа 22"/>
          <p:cNvGrpSpPr/>
          <p:nvPr/>
        </p:nvGrpSpPr>
        <p:grpSpPr>
          <a:xfrm>
            <a:off x="449621" y="6008732"/>
            <a:ext cx="1746115" cy="804644"/>
            <a:chOff x="-1851403" y="6116442"/>
            <a:chExt cx="1746115" cy="804644"/>
          </a:xfrm>
        </p:grpSpPr>
        <p:sp>
          <p:nvSpPr>
            <p:cNvPr id="154" name="Скругленный прямоугольник 153"/>
            <p:cNvSpPr/>
            <p:nvPr/>
          </p:nvSpPr>
          <p:spPr>
            <a:xfrm>
              <a:off x="-1851403" y="6159167"/>
              <a:ext cx="1578391" cy="75268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Прямоугольник 154"/>
                <p:cNvSpPr/>
                <p:nvPr/>
              </p:nvSpPr>
              <p:spPr>
                <a:xfrm>
                  <a:off x="-1834822" y="6116442"/>
                  <a:ext cx="1729534" cy="8046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atin typeface="Cambria Math"/>
                          </a:rPr>
                          <m:t>Ответ:</m:t>
                        </m:r>
                        <m:f>
                          <m:f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</m:rad>
                          </m:num>
                          <m:den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155" name="Прямоугольник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834822" y="6116442"/>
                  <a:ext cx="1729534" cy="804644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6306245" y="4437112"/>
                <a:ext cx="713785" cy="367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16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600" b="1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sz="1600" b="1" i="1" smtClean="0">
                          <a:solidFill>
                            <a:srgbClr val="006666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1600" b="1" i="1" smtClean="0">
                          <a:solidFill>
                            <a:srgbClr val="006666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1600" b="1" dirty="0"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245" y="4437112"/>
                <a:ext cx="713785" cy="367601"/>
              </a:xfrm>
              <a:prstGeom prst="rect">
                <a:avLst/>
              </a:prstGeom>
              <a:blipFill rotWithShape="1">
                <a:blip r:embed="rId3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1801615" y="4072309"/>
                <a:ext cx="2050305" cy="8713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b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ru-RU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>
                            <a:rPr lang="ru-RU" sz="2200" b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ru-RU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ru-RU" sz="2200" b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b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ru-RU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ru-RU" sz="2200" b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15" y="4072309"/>
                <a:ext cx="2050305" cy="871392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Прямая соединительная линия 143"/>
          <p:cNvCxnSpPr/>
          <p:nvPr/>
        </p:nvCxnSpPr>
        <p:spPr>
          <a:xfrm flipH="1" flipV="1">
            <a:off x="6441394" y="4111810"/>
            <a:ext cx="722894" cy="3600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7110362" y="400506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7092280" y="4407464"/>
            <a:ext cx="108000" cy="108000"/>
          </a:xfrm>
          <a:prstGeom prst="ellipse">
            <a:avLst/>
          </a:prstGeom>
          <a:solidFill>
            <a:srgbClr val="9900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3" name="Прямая соединительная линия 142"/>
          <p:cNvCxnSpPr/>
          <p:nvPr/>
        </p:nvCxnSpPr>
        <p:spPr>
          <a:xfrm flipV="1">
            <a:off x="6260718" y="3717032"/>
            <a:ext cx="327506" cy="802258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5508104" y="4443464"/>
            <a:ext cx="777438" cy="1775076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Прямоугольник 108"/>
              <p:cNvSpPr/>
              <p:nvPr/>
            </p:nvSpPr>
            <p:spPr>
              <a:xfrm>
                <a:off x="70910" y="2124140"/>
                <a:ext cx="457413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K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0">
                          <a:latin typeface="Cambria Math"/>
                        </a:rPr>
                        <m:t>⊥</m:t>
                      </m:r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AC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sz="2200" b="0" i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atin typeface="Cambria Math"/>
                        </a:rPr>
                        <m:t>как ребро дв. угла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9" name="Прямоугольник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" y="2124140"/>
                <a:ext cx="4574130" cy="430887"/>
              </a:xfrm>
              <a:prstGeom prst="rect">
                <a:avLst/>
              </a:prstGeom>
              <a:blipFill rotWithShape="1">
                <a:blip r:embed="rId38"/>
                <a:stretch>
                  <a:fillRect l="-133"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/>
          <p:cNvSpPr txBox="1"/>
          <p:nvPr/>
        </p:nvSpPr>
        <p:spPr>
          <a:xfrm>
            <a:off x="1999117" y="1844824"/>
            <a:ext cx="667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или</a:t>
            </a:r>
            <a:endParaRPr lang="ru-RU" sz="22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Прямоугольник 110"/>
              <p:cNvSpPr/>
              <p:nvPr/>
            </p:nvSpPr>
            <p:spPr>
              <a:xfrm>
                <a:off x="108536" y="3060824"/>
                <a:ext cx="96637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Имеем: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1" name="Прямоугольник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36" y="3060824"/>
                <a:ext cx="966376" cy="430887"/>
              </a:xfrm>
              <a:prstGeom prst="rect">
                <a:avLst/>
              </a:prstGeom>
              <a:blipFill rotWithShape="1">
                <a:blip r:embed="rId39"/>
                <a:stretch>
                  <a:fillRect l="-633" r="-10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угольник 111"/>
              <p:cNvSpPr/>
              <p:nvPr/>
            </p:nvSpPr>
            <p:spPr>
              <a:xfrm>
                <a:off x="108535" y="2492896"/>
                <a:ext cx="525175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K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0">
                          <a:latin typeface="Cambria Math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NH</m:t>
                      </m:r>
                      <m:r>
                        <a:rPr lang="ru-RU" sz="2200" b="0" i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b="0" i="0" smtClean="0">
                              <a:latin typeface="Cambria Math"/>
                              <a:ea typeface="Cambria Math"/>
                            </a:rPr>
                            <m:t>⊥любой прямой плоск.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2" name="Прямоугольник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35" y="2492896"/>
                <a:ext cx="5251755" cy="430887"/>
              </a:xfrm>
              <a:prstGeom prst="rect">
                <a:avLst/>
              </a:prstGeom>
              <a:blipFill rotWithShape="1">
                <a:blip r:embed="rId40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Прямоугольник 113"/>
              <p:cNvSpPr/>
              <p:nvPr/>
            </p:nvSpPr>
            <p:spPr>
              <a:xfrm>
                <a:off x="1270298" y="3421445"/>
                <a:ext cx="135851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EF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K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4" name="Прямоугольник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298" y="3421445"/>
                <a:ext cx="1358518" cy="430887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угольник 114"/>
              <p:cNvSpPr/>
              <p:nvPr/>
            </p:nvSpPr>
            <p:spPr>
              <a:xfrm>
                <a:off x="1188656" y="2845381"/>
                <a:ext cx="130238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latin typeface="Cambria Math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H</m:t>
                      </m:r>
                      <m:r>
                        <a:rPr lang="en-US" sz="2200" i="0">
                          <a:latin typeface="Cambria Math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EF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5" name="Прямоугольник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656" y="2845381"/>
                <a:ext cx="1302382" cy="430887"/>
              </a:xfrm>
              <a:prstGeom prst="rect">
                <a:avLst/>
              </a:prstGeom>
              <a:blipFill rotWithShape="1">
                <a:blip r:embed="rId42"/>
                <a:stretch>
                  <a:fillRect l="-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Прямоугольник 115"/>
              <p:cNvSpPr/>
              <p:nvPr/>
            </p:nvSpPr>
            <p:spPr>
              <a:xfrm>
                <a:off x="1199306" y="3133413"/>
                <a:ext cx="150410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0" smtClean="0">
                          <a:latin typeface="Cambria Math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H</m:t>
                      </m:r>
                      <m:r>
                        <a:rPr lang="en-US" sz="2200" i="0">
                          <a:latin typeface="Cambria Math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K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6" name="Прямоугольник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306" y="3133413"/>
                <a:ext cx="1504107" cy="430887"/>
              </a:xfrm>
              <a:prstGeom prst="rect">
                <a:avLst/>
              </a:prstGeom>
              <a:blipFill rotWithShape="1">
                <a:blip r:embed="rId43"/>
                <a:stretch>
                  <a:fillRect l="-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Правая фигурная скобка 117"/>
          <p:cNvSpPr/>
          <p:nvPr/>
        </p:nvSpPr>
        <p:spPr>
          <a:xfrm>
            <a:off x="2484800" y="2951098"/>
            <a:ext cx="214992" cy="798198"/>
          </a:xfrm>
          <a:prstGeom prst="rightBrace">
            <a:avLst>
              <a:gd name="adj1" fmla="val 8333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Прямоугольник 118"/>
              <p:cNvSpPr/>
              <p:nvPr/>
            </p:nvSpPr>
            <p:spPr>
              <a:xfrm>
                <a:off x="2556808" y="3107480"/>
                <a:ext cx="59476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9" name="Прямоугольник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808" y="3107480"/>
                <a:ext cx="594765" cy="430887"/>
              </a:xfrm>
              <a:prstGeom prst="rect">
                <a:avLst/>
              </a:prstGeom>
              <a:blipFill rotWithShape="1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Прямоугольник 119"/>
              <p:cNvSpPr/>
              <p:nvPr/>
            </p:nvSpPr>
            <p:spPr>
              <a:xfrm>
                <a:off x="3013212" y="3133413"/>
                <a:ext cx="119783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NH</m:t>
                    </m:r>
                  </m:oMath>
                </a14:m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0"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120" name="Прямоугольник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212" y="3133413"/>
                <a:ext cx="1197832" cy="430887"/>
              </a:xfrm>
              <a:prstGeom prst="rect">
                <a:avLst/>
              </a:prstGeom>
              <a:blipFill rotWithShape="1">
                <a:blip r:embed="rId45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0" name="TextBox 219"/>
          <p:cNvSpPr txBox="1"/>
          <p:nvPr/>
        </p:nvSpPr>
        <p:spPr>
          <a:xfrm>
            <a:off x="6447628" y="74554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152090" y="1197913"/>
                <a:ext cx="267467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двугр. угла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i="0">
                          <a:latin typeface="Cambria Math"/>
                          <a:ea typeface="Cambria Math"/>
                        </a:rPr>
                        <m:t>FK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i="0">
                          <a:latin typeface="Cambria Math"/>
                          <a:ea typeface="Cambria Math"/>
                        </a:rPr>
                        <m:t>A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90" y="1197913"/>
                <a:ext cx="2674677" cy="430887"/>
              </a:xfrm>
              <a:prstGeom prst="rect">
                <a:avLst/>
              </a:prstGeom>
              <a:blipFill rotWithShape="1">
                <a:blip r:embed="rId46"/>
                <a:stretch>
                  <a:fillRect l="-456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375629" y="4162238"/>
            <a:ext cx="242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ru-RU" sz="1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868144" y="4437112"/>
            <a:ext cx="242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613629" y="5882180"/>
            <a:ext cx="242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1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Прямоугольник 149"/>
              <p:cNvSpPr/>
              <p:nvPr/>
            </p:nvSpPr>
            <p:spPr>
              <a:xfrm>
                <a:off x="194215" y="4113825"/>
                <a:ext cx="1766959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0">
                              <a:latin typeface="Cambria Math"/>
                              <a:ea typeface="Cambria Math"/>
                            </a:rPr>
                            <m:t>∠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func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МА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ЕА</m:t>
                          </m:r>
                        </m:den>
                      </m:f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50" name="Прямоугольник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15" y="4113825"/>
                <a:ext cx="1766959" cy="726161"/>
              </a:xfrm>
              <a:prstGeom prst="rect">
                <a:avLst/>
              </a:prstGeom>
              <a:blipFill rotWithShape="1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210333" y="116632"/>
                <a:ext cx="277941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l-GR" sz="2200" i="0" smtClean="0">
                          <a:latin typeface="Cambria Math"/>
                          <a:ea typeface="Cambria Math"/>
                        </a:rPr>
                        <m:t>ρ</m:t>
                      </m:r>
                      <m:d>
                        <m:dPr>
                          <m:ctrlPr>
                            <a:rPr lang="el-GR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2200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200" b="0" i="0" smtClean="0">
                              <a:latin typeface="Cambria Math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  <a:ea typeface="Cambria Math"/>
                            </a:rPr>
                            <m:t>γ</m:t>
                          </m:r>
                        </m:e>
                      </m:d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200" i="0">
                          <a:latin typeface="Cambria Math"/>
                          <a:ea typeface="Cambria Math"/>
                        </a:rPr>
                        <m:t>ρ</m:t>
                      </m:r>
                      <m:d>
                        <m:dPr>
                          <m:ctrlPr>
                            <a:rPr lang="el-GR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N</m:t>
                          </m:r>
                          <m:r>
                            <a:rPr lang="ru-RU" sz="2200" b="0" i="0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  <a:ea typeface="Cambria Math"/>
                            </a:rPr>
                            <m:t>γ</m:t>
                          </m:r>
                        </m:e>
                      </m:d>
                    </m:oMath>
                  </m:oMathPara>
                </a14:m>
                <a:endParaRPr lang="en-US" sz="22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333" y="116632"/>
                <a:ext cx="2779415" cy="430887"/>
              </a:xfrm>
              <a:prstGeom prst="rect">
                <a:avLst/>
              </a:prstGeom>
              <a:blipFill rotWithShape="1">
                <a:blip r:embed="rId51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Овал 136"/>
          <p:cNvSpPr/>
          <p:nvPr/>
        </p:nvSpPr>
        <p:spPr>
          <a:xfrm>
            <a:off x="6201047" y="358826"/>
            <a:ext cx="108000" cy="108000"/>
          </a:xfrm>
          <a:prstGeom prst="ellipse">
            <a:avLst/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Прямоугольник 141"/>
              <p:cNvSpPr/>
              <p:nvPr/>
            </p:nvSpPr>
            <p:spPr>
              <a:xfrm>
                <a:off x="2195736" y="5213246"/>
                <a:ext cx="2431563" cy="808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ru-RU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200">
                              <a:latin typeface="Cambria Math"/>
                              <a:ea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ru-RU" sz="22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ru-RU" sz="220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42" name="Прямоугольник 1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213246"/>
                <a:ext cx="2431563" cy="808042"/>
              </a:xfrm>
              <a:prstGeom prst="rect">
                <a:avLst/>
              </a:prstGeom>
              <a:blipFill rotWithShape="1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5940152" y="764704"/>
                <a:ext cx="288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𝜸</m:t>
                      </m:r>
                    </m:oMath>
                  </m:oMathPara>
                </a14:m>
                <a:endParaRPr lang="ru-RU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764704"/>
                <a:ext cx="288032" cy="338554"/>
              </a:xfrm>
              <a:prstGeom prst="rect">
                <a:avLst/>
              </a:prstGeom>
              <a:blipFill rotWithShape="1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Овал 133"/>
          <p:cNvSpPr/>
          <p:nvPr/>
        </p:nvSpPr>
        <p:spPr>
          <a:xfrm rot="10800000">
            <a:off x="6048176" y="4833167"/>
            <a:ext cx="108000" cy="108000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1" name="Группа 140"/>
          <p:cNvGrpSpPr/>
          <p:nvPr/>
        </p:nvGrpSpPr>
        <p:grpSpPr>
          <a:xfrm rot="-1140000">
            <a:off x="6231792" y="4668731"/>
            <a:ext cx="144000" cy="288000"/>
            <a:chOff x="7418851" y="2715564"/>
            <a:chExt cx="178296" cy="342218"/>
          </a:xfrm>
        </p:grpSpPr>
        <p:cxnSp>
          <p:nvCxnSpPr>
            <p:cNvPr id="153" name="Прямая соединительная линия 152"/>
            <p:cNvCxnSpPr/>
            <p:nvPr/>
          </p:nvCxnSpPr>
          <p:spPr>
            <a:xfrm rot="6240000" flipH="1" flipV="1">
              <a:off x="7396936" y="2878715"/>
              <a:ext cx="217416" cy="140717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я соединительная линия 157"/>
            <p:cNvCxnSpPr/>
            <p:nvPr/>
          </p:nvCxnSpPr>
          <p:spPr>
            <a:xfrm rot="360000">
              <a:off x="7418851" y="2715564"/>
              <a:ext cx="178296" cy="144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Группа 158"/>
          <p:cNvGrpSpPr/>
          <p:nvPr/>
        </p:nvGrpSpPr>
        <p:grpSpPr>
          <a:xfrm rot="-1200000">
            <a:off x="6569248" y="3895845"/>
            <a:ext cx="144000" cy="288000"/>
            <a:chOff x="7418851" y="2715564"/>
            <a:chExt cx="178296" cy="342218"/>
          </a:xfrm>
        </p:grpSpPr>
        <p:cxnSp>
          <p:nvCxnSpPr>
            <p:cNvPr id="160" name="Прямая соединительная линия 159"/>
            <p:cNvCxnSpPr/>
            <p:nvPr/>
          </p:nvCxnSpPr>
          <p:spPr>
            <a:xfrm rot="6240000" flipH="1" flipV="1">
              <a:off x="7396936" y="2878715"/>
              <a:ext cx="217416" cy="140717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/>
            <p:cNvCxnSpPr/>
            <p:nvPr/>
          </p:nvCxnSpPr>
          <p:spPr>
            <a:xfrm rot="360000">
              <a:off x="7418851" y="2715564"/>
              <a:ext cx="178296" cy="144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Прямоугольник 144"/>
              <p:cNvSpPr/>
              <p:nvPr/>
            </p:nvSpPr>
            <p:spPr>
              <a:xfrm>
                <a:off x="3650599" y="4314174"/>
                <a:ext cx="12814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0">
                              <a:latin typeface="Cambria Math"/>
                              <a:ea typeface="Cambria Math"/>
                            </a:rPr>
                            <m:t>∠</m:t>
                          </m:r>
                          <m:r>
                            <a:rPr lang="ru-RU" sz="2200" b="0" i="0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45" name="Прямоугольник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599" y="4314174"/>
                <a:ext cx="1281441" cy="430887"/>
              </a:xfrm>
              <a:prstGeom prst="rect">
                <a:avLst/>
              </a:prstGeom>
              <a:blipFill rotWithShape="1"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Прямоугольник 148"/>
              <p:cNvSpPr/>
              <p:nvPr/>
            </p:nvSpPr>
            <p:spPr>
              <a:xfrm>
                <a:off x="248981" y="3749296"/>
                <a:ext cx="348903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△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A</m:t>
                      </m:r>
                      <m:r>
                        <a:rPr lang="ru-RU" sz="2200" b="0" i="0" smtClean="0">
                          <a:latin typeface="Cambria Math"/>
                        </a:rPr>
                        <m:t>−прямоугольный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49" name="Прямоугольник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81" y="3749296"/>
                <a:ext cx="3489032" cy="430887"/>
              </a:xfrm>
              <a:prstGeom prst="rect">
                <a:avLst/>
              </a:prstGeom>
              <a:blipFill rotWithShape="1">
                <a:blip r:embed="rId55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Прямоугольник 135"/>
              <p:cNvSpPr/>
              <p:nvPr/>
            </p:nvSpPr>
            <p:spPr>
              <a:xfrm>
                <a:off x="191388" y="1510452"/>
                <a:ext cx="463477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п</m:t>
                      </m:r>
                      <m:r>
                        <a:rPr lang="ru-RU" sz="2200">
                          <a:latin typeface="Cambria Math"/>
                        </a:rPr>
                        <m:t>л</m:t>
                      </m:r>
                      <m:r>
                        <a:rPr lang="ru-RU" sz="2200" b="0" i="0" smtClean="0">
                          <a:latin typeface="Cambria Math"/>
                        </a:rPr>
                        <m:t>оскости линейного угла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36" name="Прямоугольник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88" y="1510452"/>
                <a:ext cx="4634778" cy="430887"/>
              </a:xfrm>
              <a:prstGeom prst="rect">
                <a:avLst/>
              </a:prstGeom>
              <a:blipFill rotWithShape="1">
                <a:blip r:embed="rId5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Прямая соединительная линия 217"/>
          <p:cNvCxnSpPr>
            <a:endCxn id="185" idx="3"/>
          </p:cNvCxnSpPr>
          <p:nvPr/>
        </p:nvCxnSpPr>
        <p:spPr>
          <a:xfrm flipV="1">
            <a:off x="6297510" y="1691377"/>
            <a:ext cx="812972" cy="1593608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7021082" y="1177588"/>
            <a:ext cx="35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5" name="Овал 184"/>
          <p:cNvSpPr/>
          <p:nvPr/>
        </p:nvSpPr>
        <p:spPr>
          <a:xfrm>
            <a:off x="7099938" y="1629921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6983622" y="979106"/>
            <a:ext cx="108000" cy="108000"/>
          </a:xfrm>
          <a:prstGeom prst="ellipse">
            <a:avLst/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6139543" y="2636322"/>
            <a:ext cx="296883" cy="237507"/>
          </a:xfrm>
          <a:custGeom>
            <a:avLst/>
            <a:gdLst>
              <a:gd name="connsiteX0" fmla="*/ 0 w 296883"/>
              <a:gd name="connsiteY0" fmla="*/ 0 h 237507"/>
              <a:gd name="connsiteX1" fmla="*/ 190005 w 296883"/>
              <a:gd name="connsiteY1" fmla="*/ 71252 h 237507"/>
              <a:gd name="connsiteX2" fmla="*/ 296883 w 296883"/>
              <a:gd name="connsiteY2" fmla="*/ 237507 h 23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883" h="237507">
                <a:moveTo>
                  <a:pt x="0" y="0"/>
                </a:moveTo>
                <a:cubicBezTo>
                  <a:pt x="70262" y="15834"/>
                  <a:pt x="140525" y="31668"/>
                  <a:pt x="190005" y="71252"/>
                </a:cubicBezTo>
                <a:cubicBezTo>
                  <a:pt x="239485" y="110836"/>
                  <a:pt x="268184" y="174171"/>
                  <a:pt x="296883" y="237507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5760775" y="2981937"/>
            <a:ext cx="414394" cy="521284"/>
            <a:chOff x="5760775" y="2981937"/>
            <a:chExt cx="469032" cy="523220"/>
          </a:xfrm>
        </p:grpSpPr>
        <p:sp>
          <p:nvSpPr>
            <p:cNvPr id="11" name="Овал 10"/>
            <p:cNvSpPr/>
            <p:nvPr/>
          </p:nvSpPr>
          <p:spPr>
            <a:xfrm>
              <a:off x="5829042" y="3212976"/>
              <a:ext cx="239249" cy="1952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5760775" y="2981937"/>
              <a:ext cx="469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endParaRPr lang="ru-RU" sz="28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4006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38" grpId="0"/>
      <p:bldP spid="77" grpId="0"/>
      <p:bldP spid="103" grpId="0"/>
      <p:bldP spid="140" grpId="0"/>
      <p:bldP spid="128" grpId="0"/>
      <p:bldP spid="8" grpId="0" animBg="1"/>
      <p:bldP spid="8" grpId="1" animBg="1"/>
      <p:bldP spid="157" grpId="0" animBg="1"/>
      <p:bldP spid="156" grpId="0" animBg="1"/>
      <p:bldP spid="66" grpId="0"/>
      <p:bldP spid="126" grpId="0"/>
      <p:bldP spid="129" grpId="0"/>
      <p:bldP spid="130" grpId="0" animBg="1"/>
      <p:bldP spid="4" grpId="0"/>
      <p:bldP spid="5" grpId="0"/>
      <p:bldP spid="6" grpId="0"/>
      <p:bldP spid="146" grpId="0"/>
      <p:bldP spid="18" grpId="0" animBg="1"/>
      <p:bldP spid="147" grpId="0" animBg="1"/>
      <p:bldP spid="148" grpId="0" animBg="1"/>
      <p:bldP spid="151" grpId="0"/>
      <p:bldP spid="152" grpId="0"/>
      <p:bldP spid="25" grpId="0"/>
      <p:bldP spid="99" grpId="0"/>
      <p:bldP spid="133" grpId="0"/>
      <p:bldP spid="132" grpId="0" animBg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4" grpId="0"/>
      <p:bldP spid="114" grpId="1"/>
      <p:bldP spid="115" grpId="0"/>
      <p:bldP spid="115" grpId="1"/>
      <p:bldP spid="116" grpId="0"/>
      <p:bldP spid="116" grpId="1"/>
      <p:bldP spid="118" grpId="0" animBg="1"/>
      <p:bldP spid="118" grpId="1" animBg="1"/>
      <p:bldP spid="119" grpId="0"/>
      <p:bldP spid="119" grpId="1"/>
      <p:bldP spid="120" grpId="0"/>
      <p:bldP spid="120" grpId="1"/>
      <p:bldP spid="121" grpId="0"/>
      <p:bldP spid="7" grpId="0"/>
      <p:bldP spid="125" grpId="0"/>
      <p:bldP spid="127" grpId="0"/>
      <p:bldP spid="150" grpId="0"/>
      <p:bldP spid="135" grpId="0"/>
      <p:bldP spid="137" grpId="0" animBg="1"/>
      <p:bldP spid="142" grpId="0"/>
      <p:bldP spid="145" grpId="0"/>
      <p:bldP spid="149" grpId="0"/>
      <p:bldP spid="136" grpId="0"/>
      <p:bldP spid="139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Скругленный прямоугольник 138"/>
          <p:cNvSpPr/>
          <p:nvPr/>
        </p:nvSpPr>
        <p:spPr>
          <a:xfrm>
            <a:off x="251520" y="406598"/>
            <a:ext cx="8605259" cy="2230314"/>
          </a:xfrm>
          <a:prstGeom prst="roundRect">
            <a:avLst>
              <a:gd name="adj" fmla="val 13250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42908" y="6572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42908" y="6572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442967" y="2710081"/>
            <a:ext cx="5351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Решение 2 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 (метод координат).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ru-RU" sz="2200" dirty="0" smtClean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96034" y="3693907"/>
            <a:ext cx="546876" cy="467438"/>
            <a:chOff x="96034" y="3033000"/>
            <a:chExt cx="546876" cy="467438"/>
          </a:xfrm>
        </p:grpSpPr>
        <p:sp>
          <p:nvSpPr>
            <p:cNvPr id="143" name="Скругленный прямоугольник 142"/>
            <p:cNvSpPr/>
            <p:nvPr/>
          </p:nvSpPr>
          <p:spPr>
            <a:xfrm>
              <a:off x="142844" y="3104438"/>
              <a:ext cx="468000" cy="39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96034" y="3033000"/>
              <a:ext cx="54687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а).</a:t>
              </a:r>
              <a:endPara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908" y="314324"/>
            <a:ext cx="171450" cy="34290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908" y="6572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04" name="Rectangle 56"/>
          <p:cNvSpPr>
            <a:spLocks noChangeArrowheads="1"/>
          </p:cNvSpPr>
          <p:nvPr/>
        </p:nvSpPr>
        <p:spPr bwMode="auto">
          <a:xfrm>
            <a:off x="142908" y="93344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10" name="Rectangle 62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11" name="Rectangle 63"/>
          <p:cNvSpPr>
            <a:spLocks noChangeArrowheads="1"/>
          </p:cNvSpPr>
          <p:nvPr/>
        </p:nvSpPr>
        <p:spPr bwMode="auto">
          <a:xfrm>
            <a:off x="142908" y="10001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13" name="Rectangle 65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14" name="Rectangle 66"/>
          <p:cNvSpPr>
            <a:spLocks noChangeArrowheads="1"/>
          </p:cNvSpPr>
          <p:nvPr/>
        </p:nvSpPr>
        <p:spPr bwMode="auto">
          <a:xfrm>
            <a:off x="142908" y="10001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17" name="Rectangle 69"/>
          <p:cNvSpPr>
            <a:spLocks noChangeArrowheads="1"/>
          </p:cNvSpPr>
          <p:nvPr/>
        </p:nvSpPr>
        <p:spPr bwMode="auto">
          <a:xfrm>
            <a:off x="142908" y="10001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20" name="Rectangle 72"/>
          <p:cNvSpPr>
            <a:spLocks noChangeArrowheads="1"/>
          </p:cNvSpPr>
          <p:nvPr/>
        </p:nvSpPr>
        <p:spPr bwMode="auto">
          <a:xfrm>
            <a:off x="142908" y="10001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22" name="Rectangle 74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23" name="Rectangle 75"/>
          <p:cNvSpPr>
            <a:spLocks noChangeArrowheads="1"/>
          </p:cNvSpPr>
          <p:nvPr/>
        </p:nvSpPr>
        <p:spPr bwMode="auto">
          <a:xfrm>
            <a:off x="142908" y="6572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25" name="Rectangle 77"/>
          <p:cNvSpPr>
            <a:spLocks noChangeArrowheads="1"/>
          </p:cNvSpPr>
          <p:nvPr/>
        </p:nvSpPr>
        <p:spPr bwMode="auto">
          <a:xfrm>
            <a:off x="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26" name="Rectangle 78"/>
          <p:cNvSpPr>
            <a:spLocks noChangeArrowheads="1"/>
          </p:cNvSpPr>
          <p:nvPr/>
        </p:nvSpPr>
        <p:spPr bwMode="auto">
          <a:xfrm>
            <a:off x="142908" y="6572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28" name="Rectangle 80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8" name="TextBox 97"/>
          <p:cNvSpPr txBox="1"/>
          <p:nvPr/>
        </p:nvSpPr>
        <p:spPr>
          <a:xfrm>
            <a:off x="3143272" y="-71462"/>
            <a:ext cx="2071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Задание </a:t>
            </a:r>
            <a:r>
              <a:rPr lang="ru-RU" sz="2200" b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№14</a:t>
            </a:r>
            <a:endParaRPr lang="ru-RU" sz="2200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429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3670" y="348060"/>
                <a:ext cx="8682826" cy="2317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В правильной четырёхугольной призме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ABCD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atin typeface="Cambria Math"/>
                        </a:rPr>
                        <m:t>сторона </m:t>
                      </m:r>
                    </m:oMath>
                  </m:oMathPara>
                </a14:m>
                <a:endParaRPr lang="ru-RU" sz="2200" b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основания АВ равна 6, а ребро А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0" smtClean="0">
                          <a:latin typeface="Cambria Math"/>
                        </a:rPr>
                        <m:t> равно 3</m:t>
                      </m:r>
                      <m:rad>
                        <m:radPr>
                          <m:degHide m:val="on"/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200" b="0" i="0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ru-RU" sz="2200" b="0" i="0" smtClean="0">
                          <a:latin typeface="Cambria Math"/>
                        </a:rPr>
                        <m:t>. На ребрах ВС и 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отмечены точки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K</m:t>
                      </m:r>
                      <m:r>
                        <a:rPr lang="en-US" sz="2200" b="0" i="0" smtClean="0">
                          <a:latin typeface="Cambria Math"/>
                        </a:rPr>
                        <m:t> и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L</m:t>
                      </m:r>
                      <m: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c</m:t>
                      </m:r>
                      <m:r>
                        <a:rPr lang="ru-RU" sz="2200" b="0" i="0" smtClean="0">
                          <a:latin typeface="Cambria Math"/>
                        </a:rPr>
                        <m:t>оответственно, причем ВК=4, </m:t>
                      </m:r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L</m:t>
                      </m:r>
                      <m:r>
                        <a:rPr lang="ru-RU" sz="2200" b="0" i="0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Плоскость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200" b="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параллельна прямой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𝐵𝐷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и содержит точки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</a:rPr>
                        <m:t>K</m:t>
                      </m:r>
                      <m:r>
                        <a:rPr lang="ru-RU" sz="2200" b="0" i="0" smtClean="0">
                          <a:latin typeface="Cambria Math"/>
                        </a:rPr>
                        <m:t> и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L</m:t>
                      </m:r>
                      <m:r>
                        <a:rPr lang="ru-RU" sz="2200" b="0" i="0" smtClean="0"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а) Докажите, что прямая А</m:t>
                      </m:r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1" smtClean="0">
                          <a:latin typeface="Cambria Math"/>
                        </a:rPr>
                        <m:t> перпендикулярна плоскости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.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б) Найдите расстояние от точки 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en-US" sz="22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1" smtClean="0">
                          <a:latin typeface="Cambria Math"/>
                        </a:rPr>
                        <m:t> до плоскости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70" y="348060"/>
                <a:ext cx="8682826" cy="2317494"/>
              </a:xfrm>
              <a:prstGeom prst="rect">
                <a:avLst/>
              </a:prstGeom>
              <a:blipFill rotWithShape="1">
                <a:blip r:embed="rId4"/>
                <a:stretch>
                  <a:fillRect l="-70" b="-2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Группа 34"/>
          <p:cNvGrpSpPr/>
          <p:nvPr/>
        </p:nvGrpSpPr>
        <p:grpSpPr>
          <a:xfrm>
            <a:off x="5292080" y="3573015"/>
            <a:ext cx="3312368" cy="2880321"/>
            <a:chOff x="4427984" y="3428999"/>
            <a:chExt cx="3312368" cy="2880321"/>
          </a:xfrm>
        </p:grpSpPr>
        <p:sp>
          <p:nvSpPr>
            <p:cNvPr id="25" name="Параллелограмм 24"/>
            <p:cNvSpPr/>
            <p:nvPr/>
          </p:nvSpPr>
          <p:spPr>
            <a:xfrm>
              <a:off x="4427984" y="3429000"/>
              <a:ext cx="3312368" cy="1261257"/>
            </a:xfrm>
            <a:prstGeom prst="parallelogram">
              <a:avLst>
                <a:gd name="adj" fmla="val 690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араллелограмм 139"/>
            <p:cNvSpPr/>
            <p:nvPr/>
          </p:nvSpPr>
          <p:spPr>
            <a:xfrm>
              <a:off x="4427984" y="5048063"/>
              <a:ext cx="3312368" cy="1261257"/>
            </a:xfrm>
            <a:prstGeom prst="parallelogram">
              <a:avLst>
                <a:gd name="adj" fmla="val 68154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292080" y="3429000"/>
              <a:ext cx="0" cy="161906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 flipH="1">
              <a:off x="4429607" y="5048062"/>
              <a:ext cx="853200" cy="126000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flipH="1">
              <a:off x="5293703" y="5048063"/>
              <a:ext cx="2446649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/>
            <p:cNvCxnSpPr/>
            <p:nvPr/>
          </p:nvCxnSpPr>
          <p:spPr>
            <a:xfrm>
              <a:off x="4429607" y="4690257"/>
              <a:ext cx="0" cy="161906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/>
            <p:cNvCxnSpPr/>
            <p:nvPr/>
          </p:nvCxnSpPr>
          <p:spPr>
            <a:xfrm>
              <a:off x="6876256" y="4690257"/>
              <a:ext cx="0" cy="161906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>
              <a:off x="7740352" y="3428999"/>
              <a:ext cx="0" cy="161906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Овал 156"/>
          <p:cNvSpPr/>
          <p:nvPr/>
        </p:nvSpPr>
        <p:spPr>
          <a:xfrm>
            <a:off x="5579004" y="5949280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/>
          <p:cNvSpPr/>
          <p:nvPr/>
        </p:nvSpPr>
        <p:spPr>
          <a:xfrm>
            <a:off x="7027930" y="4798273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 flipH="1" flipV="1">
            <a:off x="5641704" y="5985337"/>
            <a:ext cx="583798" cy="46800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5792595" y="488176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4932040" y="630932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7683728" y="630932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244408" y="3068960"/>
                <a:ext cx="6497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А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3068960"/>
                <a:ext cx="64973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5855204" y="3068960"/>
                <a:ext cx="6449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В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204" y="3068960"/>
                <a:ext cx="64492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4808808" y="4561964"/>
                <a:ext cx="6272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808" y="4561964"/>
                <a:ext cx="62728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7665797" y="4633972"/>
                <a:ext cx="6625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a:rPr lang="ru-RU" sz="28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797" y="4633972"/>
                <a:ext cx="66255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/>
          <p:cNvSpPr txBox="1"/>
          <p:nvPr/>
        </p:nvSpPr>
        <p:spPr>
          <a:xfrm>
            <a:off x="5227596" y="5570076"/>
            <a:ext cx="49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К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6949074" y="4345940"/>
            <a:ext cx="35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5994858" y="6362164"/>
                <a:ext cx="665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ru-RU" sz="28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858" y="6362164"/>
                <a:ext cx="66537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TextBox 195"/>
          <p:cNvSpPr txBox="1"/>
          <p:nvPr/>
        </p:nvSpPr>
        <p:spPr>
          <a:xfrm>
            <a:off x="8535860" y="486916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5640890" y="5282913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5273750" y="5878433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8100392" y="5729227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6231604" y="4492277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8600989" y="4109010"/>
                <a:ext cx="51158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989" y="4109010"/>
                <a:ext cx="511580" cy="401970"/>
              </a:xfrm>
              <a:prstGeom prst="rect">
                <a:avLst/>
              </a:prstGeom>
              <a:blipFill rotWithShape="1">
                <a:blip r:embed="rId10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" name="TextBox 203"/>
          <p:cNvSpPr txBox="1"/>
          <p:nvPr/>
        </p:nvSpPr>
        <p:spPr>
          <a:xfrm>
            <a:off x="7239716" y="4510281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76" name="TextBox 2075"/>
              <p:cNvSpPr txBox="1"/>
              <p:nvPr/>
            </p:nvSpPr>
            <p:spPr>
              <a:xfrm>
                <a:off x="749668" y="3729297"/>
                <a:ext cx="138659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ru-RU" sz="2200" b="0" i="0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BD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076" name="TextBox 20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68" y="3729297"/>
                <a:ext cx="1386598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441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9" name="TextBox 238"/>
          <p:cNvSpPr txBox="1"/>
          <p:nvPr/>
        </p:nvSpPr>
        <p:spPr>
          <a:xfrm>
            <a:off x="7255100" y="324491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40" name="Прямая соединительная линия 239"/>
          <p:cNvCxnSpPr/>
          <p:nvPr/>
        </p:nvCxnSpPr>
        <p:spPr>
          <a:xfrm flipH="1" flipV="1">
            <a:off x="6157799" y="5192078"/>
            <a:ext cx="1582553" cy="126125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2075"/>
              <p:cNvSpPr txBox="1"/>
              <p:nvPr/>
            </p:nvSpPr>
            <p:spPr>
              <a:xfrm>
                <a:off x="827584" y="4007457"/>
                <a:ext cx="17168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BD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⊂</m:t>
                      </m:r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АВС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7" name="TextBox 20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07457"/>
                <a:ext cx="1716880" cy="430887"/>
              </a:xfrm>
              <a:prstGeom prst="rect">
                <a:avLst/>
              </a:prstGeom>
              <a:blipFill rotWithShape="1">
                <a:blip r:embed="rId13"/>
                <a:stretch>
                  <a:fillRect l="-3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2075"/>
              <p:cNvSpPr txBox="1"/>
              <p:nvPr/>
            </p:nvSpPr>
            <p:spPr>
              <a:xfrm>
                <a:off x="827584" y="4295489"/>
                <a:ext cx="23199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∩</m:t>
                      </m:r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АВС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>
                              <a:latin typeface="Cambria Math"/>
                            </a:rPr>
                            <m:t>К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К</m:t>
                          </m:r>
                        </m:e>
                        <m:sub>
                          <m:r>
                            <a:rPr lang="en-US" sz="220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8" name="TextBox 20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295489"/>
                <a:ext cx="2319930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263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авая фигурная скобка 1"/>
          <p:cNvSpPr/>
          <p:nvPr/>
        </p:nvSpPr>
        <p:spPr>
          <a:xfrm>
            <a:off x="3032318" y="3894712"/>
            <a:ext cx="182157" cy="822004"/>
          </a:xfrm>
          <a:prstGeom prst="rightBrace">
            <a:avLst>
              <a:gd name="adj1" fmla="val 8333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139473" y="4079465"/>
                <a:ext cx="17073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i="0">
                              <a:latin typeface="Cambria Math"/>
                            </a:rPr>
                            <m:t>КК</m:t>
                          </m:r>
                        </m:e>
                        <m:sub>
                          <m:r>
                            <a:rPr lang="en-US" sz="22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0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BD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473" y="4079465"/>
                <a:ext cx="1707327" cy="430887"/>
              </a:xfrm>
              <a:prstGeom prst="rect">
                <a:avLst/>
              </a:prstGeom>
              <a:blipFill rotWithShape="1">
                <a:blip r:embed="rId15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/>
          <p:cNvSpPr txBox="1"/>
          <p:nvPr/>
        </p:nvSpPr>
        <p:spPr>
          <a:xfrm>
            <a:off x="6794775" y="6360599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511524" y="638132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27344" y="4798313"/>
                <a:ext cx="269554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С</m:t>
                      </m:r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sz="2200" b="0" i="0" smtClean="0">
                              <a:latin typeface="Cambria Math"/>
                              <a:ea typeface="Cambria Math"/>
                            </a:rPr>
                            <m:t>К</m:t>
                          </m:r>
                        </m:e>
                        <m:sub>
                          <m:r>
                            <a:rPr lang="ru-RU" sz="22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=2, </m:t>
                      </m:r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sz="2200" b="0" i="0" smtClean="0">
                              <a:latin typeface="Cambria Math"/>
                              <a:ea typeface="Cambria Math"/>
                            </a:rPr>
                            <m:t>К</m:t>
                          </m:r>
                        </m:e>
                        <m:sub>
                          <m:r>
                            <a:rPr lang="ru-RU" sz="22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D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=4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44" y="4798313"/>
                <a:ext cx="2695546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Овал 101"/>
          <p:cNvSpPr/>
          <p:nvPr/>
        </p:nvSpPr>
        <p:spPr>
          <a:xfrm rot="10800000">
            <a:off x="6156176" y="6417336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8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8" grpId="0" animBg="1"/>
      <p:bldP spid="187" grpId="0"/>
      <p:bldP spid="188" grpId="0"/>
      <p:bldP spid="189" grpId="0"/>
      <p:bldP spid="199" grpId="0"/>
      <p:bldP spid="200" grpId="0"/>
      <p:bldP spid="201" grpId="0"/>
      <p:bldP spid="202" grpId="0"/>
      <p:bldP spid="203" grpId="0"/>
      <p:bldP spid="204" grpId="0"/>
      <p:bldP spid="2076" grpId="0"/>
      <p:bldP spid="239" grpId="0"/>
      <p:bldP spid="117" grpId="0"/>
      <p:bldP spid="118" grpId="0"/>
      <p:bldP spid="2" grpId="0" animBg="1"/>
      <p:bldP spid="4" grpId="0"/>
      <p:bldP spid="113" grpId="0"/>
      <p:bldP spid="114" grpId="0"/>
      <p:bldP spid="8" grpId="0"/>
      <p:bldP spid="1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228184" y="4783507"/>
                <a:ext cx="876715" cy="805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783507"/>
                <a:ext cx="876715" cy="8057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5343304" y="404663"/>
            <a:ext cx="3312368" cy="2880321"/>
            <a:chOff x="4427984" y="3428999"/>
            <a:chExt cx="3312368" cy="2880321"/>
          </a:xfrm>
        </p:grpSpPr>
        <p:sp>
          <p:nvSpPr>
            <p:cNvPr id="3" name="Параллелограмм 2"/>
            <p:cNvSpPr/>
            <p:nvPr/>
          </p:nvSpPr>
          <p:spPr>
            <a:xfrm>
              <a:off x="4427984" y="3429000"/>
              <a:ext cx="3312368" cy="1261257"/>
            </a:xfrm>
            <a:prstGeom prst="parallelogram">
              <a:avLst>
                <a:gd name="adj" fmla="val 690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араллелограмм 3"/>
            <p:cNvSpPr/>
            <p:nvPr/>
          </p:nvSpPr>
          <p:spPr>
            <a:xfrm>
              <a:off x="4427984" y="5048063"/>
              <a:ext cx="3312368" cy="1261257"/>
            </a:xfrm>
            <a:prstGeom prst="parallelogram">
              <a:avLst>
                <a:gd name="adj" fmla="val 68154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5292080" y="3429000"/>
              <a:ext cx="0" cy="161906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4429607" y="5048062"/>
              <a:ext cx="853200" cy="126000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3703" y="5048063"/>
              <a:ext cx="2446649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429607" y="4690257"/>
              <a:ext cx="0" cy="161906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6876256" y="4690257"/>
              <a:ext cx="0" cy="161906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7740352" y="3428999"/>
              <a:ext cx="0" cy="161906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Овал 10"/>
          <p:cNvSpPr/>
          <p:nvPr/>
        </p:nvSpPr>
        <p:spPr>
          <a:xfrm>
            <a:off x="5630228" y="2780928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79154" y="1629921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5692928" y="2816985"/>
            <a:ext cx="583798" cy="46800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43819" y="171341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1484" y="319381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4952" y="314096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95632" y="-99392"/>
                <a:ext cx="6497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А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632" y="-99392"/>
                <a:ext cx="64973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06428" y="-99392"/>
                <a:ext cx="6449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В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428" y="-99392"/>
                <a:ext cx="64492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60032" y="1393612"/>
                <a:ext cx="6272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393612"/>
                <a:ext cx="62728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17021" y="1465620"/>
                <a:ext cx="6625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a:rPr lang="ru-RU" sz="28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021" y="1465620"/>
                <a:ext cx="66255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278820" y="2401724"/>
            <a:ext cx="49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00298" y="1177588"/>
            <a:ext cx="35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63384" y="3212976"/>
                <a:ext cx="665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ru-RU" sz="28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84" y="3212976"/>
                <a:ext cx="66537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8587084" y="170080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92114" y="2114561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24974" y="2710081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51616" y="2560875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620497" y="1043968"/>
                <a:ext cx="51158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497" y="1043968"/>
                <a:ext cx="511580" cy="401970"/>
              </a:xfrm>
              <a:prstGeom prst="rect">
                <a:avLst/>
              </a:prstGeom>
              <a:blipFill rotWithShape="1">
                <a:blip r:embed="rId9"/>
                <a:stretch>
                  <a:fillRect r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290940" y="1341929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06324" y="7656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6209023" y="2023726"/>
            <a:ext cx="1582553" cy="126125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45999" y="3192247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62748" y="321297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10800000">
            <a:off x="5343304" y="260648"/>
            <a:ext cx="0" cy="3024000"/>
          </a:xfrm>
          <a:prstGeom prst="straightConnector1">
            <a:avLst/>
          </a:prstGeom>
          <a:ln w="19050">
            <a:solidFill>
              <a:srgbClr val="9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>
            <a:off x="6855304" y="1772985"/>
            <a:ext cx="0" cy="3024000"/>
          </a:xfrm>
          <a:prstGeom prst="straightConnector1">
            <a:avLst/>
          </a:prstGeom>
          <a:ln w="19050">
            <a:solidFill>
              <a:srgbClr val="9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346550" y="1341929"/>
            <a:ext cx="1314386" cy="1959660"/>
          </a:xfrm>
          <a:prstGeom prst="straightConnector1">
            <a:avLst/>
          </a:prstGeom>
          <a:ln w="19050">
            <a:solidFill>
              <a:srgbClr val="99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599022" y="134076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357164" y="3082314"/>
                <a:ext cx="3863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9900FF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000" b="1" dirty="0">
                  <a:solidFill>
                    <a:srgbClr val="9900FF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164" y="3082314"/>
                <a:ext cx="386388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18262" y="1012666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9900FF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000" b="1" dirty="0">
                  <a:solidFill>
                    <a:srgbClr val="9900FF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262" y="1012666"/>
                <a:ext cx="396262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53437" y="-24976"/>
                <a:ext cx="3754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9900FF"/>
                          </a:solidFill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sz="2000" b="1" dirty="0">
                  <a:solidFill>
                    <a:srgbClr val="9900FF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437" y="-24976"/>
                <a:ext cx="375423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79511" y="208965"/>
                <a:ext cx="4629297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ru-RU" sz="2200" b="0" i="0" smtClean="0">
                          <a:latin typeface="Cambria Math"/>
                        </a:rPr>
                        <m:t>  Введем прямоугольную систему 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координат с началом в точке С как 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показано на рисунке.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208965"/>
                <a:ext cx="4629297" cy="1107996"/>
              </a:xfrm>
              <a:prstGeom prst="rect">
                <a:avLst/>
              </a:prstGeom>
              <a:blipFill rotWithShape="1">
                <a:blip r:embed="rId13"/>
                <a:stretch>
                  <a:fillRect l="-132" b="-27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07504" y="1269921"/>
                <a:ext cx="46292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ru-RU" sz="2200" b="0" i="0" smtClean="0">
                          <a:latin typeface="Cambria Math"/>
                        </a:rPr>
                        <m:t>  Имеем координаты точек: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269921"/>
                <a:ext cx="4629297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264"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58727" y="1634899"/>
                <a:ext cx="1748977" cy="49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0;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;3</m:t>
                          </m:r>
                          <m:rad>
                            <m:radPr>
                              <m:degHide m:val="on"/>
                              <m:ctrlPr>
                                <a:rPr lang="ru-RU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27" y="1634899"/>
                <a:ext cx="1748977" cy="49795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907704" y="1690940"/>
                <a:ext cx="12961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А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6;6;0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690940"/>
                <a:ext cx="1296144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203848" y="1684841"/>
                <a:ext cx="12961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К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0;2;0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684841"/>
                <a:ext cx="1296144" cy="430887"/>
              </a:xfrm>
              <a:prstGeom prst="rect">
                <a:avLst/>
              </a:prstGeom>
              <a:blipFill rotWithShape="1">
                <a:blip r:embed="rId17"/>
                <a:stretch>
                  <a:fillRect l="-472" r="-4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07504" y="2134017"/>
                <a:ext cx="1800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К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2;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;0 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134017"/>
                <a:ext cx="1800200" cy="430887"/>
              </a:xfrm>
              <a:prstGeom prst="rect">
                <a:avLst/>
              </a:prstGeom>
              <a:blipFill rotWithShape="1">
                <a:blip r:embed="rId18"/>
                <a:stretch>
                  <a:fillRect l="-3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19672" y="2060848"/>
                <a:ext cx="1800200" cy="49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L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latin typeface="Cambria Math"/>
                            </a:rPr>
                            <m:t>5</m:t>
                          </m:r>
                          <m:r>
                            <a:rPr lang="ru-RU" sz="2200" b="0" i="0" smtClean="0">
                              <a:latin typeface="Cambria Math"/>
                            </a:rPr>
                            <m:t>;</m:t>
                          </m:r>
                          <m:r>
                            <a:rPr lang="en-US" sz="2200" b="0" i="0" smtClean="0">
                              <a:latin typeface="Cambria Math"/>
                            </a:rPr>
                            <m:t>0</m:t>
                          </m:r>
                          <m:r>
                            <a:rPr lang="ru-RU" sz="2200" b="0" i="0" smtClean="0">
                              <a:latin typeface="Cambria Math"/>
                            </a:rPr>
                            <m:t>;</m:t>
                          </m:r>
                          <m:r>
                            <a:rPr lang="en-US" sz="2200" b="0" i="0" smtClean="0">
                              <a:latin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ru-RU" sz="2200" b="0" i="0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ru-RU" sz="2200" b="0" i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060848"/>
                <a:ext cx="1800200" cy="49795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275856" y="2060848"/>
                <a:ext cx="1800200" cy="49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ru-RU" sz="22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latin typeface="Cambria Math"/>
                            </a:rPr>
                            <m:t>0</m:t>
                          </m:r>
                          <m:r>
                            <a:rPr lang="ru-RU" sz="2200" b="0" i="0" smtClean="0">
                              <a:latin typeface="Cambria Math"/>
                            </a:rPr>
                            <m:t>;</m:t>
                          </m:r>
                          <m:r>
                            <a:rPr lang="en-US" sz="2200" b="0" i="0" smtClean="0">
                              <a:latin typeface="Cambria Math"/>
                            </a:rPr>
                            <m:t>6</m:t>
                          </m:r>
                          <m:r>
                            <a:rPr lang="ru-RU" sz="2200" b="0" i="0" smtClean="0">
                              <a:latin typeface="Cambria Math"/>
                            </a:rPr>
                            <m:t>;</m:t>
                          </m:r>
                          <m:r>
                            <a:rPr lang="en-US" sz="2200" b="0" i="0" smtClean="0">
                              <a:latin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ru-RU" sz="2200" b="0" i="0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060848"/>
                <a:ext cx="1800200" cy="49795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7504" y="2707116"/>
                <a:ext cx="46292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ru-RU" sz="2200" b="0" i="0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C</m:t>
                      </m:r>
                      <m:r>
                        <a:rPr lang="ru-RU" sz="2200" b="0" i="0" smtClean="0">
                          <a:latin typeface="Cambria Math"/>
                        </a:rPr>
                        <m:t>оставим уравнение плоскости </m:t>
                      </m:r>
                      <m:r>
                        <a:rPr lang="el-GR" sz="2200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ru-RU" sz="2200" b="0" i="0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07116"/>
                <a:ext cx="4629297" cy="430887"/>
              </a:xfrm>
              <a:prstGeom prst="rect">
                <a:avLst/>
              </a:prstGeom>
              <a:blipFill rotWithShape="1">
                <a:blip r:embed="rId21"/>
                <a:stretch>
                  <a:fillRect l="-264" r="-3426"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86205" y="3070121"/>
                <a:ext cx="28188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𝑎𝑥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𝑏𝑦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𝑐𝑧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𝑑</m:t>
                      </m:r>
                      <m:r>
                        <a:rPr lang="en-US" sz="2200" b="0" i="1" smtClean="0">
                          <a:latin typeface="Cambria Math"/>
                        </a:rPr>
                        <m:t>=0.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05" y="3070121"/>
                <a:ext cx="2818839" cy="430887"/>
              </a:xfrm>
              <a:prstGeom prst="rect">
                <a:avLst/>
              </a:prstGeom>
              <a:blipFill rotWithShape="1">
                <a:blip r:embed="rId22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79512" y="3484633"/>
                <a:ext cx="18326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К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0;2;0</m:t>
                          </m:r>
                        </m:e>
                      </m:d>
                      <m:r>
                        <a:rPr lang="ru-RU" sz="22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84633"/>
                <a:ext cx="1832621" cy="430887"/>
              </a:xfrm>
              <a:prstGeom prst="rect">
                <a:avLst/>
              </a:prstGeom>
              <a:blipFill rotWithShape="1">
                <a:blip r:embed="rId2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558797" y="3350911"/>
                <a:ext cx="2237339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𝑑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797" y="3350911"/>
                <a:ext cx="2237339" cy="72616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846264" y="3525551"/>
                <a:ext cx="18616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264" y="3525551"/>
                <a:ext cx="1861640" cy="43088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58726" y="4007769"/>
                <a:ext cx="20370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К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2;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;0 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26" y="4007769"/>
                <a:ext cx="2037009" cy="430887"/>
              </a:xfrm>
              <a:prstGeom prst="rect">
                <a:avLst/>
              </a:prstGeom>
              <a:blipFill rotWithShape="1">
                <a:blip r:embed="rId26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062288" y="4024228"/>
                <a:ext cx="18616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288" y="4024228"/>
                <a:ext cx="1861640" cy="43088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774821" y="3854967"/>
                <a:ext cx="1805291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21" y="3854967"/>
                <a:ext cx="1805291" cy="726161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89945" y="4443211"/>
                <a:ext cx="2293823" cy="49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L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latin typeface="Cambria Math"/>
                            </a:rPr>
                            <m:t>5</m:t>
                          </m:r>
                          <m:r>
                            <a:rPr lang="ru-RU" sz="2200" b="0" i="0" smtClean="0">
                              <a:latin typeface="Cambria Math"/>
                            </a:rPr>
                            <m:t>;</m:t>
                          </m:r>
                          <m:r>
                            <a:rPr lang="en-US" sz="2200" b="0" i="0" smtClean="0">
                              <a:latin typeface="Cambria Math"/>
                            </a:rPr>
                            <m:t>0</m:t>
                          </m:r>
                          <m:r>
                            <a:rPr lang="ru-RU" sz="2200" b="0" i="0" smtClean="0">
                              <a:latin typeface="Cambria Math"/>
                            </a:rPr>
                            <m:t>;</m:t>
                          </m:r>
                          <m:r>
                            <a:rPr lang="en-US" sz="2200" b="0" i="0" smtClean="0">
                              <a:latin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ru-RU" sz="2200" b="0" i="0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ru-RU" sz="2200">
                          <a:latin typeface="Cambria Math"/>
                          <a:ea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sz="2200" i="1" smtClean="0">
                          <a:latin typeface="Cambria Math"/>
                          <a:ea typeface="Cambria Math"/>
                        </a:rPr>
                        <m:t>γ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45" y="4443211"/>
                <a:ext cx="2293823" cy="497957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276454" y="4437112"/>
                <a:ext cx="2922715" cy="47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+3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454" y="4437112"/>
                <a:ext cx="2922715" cy="470835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983145" y="4293096"/>
                <a:ext cx="3189255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+3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145" y="4293096"/>
                <a:ext cx="3189255" cy="733021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63469" y="4869160"/>
                <a:ext cx="1744235" cy="79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𝑑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69" y="4869160"/>
                <a:ext cx="1744235" cy="791755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979712" y="4869160"/>
                <a:ext cx="4812974" cy="79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⇒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ru-RU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𝑑𝑦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𝑑𝑧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𝑑</m:t>
                      </m:r>
                      <m:r>
                        <a:rPr lang="en-US" sz="2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869160"/>
                <a:ext cx="4812974" cy="791755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79512" y="5694469"/>
                <a:ext cx="6898182" cy="47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У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равнение плоскости </m:t>
                      </m:r>
                      <m:r>
                        <a:rPr lang="en-US" sz="2200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: 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atin typeface="Cambria Math"/>
                        </a:rPr>
                        <m:t>𝑧</m:t>
                      </m:r>
                      <m:r>
                        <a:rPr lang="en-US" sz="2200" b="0" i="1" smtClean="0">
                          <a:latin typeface="Cambria Math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200" b="0" i="1" smtClean="0">
                          <a:latin typeface="Cambria Math"/>
                        </a:rPr>
                        <m:t>=0.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694469"/>
                <a:ext cx="6898182" cy="470835"/>
              </a:xfrm>
              <a:prstGeom prst="rect">
                <a:avLst/>
              </a:prstGeom>
              <a:blipFill rotWithShape="1">
                <a:blip r:embed="rId3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7504" y="6237312"/>
                <a:ext cx="6758004" cy="506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220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ru-RU" sz="2200" b="0" i="1" smtClean="0">
                              <a:latin typeface="Cambria Math"/>
                            </a:rPr>
                            <m:t>; </m:t>
                          </m:r>
                          <m:rad>
                            <m:radPr>
                              <m:degHide m:val="on"/>
                              <m:ctrlPr>
                                <a:rPr lang="ru-RU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ru-RU" sz="2200" b="0" i="1" smtClean="0">
                              <a:latin typeface="Cambria Math"/>
                            </a:rPr>
                            <m:t>;−1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−нормаль к плоскости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, т.е.</m:t>
                      </m:r>
                      <m:acc>
                        <m:accPr>
                          <m:chr m:val="⃗"/>
                          <m:ctrlPr>
                            <a:rPr lang="ru-RU" sz="22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2200" i="1">
                                  <a:latin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acc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237312"/>
                <a:ext cx="6758004" cy="506036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Прямоугольник 68"/>
          <p:cNvSpPr/>
          <p:nvPr/>
        </p:nvSpPr>
        <p:spPr>
          <a:xfrm>
            <a:off x="3366500" y="5735782"/>
            <a:ext cx="3349648" cy="42971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300192" y="4869160"/>
            <a:ext cx="10896" cy="7917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6207400" y="3248992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92644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8" grpId="0"/>
      <p:bldP spid="19" grpId="0"/>
      <p:bldP spid="21" grpId="0"/>
      <p:bldP spid="22" grpId="0"/>
      <p:bldP spid="23" grpId="0"/>
      <p:bldP spid="25" grpId="0"/>
      <p:bldP spid="29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36" grpId="0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415312" y="476671"/>
            <a:ext cx="3312368" cy="2880321"/>
            <a:chOff x="4427984" y="3428999"/>
            <a:chExt cx="3312368" cy="2880321"/>
          </a:xfrm>
        </p:grpSpPr>
        <p:sp>
          <p:nvSpPr>
            <p:cNvPr id="3" name="Параллелограмм 2"/>
            <p:cNvSpPr/>
            <p:nvPr/>
          </p:nvSpPr>
          <p:spPr>
            <a:xfrm>
              <a:off x="4427984" y="3429000"/>
              <a:ext cx="3312368" cy="1261257"/>
            </a:xfrm>
            <a:prstGeom prst="parallelogram">
              <a:avLst>
                <a:gd name="adj" fmla="val 690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араллелограмм 3"/>
            <p:cNvSpPr/>
            <p:nvPr/>
          </p:nvSpPr>
          <p:spPr>
            <a:xfrm>
              <a:off x="4427984" y="5048063"/>
              <a:ext cx="3312368" cy="1261257"/>
            </a:xfrm>
            <a:prstGeom prst="parallelogram">
              <a:avLst>
                <a:gd name="adj" fmla="val 68154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5292080" y="3429000"/>
              <a:ext cx="0" cy="161906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4429607" y="5048062"/>
              <a:ext cx="853200" cy="126000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293703" y="5048063"/>
              <a:ext cx="2446649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429607" y="4690257"/>
              <a:ext cx="0" cy="161906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6876256" y="4690257"/>
              <a:ext cx="0" cy="161906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7740352" y="3428999"/>
              <a:ext cx="0" cy="161906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Овал 10"/>
          <p:cNvSpPr/>
          <p:nvPr/>
        </p:nvSpPr>
        <p:spPr>
          <a:xfrm>
            <a:off x="5702236" y="2852936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51162" y="1701929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5764936" y="2888993"/>
            <a:ext cx="583798" cy="46800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15827" y="178542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5272" y="321297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6960" y="321297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67640" y="-27384"/>
                <a:ext cx="6497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А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640" y="-27384"/>
                <a:ext cx="64973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78436" y="-27384"/>
                <a:ext cx="6449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В</m:t>
                          </m:r>
                        </m:e>
                        <m:sub>
                          <m:r>
                            <a:rPr lang="ru-RU" sz="28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>
                  <a:solidFill>
                    <a:srgbClr val="CC00CC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436" y="-27384"/>
                <a:ext cx="64492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32040" y="1465620"/>
                <a:ext cx="6272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sz="2800" b="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>
                  <a:solidFill>
                    <a:srgbClr val="CC00CC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465620"/>
                <a:ext cx="62728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89029" y="1537628"/>
                <a:ext cx="6625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a:rPr lang="ru-RU" sz="28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029" y="1537628"/>
                <a:ext cx="66255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350828" y="2473732"/>
            <a:ext cx="49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72306" y="1249596"/>
            <a:ext cx="35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endParaRPr lang="ru-RU" sz="28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90098" y="3284984"/>
                <a:ext cx="665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ru-RU" sz="28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098" y="3284984"/>
                <a:ext cx="66537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8659092" y="177281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C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endParaRPr lang="ru-RU" sz="2800" dirty="0">
              <a:solidFill>
                <a:srgbClr val="CC00C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64122" y="2186569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6982" y="2782089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23624" y="2632883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668932" y="1114191"/>
                <a:ext cx="51158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932" y="1114191"/>
                <a:ext cx="511580" cy="401970"/>
              </a:xfrm>
              <a:prstGeom prst="rect">
                <a:avLst/>
              </a:prstGeom>
              <a:blipFill rotWithShape="1">
                <a:blip r:embed="rId8"/>
                <a:stretch>
                  <a:fillRect r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362948" y="1413937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78332" y="14857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6281031" y="2095734"/>
            <a:ext cx="1582553" cy="126125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918007" y="3264255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34756" y="328498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10800000">
            <a:off x="5415312" y="332656"/>
            <a:ext cx="0" cy="3024000"/>
          </a:xfrm>
          <a:prstGeom prst="straightConnector1">
            <a:avLst/>
          </a:prstGeom>
          <a:ln w="19050">
            <a:solidFill>
              <a:srgbClr val="9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>
            <a:off x="6927312" y="1844993"/>
            <a:ext cx="0" cy="3024000"/>
          </a:xfrm>
          <a:prstGeom prst="straightConnector1">
            <a:avLst/>
          </a:prstGeom>
          <a:ln w="19050">
            <a:solidFill>
              <a:srgbClr val="9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418558" y="1413937"/>
            <a:ext cx="1314386" cy="1959660"/>
          </a:xfrm>
          <a:prstGeom prst="straightConnector1">
            <a:avLst/>
          </a:prstGeom>
          <a:ln w="19050">
            <a:solidFill>
              <a:srgbClr val="99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71030" y="141277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429172" y="3154322"/>
                <a:ext cx="3863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9900FF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000" b="1" dirty="0">
                  <a:solidFill>
                    <a:srgbClr val="9900FF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172" y="3154322"/>
                <a:ext cx="386388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90270" y="1084674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9900FF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000" b="1" dirty="0">
                  <a:solidFill>
                    <a:srgbClr val="9900FF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270" y="1084674"/>
                <a:ext cx="396262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125445" y="47032"/>
                <a:ext cx="3754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9900FF"/>
                          </a:solidFill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sz="2000" b="1" dirty="0">
                  <a:solidFill>
                    <a:srgbClr val="9900FF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445" y="47032"/>
                <a:ext cx="375423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78349" y="44624"/>
                <a:ext cx="4629297" cy="474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  <m:r>
                        <a:rPr lang="ru-RU" sz="22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ru-RU" sz="2200" b="0" i="0" smtClean="0">
                          <a:latin typeface="Cambria Math"/>
                        </a:rPr>
                        <m:t>  Найдем координаты </m:t>
                      </m:r>
                      <m:acc>
                        <m:accPr>
                          <m:chr m:val="⃗"/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 b="0" i="1" smtClean="0"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200" b="0" i="1" smtClean="0">
                              <a:latin typeface="Cambria Math"/>
                            </a:rPr>
                            <m:t>А</m:t>
                          </m:r>
                        </m:e>
                      </m:acc>
                      <m:r>
                        <a:rPr lang="ru-RU" sz="2200" b="0" i="0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49" y="44624"/>
                <a:ext cx="4629297" cy="4742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496" y="476672"/>
                <a:ext cx="1748977" cy="49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0;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;3</m:t>
                          </m:r>
                          <m:rad>
                            <m:radPr>
                              <m:degHide m:val="on"/>
                              <m:ctrlPr>
                                <a:rPr lang="ru-RU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76672"/>
                <a:ext cx="1748977" cy="49795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63688" y="549841"/>
                <a:ext cx="12961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А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6;6;0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49841"/>
                <a:ext cx="1296144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7503" y="5350922"/>
                <a:ext cx="1825613" cy="49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ru-RU" sz="22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latin typeface="Cambria Math"/>
                            </a:rPr>
                            <m:t>0</m:t>
                          </m:r>
                          <m:r>
                            <a:rPr lang="ru-RU" sz="2200" b="0" i="0" smtClean="0">
                              <a:latin typeface="Cambria Math"/>
                            </a:rPr>
                            <m:t>;</m:t>
                          </m:r>
                          <m:r>
                            <a:rPr lang="en-US" sz="2200" b="0" i="0" smtClean="0">
                              <a:latin typeface="Cambria Math"/>
                            </a:rPr>
                            <m:t>6</m:t>
                          </m:r>
                          <m:r>
                            <a:rPr lang="ru-RU" sz="2200" b="0" i="0" smtClean="0">
                              <a:latin typeface="Cambria Math"/>
                            </a:rPr>
                            <m:t>;</m:t>
                          </m:r>
                          <m:r>
                            <a:rPr lang="en-US" sz="2200" b="0" i="0" smtClean="0">
                              <a:latin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ru-RU" sz="2200" b="0" i="0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ru-RU" sz="2200" b="0" i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5350922"/>
                <a:ext cx="1825613" cy="49795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55576" y="4149080"/>
                <a:ext cx="82343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Найдем расстояние от точки </m:t>
                      </m:r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В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1" smtClean="0">
                          <a:latin typeface="Cambria Math"/>
                        </a:rPr>
                        <m:t> до </m:t>
                      </m:r>
                      <m:r>
                        <a:rPr lang="ru-RU" sz="2200" b="0" i="0" smtClean="0">
                          <a:latin typeface="Cambria Math"/>
                        </a:rPr>
                        <m:t>плоскости </m:t>
                      </m:r>
                      <m:r>
                        <m:rPr>
                          <m:sty m:val="p"/>
                        </m:rPr>
                        <a:rPr lang="el-GR" sz="2200" b="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по формуле: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149080"/>
                <a:ext cx="8234392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370"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75117" y="4556366"/>
                <a:ext cx="4390940" cy="810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В</m:t>
                              </m:r>
                            </m:e>
                            <m:sub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17" y="4556366"/>
                <a:ext cx="4390940" cy="81028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627784" y="980728"/>
                <a:ext cx="2119363" cy="505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220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ru-RU" sz="2200" b="0" i="1" smtClean="0">
                              <a:latin typeface="Cambria Math"/>
                            </a:rPr>
                            <m:t>; </m:t>
                          </m:r>
                          <m:rad>
                            <m:radPr>
                              <m:degHide m:val="on"/>
                              <m:ctrlPr>
                                <a:rPr lang="ru-RU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ru-RU" sz="2200" b="0" i="1" smtClean="0">
                              <a:latin typeface="Cambria Math"/>
                            </a:rPr>
                            <m:t>;−1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980728"/>
                <a:ext cx="2119363" cy="50565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915816" y="480206"/>
                <a:ext cx="2876779" cy="500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 b="0" i="0" smtClean="0"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2200" b="0" i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200" b="0" i="0" smtClean="0">
                              <a:latin typeface="Cambria Math"/>
                            </a:rPr>
                            <m:t>А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b="0" i="0" smtClean="0">
                              <a:latin typeface="Cambria Math"/>
                            </a:rPr>
                            <m:t>6;6;−3</m:t>
                          </m:r>
                          <m:rad>
                            <m:radPr>
                              <m:degHide m:val="on"/>
                              <m:ctrlPr>
                                <a:rPr lang="ru-RU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80206"/>
                <a:ext cx="2876779" cy="50052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79512" y="1435423"/>
                <a:ext cx="53068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Составим отношение соответствен−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ных координат этих векторов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35423"/>
                <a:ext cx="5306888" cy="769441"/>
              </a:xfrm>
              <a:prstGeom prst="rect">
                <a:avLst/>
              </a:prstGeom>
              <a:blipFill rotWithShape="1">
                <a:blip r:embed="rId20"/>
                <a:stretch>
                  <a:fillRect b="-3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07504" y="980728"/>
                <a:ext cx="2635696" cy="500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200" b="1" i="1" smtClean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𝟔</m:t>
                    </m:r>
                    <m:r>
                      <a:rPr lang="ru-RU" sz="2200" b="1" i="1" smtClean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  </m:t>
                    </m:r>
                    <m:acc>
                      <m:accPr>
                        <m:chr m:val="⃗"/>
                        <m:ctrlPr>
                          <a:rPr lang="ru-RU" sz="22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200" b="0" i="0" smtClean="0"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ru-RU" sz="2200" b="0" i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200" b="0" i="0" smtClean="0">
                            <a:latin typeface="Cambria Math"/>
                          </a:rPr>
                          <m:t>А</m:t>
                        </m:r>
                      </m:e>
                    </m:acc>
                    <m:d>
                      <m:dPr>
                        <m:begChr m:val="{"/>
                        <m:endChr m:val="}"/>
                        <m:ctrlPr>
                          <a:rPr lang="ru-RU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b="0" i="0" smtClean="0">
                            <a:latin typeface="Cambria Math"/>
                          </a:rPr>
                          <m:t>6;6;−3</m:t>
                        </m:r>
                        <m:rad>
                          <m:radPr>
                            <m:degHide m:val="on"/>
                            <m:ctrlPr>
                              <a:rPr lang="ru-RU" sz="22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ru-RU" sz="2200" dirty="0" smtClean="0"/>
                  <a:t>;</a:t>
                </a:r>
                <a:endParaRPr lang="ru-RU" sz="22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80728"/>
                <a:ext cx="2635696" cy="500522"/>
              </a:xfrm>
              <a:prstGeom prst="rect">
                <a:avLst/>
              </a:prstGeom>
              <a:blipFill rotWithShape="1">
                <a:blip r:embed="rId22"/>
                <a:stretch>
                  <a:fillRect b="-20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48082" y="2060848"/>
                <a:ext cx="2147920" cy="820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ru-RU" sz="22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82" y="2060848"/>
                <a:ext cx="2147920" cy="82093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79302" y="2780928"/>
                <a:ext cx="2391581" cy="883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atin typeface="Cambria Math"/>
                            </a:rPr>
                            <m:t>−3</m:t>
                          </m:r>
                          <m:rad>
                            <m:radPr>
                              <m:degHide m:val="on"/>
                              <m:ctrlPr>
                                <a:rPr lang="ru-RU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sz="22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02" y="2780928"/>
                <a:ext cx="2391581" cy="88364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396001" y="2173595"/>
                <a:ext cx="1633608" cy="72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ru-RU" sz="22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01" y="2173595"/>
                <a:ext cx="1633608" cy="72988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639397" y="3001709"/>
                <a:ext cx="49244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397" y="3001709"/>
                <a:ext cx="492443" cy="43088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07504" y="3646185"/>
                <a:ext cx="129674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</a:rPr>
                        <m:t>Имеем: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646185"/>
                <a:ext cx="1296743" cy="430887"/>
              </a:xfrm>
              <a:prstGeom prst="rect">
                <a:avLst/>
              </a:prstGeom>
              <a:blipFill rotWithShape="1">
                <a:blip r:embed="rId27"/>
                <a:stretch>
                  <a:fillRect l="-4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586827" y="3619190"/>
                <a:ext cx="1049069" cy="457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220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acc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827" y="3619190"/>
                <a:ext cx="1049069" cy="457882"/>
              </a:xfrm>
              <a:prstGeom prst="rect">
                <a:avLst/>
              </a:prstGeom>
              <a:blipFill rotWithShape="1">
                <a:blip r:embed="rId2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3547111" y="3602840"/>
                <a:ext cx="1528945" cy="474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ru-RU" sz="22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 i="1"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200" i="1">
                              <a:latin typeface="Cambria Math"/>
                            </a:rPr>
                            <m:t>А</m:t>
                          </m:r>
                        </m:e>
                      </m:acc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111" y="3602840"/>
                <a:ext cx="1528945" cy="4742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426274" y="4581128"/>
                <a:ext cx="4610222" cy="796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где </m:t>
                      </m:r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В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2200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2200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,</m:t>
                      </m:r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220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;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;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−нормаль плоскости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274" y="4581128"/>
                <a:ext cx="4610222" cy="796436"/>
              </a:xfrm>
              <a:prstGeom prst="rect">
                <a:avLst/>
              </a:prstGeom>
              <a:blipFill rotWithShape="1">
                <a:blip r:embed="rId32"/>
                <a:stretch>
                  <a:fillRect b="-3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876573" y="5371621"/>
                <a:ext cx="2119363" cy="505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220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ru-RU" sz="2200" b="0" i="1" smtClean="0">
                              <a:latin typeface="Cambria Math"/>
                            </a:rPr>
                            <m:t>; </m:t>
                          </m:r>
                          <m:rad>
                            <m:radPr>
                              <m:degHide m:val="on"/>
                              <m:ctrlPr>
                                <a:rPr lang="ru-RU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ru-RU" sz="2200" b="0" i="1" smtClean="0">
                              <a:latin typeface="Cambria Math"/>
                            </a:rPr>
                            <m:t>;−1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573" y="5371621"/>
                <a:ext cx="2119363" cy="505651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22406" y="5848879"/>
                <a:ext cx="6140521" cy="883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В</m:t>
                              </m:r>
                            </m:e>
                            <m:sub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rad>
                        </m:den>
                      </m:f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06" y="5848879"/>
                <a:ext cx="6140521" cy="883640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Группа 83"/>
          <p:cNvGrpSpPr/>
          <p:nvPr/>
        </p:nvGrpSpPr>
        <p:grpSpPr>
          <a:xfrm>
            <a:off x="7128775" y="5973409"/>
            <a:ext cx="1729534" cy="804644"/>
            <a:chOff x="219010" y="6080740"/>
            <a:chExt cx="1729534" cy="804644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254523" y="6105316"/>
              <a:ext cx="1578391" cy="75268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Прямоугольник 85"/>
                <p:cNvSpPr/>
                <p:nvPr/>
              </p:nvSpPr>
              <p:spPr>
                <a:xfrm>
                  <a:off x="219010" y="6080740"/>
                  <a:ext cx="1729534" cy="8046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atin typeface="Cambria Math"/>
                          </a:rPr>
                          <m:t>Ответ:</m:t>
                        </m:r>
                        <m:f>
                          <m:f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</m:rad>
                          </m:num>
                          <m:den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155" name="Прямоугольник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010" y="6080740"/>
                  <a:ext cx="1729534" cy="804644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Группа 86"/>
          <p:cNvGrpSpPr/>
          <p:nvPr/>
        </p:nvGrpSpPr>
        <p:grpSpPr>
          <a:xfrm>
            <a:off x="136692" y="4097037"/>
            <a:ext cx="546876" cy="467438"/>
            <a:chOff x="96034" y="3033000"/>
            <a:chExt cx="546876" cy="467438"/>
          </a:xfrm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142844" y="3104438"/>
              <a:ext cx="468000" cy="39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Rectangle 2"/>
            <p:cNvSpPr>
              <a:spLocks noChangeArrowheads="1"/>
            </p:cNvSpPr>
            <p:nvPr/>
          </p:nvSpPr>
          <p:spPr bwMode="auto">
            <a:xfrm>
              <a:off x="96034" y="3033000"/>
              <a:ext cx="54687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200" b="1" dirty="0"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б</a:t>
              </a:r>
              <a:r>
                <a:rPr kumimoji="0" lang="ru-RU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itchFamily="18" charset="0"/>
                  <a:ea typeface="Times New Roman" pitchFamily="18" charset="0"/>
                  <a:cs typeface="Times New Roman" pitchFamily="18" charset="0"/>
                </a:rPr>
                <a:t>).</a:t>
              </a:r>
              <a:endPara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90" name="Прямая соединительная линия 89"/>
          <p:cNvCxnSpPr/>
          <p:nvPr/>
        </p:nvCxnSpPr>
        <p:spPr>
          <a:xfrm rot="10800000">
            <a:off x="5424984" y="1736855"/>
            <a:ext cx="3302696" cy="360000"/>
          </a:xfrm>
          <a:prstGeom prst="line">
            <a:avLst/>
          </a:prstGeom>
          <a:ln w="28575">
            <a:solidFill>
              <a:srgbClr val="FF660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4924755" y="3673670"/>
                <a:ext cx="159146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1" smtClean="0">
                          <a:latin typeface="Cambria Math"/>
                        </a:rPr>
                        <m:t>А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755" y="3673670"/>
                <a:ext cx="1591461" cy="430887"/>
              </a:xfrm>
              <a:prstGeom prst="rect">
                <a:avLst/>
              </a:prstGeom>
              <a:blipFill rotWithShape="1">
                <a:blip r:embed="rId3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Группа 49"/>
          <p:cNvGrpSpPr/>
          <p:nvPr/>
        </p:nvGrpSpPr>
        <p:grpSpPr>
          <a:xfrm>
            <a:off x="3059832" y="2996888"/>
            <a:ext cx="1512168" cy="485566"/>
            <a:chOff x="3059832" y="3064139"/>
            <a:chExt cx="1512168" cy="4855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Прямоугольник 23"/>
                <p:cNvSpPr/>
                <p:nvPr/>
              </p:nvSpPr>
              <p:spPr>
                <a:xfrm>
                  <a:off x="3899926" y="3091823"/>
                  <a:ext cx="672074" cy="4578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24" name="Прямоугольник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9926" y="3091823"/>
                  <a:ext cx="672074" cy="457882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059832" y="3064139"/>
                  <a:ext cx="911346" cy="4742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0" smtClean="0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ru-RU" sz="2200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200" b="0" i="1" smtClean="0">
                                    <a:latin typeface="Cambria Math"/>
                                  </a:rPr>
                                  <m:t>С</m:t>
                                </m:r>
                              </m:e>
                              <m:sub>
                                <m:r>
                                  <a:rPr lang="ru-RU" sz="2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200" b="0" i="1" smtClean="0">
                                <a:latin typeface="Cambria Math"/>
                              </a:rPr>
                              <m:t>А</m:t>
                            </m:r>
                          </m:e>
                        </m:acc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832" y="3064139"/>
                  <a:ext cx="911346" cy="474232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Прямая со стрелкой 45"/>
            <p:cNvCxnSpPr/>
            <p:nvPr/>
          </p:nvCxnSpPr>
          <p:spPr>
            <a:xfrm flipV="1">
              <a:off x="3851920" y="3182199"/>
              <a:ext cx="0" cy="288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97"/>
            <p:cNvCxnSpPr/>
            <p:nvPr/>
          </p:nvCxnSpPr>
          <p:spPr>
            <a:xfrm flipV="1">
              <a:off x="3959928" y="3180168"/>
              <a:ext cx="0" cy="288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Группа 98"/>
          <p:cNvGrpSpPr/>
          <p:nvPr/>
        </p:nvGrpSpPr>
        <p:grpSpPr>
          <a:xfrm>
            <a:off x="1120625" y="3591506"/>
            <a:ext cx="1550258" cy="485566"/>
            <a:chOff x="3115862" y="3064139"/>
            <a:chExt cx="1408450" cy="4855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Прямоугольник 99"/>
                <p:cNvSpPr/>
                <p:nvPr/>
              </p:nvSpPr>
              <p:spPr>
                <a:xfrm>
                  <a:off x="3899926" y="3091823"/>
                  <a:ext cx="624386" cy="4578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20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sub>
                            </m:sSub>
                          </m:e>
                        </m:acc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100" name="Прямоугольник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9926" y="3091823"/>
                  <a:ext cx="624386" cy="457882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3115862" y="3064139"/>
                  <a:ext cx="911346" cy="4742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0" smtClean="0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ru-RU" sz="2200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200" b="0" i="1" smtClean="0">
                                    <a:latin typeface="Cambria Math"/>
                                  </a:rPr>
                                  <m:t>С</m:t>
                                </m:r>
                              </m:e>
                              <m:sub>
                                <m:r>
                                  <a:rPr lang="ru-RU" sz="2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200" b="0" i="1" smtClean="0">
                                <a:latin typeface="Cambria Math"/>
                              </a:rPr>
                              <m:t>А</m:t>
                            </m:r>
                          </m:e>
                        </m:acc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5862" y="3064139"/>
                  <a:ext cx="911346" cy="474232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Прямая со стрелкой 101"/>
            <p:cNvCxnSpPr/>
            <p:nvPr/>
          </p:nvCxnSpPr>
          <p:spPr>
            <a:xfrm flipV="1">
              <a:off x="3823200" y="3182199"/>
              <a:ext cx="0" cy="288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 стрелкой 102"/>
            <p:cNvCxnSpPr/>
            <p:nvPr/>
          </p:nvCxnSpPr>
          <p:spPr>
            <a:xfrm rot="10800000">
              <a:off x="3932211" y="3198168"/>
              <a:ext cx="0" cy="288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Прямоугольник 90"/>
          <p:cNvSpPr/>
          <p:nvPr/>
        </p:nvSpPr>
        <p:spPr>
          <a:xfrm>
            <a:off x="35496" y="1508178"/>
            <a:ext cx="5007430" cy="2640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711804" y="1926083"/>
                <a:ext cx="2135801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</m:fName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ru-RU" sz="22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ru-RU" sz="22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С</m:t>
                                          </m:r>
                                        </m:e>
                                        <m:sub>
                                          <m:r>
                                            <a:rPr lang="ru-RU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ru-R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А</m:t>
                                      </m:r>
                                    </m:e>
                                  </m:acc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ru-RU" sz="22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</m:acc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804" y="1926083"/>
                <a:ext cx="2135801" cy="618054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2483768" y="3573016"/>
                <a:ext cx="152638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0" smtClean="0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A</m:t>
                      </m:r>
                      <m:r>
                        <a:rPr lang="ru-RU" sz="2200" i="0" smtClean="0">
                          <a:latin typeface="Cambria Math"/>
                          <a:ea typeface="Cambria Math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ru-RU" sz="2200" i="0" smtClean="0">
                          <a:latin typeface="Cambria Math"/>
                          <a:ea typeface="Cambria Math"/>
                        </a:rPr>
                        <m:t>γ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573016"/>
                <a:ext cx="1526380" cy="430887"/>
              </a:xfrm>
              <a:prstGeom prst="rect">
                <a:avLst/>
              </a:prstGeom>
              <a:blipFill rotWithShape="1">
                <a:blip r:embed="rId42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35631" y="2610741"/>
                <a:ext cx="4264361" cy="886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+6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36+36+18</m:t>
                              </m:r>
                            </m:e>
                          </m:rad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2+2+1</m:t>
                              </m:r>
                            </m:e>
                          </m:rad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31" y="2610741"/>
                <a:ext cx="4264361" cy="886653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323528" y="3547183"/>
                <a:ext cx="2160240" cy="442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⇒</m:t>
                      </m:r>
                      <m:func>
                        <m:funcPr>
                          <m:ctrlPr>
                            <a:rPr lang="en-US" sz="2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b>
                                  <m:r>
                                    <a:rPr lang="ru-RU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А;</m:t>
                              </m:r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ru-R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47183"/>
                <a:ext cx="2160240" cy="442301"/>
              </a:xfrm>
              <a:prstGeom prst="rect">
                <a:avLst/>
              </a:prstGeom>
              <a:blipFill rotWithShape="1">
                <a:blip r:embed="rId44"/>
                <a:stretch>
                  <a:fillRect t="-6944" r="-28814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2670883" y="1439548"/>
            <a:ext cx="667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u="sng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или</a:t>
            </a:r>
            <a:endParaRPr lang="ru-RU" sz="2200" b="1" u="sng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6279416" y="3320984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35496" y="2019106"/>
                <a:ext cx="1946637" cy="442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b>
                                  <m:r>
                                    <a:rPr lang="ru-RU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А;</m:t>
                              </m:r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acc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019106"/>
                <a:ext cx="1946637" cy="442301"/>
              </a:xfrm>
              <a:prstGeom prst="rect">
                <a:avLst/>
              </a:prstGeom>
              <a:blipFill rotWithShape="1">
                <a:blip r:embed="rId45"/>
                <a:stretch>
                  <a:fillRect l="-313" t="-5479" r="-31975" b="-16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275856" y="1772816"/>
                <a:ext cx="2097830" cy="959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ru-RU" sz="2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ru-RU" sz="22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С</m:t>
                                      </m:r>
                                    </m:e>
                                    <m:sub>
                                      <m:r>
                                        <a:rPr lang="ru-R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А</m:t>
                                  </m:r>
                                </m:e>
                              </m:acc>
                              <m:r>
                                <a:rPr lang="ru-R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ru-RU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ru-RU" sz="2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ru-RU" sz="22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С</m:t>
                                      </m:r>
                                    </m:e>
                                    <m:sub>
                                      <m:r>
                                        <a:rPr lang="ru-R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А</m:t>
                                  </m:r>
                                </m:e>
                              </m:acc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772816"/>
                <a:ext cx="2097830" cy="959045"/>
              </a:xfrm>
              <a:prstGeom prst="rect">
                <a:avLst/>
              </a:prstGeom>
              <a:blipFill rotWithShape="1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940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3" grpId="0"/>
      <p:bldP spid="54" grpId="0"/>
      <p:bldP spid="64" grpId="0"/>
      <p:bldP spid="36" grpId="0"/>
      <p:bldP spid="68" grpId="0"/>
      <p:bldP spid="69" grpId="0"/>
      <p:bldP spid="71" grpId="0"/>
      <p:bldP spid="72" grpId="0"/>
      <p:bldP spid="73" grpId="0"/>
      <p:bldP spid="74" grpId="0"/>
      <p:bldP spid="41" grpId="0"/>
      <p:bldP spid="75" grpId="0"/>
      <p:bldP spid="76" grpId="0"/>
      <p:bldP spid="80" grpId="0"/>
      <p:bldP spid="81" grpId="0"/>
      <p:bldP spid="82" grpId="0"/>
      <p:bldP spid="83" grpId="0"/>
      <p:bldP spid="97" grpId="0"/>
      <p:bldP spid="97" grpId="1"/>
      <p:bldP spid="91" grpId="0" animBg="1"/>
      <p:bldP spid="92" grpId="0"/>
      <p:bldP spid="93" grpId="0"/>
      <p:bldP spid="94" grpId="0"/>
      <p:bldP spid="95" grpId="0"/>
      <p:bldP spid="96" grpId="0"/>
      <p:bldP spid="96" grpId="1"/>
      <p:bldP spid="105" grpId="0"/>
      <p:bldP spid="10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10579</TotalTime>
  <Words>5782</Words>
  <Application>Microsoft Office PowerPoint</Application>
  <PresentationFormat>Экран (4:3)</PresentationFormat>
  <Paragraphs>774</Paragraphs>
  <Slides>22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Надежда Пронская</cp:lastModifiedBy>
  <cp:revision>1067</cp:revision>
  <dcterms:modified xsi:type="dcterms:W3CDTF">2017-04-25T14:09:29Z</dcterms:modified>
</cp:coreProperties>
</file>