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82" r:id="rId12"/>
    <p:sldId id="279" r:id="rId13"/>
    <p:sldId id="265" r:id="rId14"/>
    <p:sldId id="266" r:id="rId15"/>
    <p:sldId id="267" r:id="rId16"/>
    <p:sldId id="268" r:id="rId17"/>
    <p:sldId id="280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8" autoAdjust="0"/>
    <p:restoredTop sz="77920" autoAdjust="0"/>
  </p:normalViewPr>
  <p:slideViewPr>
    <p:cSldViewPr snapToGrid="0" showGuides="1">
      <p:cViewPr varScale="1">
        <p:scale>
          <a:sx n="72" d="100"/>
          <a:sy n="72" d="100"/>
        </p:scale>
        <p:origin x="101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45967-C4B5-44D8-9475-72A52F1A31CC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1D8FA-D0C1-4012-86E7-65BD0AC74D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chi.ru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Одним из важных ресурсов в организации дистанционного обучения является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РИС «Сетевой край. Образование».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D8FA-D0C1-4012-86E7-65BD0AC74D5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8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Чего не хватает, чтобы полностью обеспечить дистанционный процесс обучения?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 Обучающих материалов (цифровых учебников или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видеолекций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 Инструментов для удаленного проведения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видеоуроков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 Личного кабинета для родителей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 Личного кабинета для администрации школы 	</a:t>
            </a:r>
          </a:p>
          <a:p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D8FA-D0C1-4012-86E7-65BD0AC74D5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9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Чего не хватает на </a:t>
            </a:r>
            <a:r>
              <a:rPr lang="ru-RU" sz="1200" u="none" strike="noStrike" dirty="0" err="1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Учи.ру</a:t>
            </a:r>
            <a:r>
              <a:rPr lang="ru-R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чтобы полностью обеспечить дистанционный процесс обучения?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 Обучающих материалов (цифровых учебников,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видеоуроков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Сейчас сервис рекомендует использовать ресурсы российской электронной школы для изучения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видеоуроков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разным предметам 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√ Личного кабинета для администрации школы 	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1D8FA-D0C1-4012-86E7-65BD0AC74D5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8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6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8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03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12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91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3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7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8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17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23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9610-AB01-4D35-9728-316209F50405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AD32-6820-4ECD-8785-C4F8590AF9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8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" TargetMode="External"/><Relationship Id="rId2" Type="http://schemas.openxmlformats.org/officeDocument/2006/relationships/hyperlink" Target="https://quizizz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do.iro22.ru/course/view.php?id=5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hotline.22edu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etschool.edu22.info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h.edu.ru/" TargetMode="External"/><Relationship Id="rId5" Type="http://schemas.openxmlformats.org/officeDocument/2006/relationships/hyperlink" Target="mailto:support@edu22.info" TargetMode="External"/><Relationship Id="rId4" Type="http://schemas.openxmlformats.org/officeDocument/2006/relationships/hyperlink" Target="https://eso.edu22.info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4ege.ru/vpr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alexlarin.net/Zadachi.html" TargetMode="External"/><Relationship Id="rId7" Type="http://schemas.openxmlformats.org/officeDocument/2006/relationships/hyperlink" Target="http://le-savchen.ucoz.ru/" TargetMode="External"/><Relationship Id="rId2" Type="http://schemas.openxmlformats.org/officeDocument/2006/relationships/hyperlink" Target="https://alexlarin.net/ege2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ge.sdamgia.ru/" TargetMode="External"/><Relationship Id="rId5" Type="http://schemas.openxmlformats.org/officeDocument/2006/relationships/hyperlink" Target="https://ege.sdamgia.ru/" TargetMode="External"/><Relationship Id="rId4" Type="http://schemas.openxmlformats.org/officeDocument/2006/relationships/hyperlink" Target="https://alexlarin.net/kvm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osobr.tv/" TargetMode="External"/><Relationship Id="rId2" Type="http://schemas.openxmlformats.org/officeDocument/2006/relationships/hyperlink" Target="https://uchebnik.mos.ru/catalogu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yandex.ru/ho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education.yandex.ru/teacher/posts/trudnosti-distantsionnogo-obucheniya-i-kak-s-nimi-spravitsy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cons/cgi/online.cgi?rnd=326FE1AD4C85929D7C8FCEACFF96E73F&amp;req=doc&amp;base=LAW&amp;n=278297&amp;dst=100011&amp;fld=134&amp;REFFIELD=134&amp;REFDST=216&amp;REFDOC=346766&amp;REFBASE=LAW&amp;stat=refcode=16610;dstident=100011;index=407" TargetMode="External"/><Relationship Id="rId2" Type="http://schemas.openxmlformats.org/officeDocument/2006/relationships/hyperlink" Target="http://www.consultant.ru/cons/cgi/online.cgi?req=doc&amp;base=LAW&amp;n=346766&amp;fld=134&amp;dst=1000000001,0&amp;rnd=0.361207753589148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fumo-spo.ru/files/lib/fl_f7177163c833dff4b38fc8d2872f1ec6_1584686146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klass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uchi.ru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foxford.ru/" TargetMode="External"/><Relationship Id="rId2" Type="http://schemas.openxmlformats.org/officeDocument/2006/relationships/hyperlink" Target="https://elducation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olimpium.ru/" TargetMode="External"/><Relationship Id="rId4" Type="http://schemas.openxmlformats.org/officeDocument/2006/relationships/hyperlink" Target="https://interneturok.ru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rosv.ru/" TargetMode="External"/><Relationship Id="rId2" Type="http://schemas.openxmlformats.org/officeDocument/2006/relationships/hyperlink" Target="https://myskill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lecta.rosuchebnik.ru/?utm_campaign=smi-efu&amp;utm_medium=email&amp;utm_source=sendsay" TargetMode="External"/><Relationship Id="rId4" Type="http://schemas.openxmlformats.org/officeDocument/2006/relationships/hyperlink" Target="https://rosuchebnik.ru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lbz.ru/video/matematika/" TargetMode="External"/><Relationship Id="rId3" Type="http://schemas.openxmlformats.org/officeDocument/2006/relationships/hyperlink" Target="http://mnemozina.ru/bitrix/templates/52420/images/Archiv_February-1.pdf" TargetMode="External"/><Relationship Id="rId7" Type="http://schemas.openxmlformats.org/officeDocument/2006/relationships/hyperlink" Target="http://lbz.ru/metodist/authors/matematika/7/" TargetMode="External"/><Relationship Id="rId2" Type="http://schemas.openxmlformats.org/officeDocument/2006/relationships/hyperlink" Target="https://mnemozina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bz.ru/metodist/authors/matematika/7/o-urok.php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mnemozina.ru/bitrix/templates/52420/images/INFO-FP_2.pdf" TargetMode="External"/><Relationship Id="rId10" Type="http://schemas.openxmlformats.org/officeDocument/2006/relationships/hyperlink" Target="http://edu.lbz.ru/" TargetMode="External"/><Relationship Id="rId4" Type="http://schemas.openxmlformats.org/officeDocument/2006/relationships/hyperlink" Target="http://mnemozina.ru/bitrix/templates/52420/images/Raspisanie_March-2.pdf" TargetMode="External"/><Relationship Id="rId9" Type="http://schemas.openxmlformats.org/officeDocument/2006/relationships/hyperlink" Target="http://lbz.ru/video/geometriya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ob-edu-distant.bitrix24.sit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fumo-spo.ru/files/lib/fl_f7177163c833dff4b38fc8d2872f1ec6_158468633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tel:+738522064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vk.com/vide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iziq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/>
              <a:t>Рекомендации 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по реализации обучения математике учащихся на уровне основного и среднего общего образования с применением электронного обучения и дистанционных образовательных технологий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3113" y="5214551"/>
            <a:ext cx="9144000" cy="1254212"/>
          </a:xfrm>
        </p:spPr>
        <p:txBody>
          <a:bodyPr/>
          <a:lstStyle/>
          <a:p>
            <a:pPr algn="r"/>
            <a:r>
              <a:rPr lang="ru-RU" dirty="0" smtClean="0"/>
              <a:t>Кафедра математического образования, информатики и ИКТ</a:t>
            </a:r>
          </a:p>
          <a:p>
            <a:pPr algn="r"/>
            <a:r>
              <a:rPr lang="ru-RU" dirty="0" smtClean="0"/>
              <a:t>Март 2020</a:t>
            </a:r>
            <a:endParaRPr lang="ru-RU" dirty="0"/>
          </a:p>
        </p:txBody>
      </p:sp>
      <p:pic>
        <p:nvPicPr>
          <p:cNvPr id="2052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9" y="253741"/>
            <a:ext cx="2090681" cy="931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6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70" y="-193225"/>
            <a:ext cx="10515600" cy="1325563"/>
          </a:xfrm>
        </p:spPr>
        <p:txBody>
          <a:bodyPr/>
          <a:lstStyle/>
          <a:p>
            <a:r>
              <a:rPr lang="ru-RU" b="1" dirty="0" smtClean="0"/>
              <a:t>Рекомендации учителю (продолжение):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442" y="750661"/>
            <a:ext cx="11694043" cy="587136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/>
              <a:t>наладить </a:t>
            </a:r>
            <a:r>
              <a:rPr lang="ru-RU" sz="2400" b="1" dirty="0"/>
              <a:t>обратную связь с учениками </a:t>
            </a:r>
            <a:r>
              <a:rPr lang="ru-RU" sz="2400" dirty="0"/>
              <a:t>лучше посредством электронного дневника, либо электронной почты, через официальные ресурсы, сохраняя всю историю коммуникации, </a:t>
            </a:r>
            <a:r>
              <a:rPr lang="ru-RU" sz="2400" dirty="0" smtClean="0"/>
              <a:t>вопросов-ответов,</a:t>
            </a:r>
          </a:p>
          <a:p>
            <a:pPr>
              <a:spcBef>
                <a:spcPts val="0"/>
              </a:spcBef>
            </a:pPr>
            <a:r>
              <a:rPr lang="ru-RU" sz="2400" b="1" dirty="0"/>
              <a:t>п</a:t>
            </a:r>
            <a:r>
              <a:rPr lang="ru-RU" sz="2400" b="1" dirty="0" smtClean="0"/>
              <a:t>родумать и организовать систему контроля:</a:t>
            </a:r>
            <a:endParaRPr lang="ru-RU" sz="2400" dirty="0"/>
          </a:p>
          <a:p>
            <a:pPr indent="36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i="1" dirty="0"/>
              <a:t>письменные опросы </a:t>
            </a:r>
            <a:r>
              <a:rPr lang="ru-RU" sz="2400" dirty="0"/>
              <a:t>(проведение их в режиме синхронного взаимодействия);</a:t>
            </a:r>
          </a:p>
          <a:p>
            <a:pPr indent="36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i="1" dirty="0"/>
              <a:t>тесты</a:t>
            </a:r>
            <a:r>
              <a:rPr lang="ru-RU" sz="2400" dirty="0"/>
              <a:t>, предназначенные для контроля усвоения каждого учебного элемента (выполнение и проверка в режиме </a:t>
            </a:r>
            <a:r>
              <a:rPr lang="ru-RU" sz="2400" dirty="0" err="1"/>
              <a:t>on-line</a:t>
            </a:r>
            <a:r>
              <a:rPr lang="ru-RU" sz="2400" dirty="0"/>
              <a:t>);</a:t>
            </a:r>
          </a:p>
          <a:p>
            <a:pPr indent="36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i="1" dirty="0"/>
              <a:t>самостоятельные работы</a:t>
            </a:r>
            <a:r>
              <a:rPr lang="ru-RU" sz="2400" dirty="0"/>
              <a:t>, дополняющие систему тестов и предназначенные для контроля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умений применять изученные </a:t>
            </a:r>
            <a:r>
              <a:rPr lang="ru-RU" sz="2400" dirty="0" smtClean="0"/>
              <a:t>факты </a:t>
            </a:r>
            <a:r>
              <a:rPr lang="ru-RU" sz="2400" dirty="0"/>
              <a:t>для решения задач в режиме самостоятельной работы и оцениваемых учителем;</a:t>
            </a:r>
          </a:p>
          <a:p>
            <a:pPr indent="36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i="1" dirty="0"/>
              <a:t>домашние задания</a:t>
            </a:r>
            <a:r>
              <a:rPr lang="ru-RU" sz="2400" dirty="0"/>
              <a:t>, </a:t>
            </a:r>
            <a:r>
              <a:rPr lang="ru-RU" sz="2400" dirty="0" smtClean="0"/>
              <a:t>индивидуализированные </a:t>
            </a:r>
            <a:r>
              <a:rPr lang="ru-RU" sz="2400" dirty="0"/>
              <a:t>в зависимости от индивидуальных целей обучения математике для выполнения в режиме самостоятельной работы и оцениваемых учителем;</a:t>
            </a:r>
          </a:p>
          <a:p>
            <a:pPr indent="3600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400" i="1" dirty="0"/>
              <a:t>контрольные работы</a:t>
            </a:r>
            <a:r>
              <a:rPr lang="ru-RU" sz="2400" dirty="0"/>
              <a:t>, обеспечивающие комплексный контроль уровня усвоения системы знаний по изученной </a:t>
            </a:r>
            <a:r>
              <a:rPr lang="ru-RU" sz="2400" dirty="0" smtClean="0"/>
              <a:t>теме,</a:t>
            </a:r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914" y="1106949"/>
            <a:ext cx="11931085" cy="5871366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Quizizz</a:t>
            </a:r>
            <a:r>
              <a:rPr lang="en-US" sz="2400" b="1" dirty="0" smtClean="0"/>
              <a:t> </a:t>
            </a:r>
            <a:r>
              <a:rPr lang="ru-RU" sz="2400" b="1" dirty="0" smtClean="0"/>
              <a:t>(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://quizizz.com</a:t>
            </a:r>
            <a:r>
              <a:rPr lang="en-US" sz="2400" dirty="0" smtClean="0">
                <a:hlinkClick r:id="rId2"/>
              </a:rPr>
              <a:t>/</a:t>
            </a:r>
            <a:r>
              <a:rPr lang="ru-RU" sz="2400" dirty="0" smtClean="0"/>
              <a:t>). Конструктор </a:t>
            </a:r>
            <a:r>
              <a:rPr lang="ru-RU" sz="2400" dirty="0"/>
              <a:t>тестов, поддерживающих ввод математических формул, интеграцию изображений и аудиофайлов, использование библиотеки уже созданных сообществом тестов. </a:t>
            </a:r>
            <a:endParaRPr lang="ru-RU" sz="2400" dirty="0" smtClean="0"/>
          </a:p>
          <a:p>
            <a:r>
              <a:rPr lang="ru-RU" sz="2400" b="1" dirty="0" err="1" smtClean="0"/>
              <a:t>MyTest</a:t>
            </a:r>
            <a:r>
              <a:rPr lang="ru-RU" sz="2400" b="1" dirty="0"/>
              <a:t>.</a:t>
            </a:r>
            <a:r>
              <a:rPr lang="ru-RU" sz="2400" b="1" dirty="0" smtClean="0"/>
              <a:t> </a:t>
            </a:r>
            <a:r>
              <a:rPr lang="ru-RU" sz="2400" dirty="0"/>
              <a:t>Программа </a:t>
            </a:r>
            <a:r>
              <a:rPr lang="ru-RU" sz="2400" dirty="0" smtClean="0"/>
              <a:t>предназначена </a:t>
            </a:r>
            <a:r>
              <a:rPr lang="ru-RU" sz="2400" dirty="0"/>
              <a:t>для </a:t>
            </a:r>
            <a:r>
              <a:rPr lang="ru-RU" sz="2400" dirty="0" smtClean="0"/>
              <a:t>создания и проведения </a:t>
            </a:r>
            <a:r>
              <a:rPr lang="ru-RU" sz="2400" dirty="0"/>
              <a:t>компьютерного тестирования и выставления оценки по указанной в тесте </a:t>
            </a:r>
            <a:r>
              <a:rPr lang="ru-RU" sz="2400" dirty="0" smtClean="0"/>
              <a:t>шкале, в том числе по математике. Каждый </a:t>
            </a:r>
            <a:r>
              <a:rPr lang="ru-RU" sz="2400" dirty="0"/>
              <a:t>вопрос может содержать небольшую текстовую подсказку</a:t>
            </a:r>
            <a:r>
              <a:rPr lang="ru-RU" sz="2400" dirty="0" smtClean="0"/>
              <a:t>. Есть возможность установки ограничения </a:t>
            </a:r>
            <a:r>
              <a:rPr lang="ru-RU" sz="2400" dirty="0"/>
              <a:t>по времени на прохождение всего теста или обдумывания каждого вопроса</a:t>
            </a:r>
            <a:r>
              <a:rPr lang="ru-RU" sz="2400" dirty="0" smtClean="0"/>
              <a:t>. Предусмотрен </a:t>
            </a:r>
            <a:r>
              <a:rPr lang="ru-RU" sz="2400" dirty="0"/>
              <a:t>«обучающий режим»: после каждого ответа при ошибке будет указываться правильный вариант</a:t>
            </a:r>
            <a:r>
              <a:rPr lang="ru-RU" sz="2400" dirty="0" smtClean="0"/>
              <a:t>. Результаты </a:t>
            </a:r>
            <a:r>
              <a:rPr lang="ru-RU" sz="2400" dirty="0"/>
              <a:t>тестирования учеников могут быть оправлены учителю на сервер по компьютерной сети</a:t>
            </a:r>
            <a:r>
              <a:rPr lang="ru-RU" sz="2400" dirty="0" smtClean="0"/>
              <a:t>. Модуль </a:t>
            </a:r>
            <a:r>
              <a:rPr lang="ru-RU" sz="2400" dirty="0"/>
              <a:t>сервера находится в самой программе</a:t>
            </a:r>
            <a:r>
              <a:rPr lang="ru-RU" sz="2400" dirty="0" smtClean="0"/>
              <a:t>. Для </a:t>
            </a:r>
            <a:r>
              <a:rPr lang="ru-RU" sz="2400" dirty="0"/>
              <a:t>удобства учащихся можно изменять шрифт и цвет шрифта вопроса и вариантов ответа</a:t>
            </a:r>
            <a:r>
              <a:rPr lang="ru-RU" sz="2400" dirty="0" smtClean="0"/>
              <a:t>.</a:t>
            </a:r>
          </a:p>
          <a:p>
            <a:r>
              <a:rPr lang="en-US" sz="2400" b="1" dirty="0"/>
              <a:t>Google Forms </a:t>
            </a:r>
            <a:r>
              <a:rPr lang="ru-RU" sz="2400" b="1" dirty="0"/>
              <a:t>(</a:t>
            </a:r>
            <a:r>
              <a:rPr lang="en-US" sz="2400" dirty="0">
                <a:hlinkClick r:id="rId3"/>
              </a:rPr>
              <a:t>https://docs.google.com</a:t>
            </a:r>
            <a:r>
              <a:rPr lang="ru-RU" sz="2400" dirty="0"/>
              <a:t>) Сервис </a:t>
            </a:r>
            <a:r>
              <a:rPr lang="ru-RU" sz="2400" dirty="0" err="1"/>
              <a:t>google</a:t>
            </a:r>
            <a:r>
              <a:rPr lang="ru-RU" sz="2400" dirty="0"/>
              <a:t> </a:t>
            </a:r>
            <a:r>
              <a:rPr lang="ru-RU" sz="2400" dirty="0" err="1"/>
              <a:t>docs</a:t>
            </a:r>
            <a:r>
              <a:rPr lang="ru-RU" sz="2400" dirty="0"/>
              <a:t> предназначен для создания опросов и тестовых заданий с возможностью автоматической проверки и выставления результатов. </a:t>
            </a:r>
          </a:p>
          <a:p>
            <a:r>
              <a:rPr lang="ru-RU" sz="2400" dirty="0" smtClean="0"/>
              <a:t>и др.</a:t>
            </a:r>
            <a:endParaRPr lang="ru-RU" sz="24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18070" y="-72910"/>
            <a:ext cx="10515600" cy="13255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/>
              <a:t>Для организации опросов и проведения тестов можно самостоятельно создавать материалы с использованием:</a:t>
            </a:r>
          </a:p>
        </p:txBody>
      </p:sp>
    </p:spTree>
    <p:extLst>
      <p:ext uri="{BB962C8B-B14F-4D97-AF65-F5344CB8AC3E}">
        <p14:creationId xmlns:p14="http://schemas.microsoft.com/office/powerpoint/2010/main" val="35287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70" y="-193225"/>
            <a:ext cx="10515600" cy="1325563"/>
          </a:xfrm>
        </p:spPr>
        <p:txBody>
          <a:bodyPr/>
          <a:lstStyle/>
          <a:p>
            <a:r>
              <a:rPr lang="ru-RU" b="1" dirty="0" smtClean="0"/>
              <a:t>Рекомендации учителю (продолжение):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70" y="1132338"/>
            <a:ext cx="11444415" cy="572566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наладить сотрудничество учеников между собой в дистанционной форме</a:t>
            </a:r>
            <a:r>
              <a:rPr lang="ru-RU" sz="2400" dirty="0" smtClean="0"/>
              <a:t>. Хорошим решением для этого будут групповые задания, проекты (включая использование </a:t>
            </a:r>
            <a:r>
              <a:rPr lang="en-US" sz="2400" b="1" dirty="0" err="1"/>
              <a:t>GlobalLab</a:t>
            </a:r>
            <a:r>
              <a:rPr lang="en-US" sz="2400" b="1" dirty="0"/>
              <a:t> </a:t>
            </a:r>
            <a:r>
              <a:rPr lang="en-US" sz="2400" dirty="0" smtClean="0"/>
              <a:t>https</a:t>
            </a:r>
            <a:r>
              <a:rPr lang="en-US" sz="2400" dirty="0"/>
              <a:t>://globallab.org</a:t>
            </a:r>
            <a:r>
              <a:rPr lang="en-US" sz="2400" dirty="0" smtClean="0"/>
              <a:t>/</a:t>
            </a:r>
            <a:r>
              <a:rPr lang="ru-RU" sz="2400" dirty="0" smtClean="0"/>
              <a:t>) и творческие работы по математике, предусматривающие совместную работу в общем документе, например, в групповом чате в </a:t>
            </a:r>
            <a:r>
              <a:rPr lang="ru-RU" sz="2400" dirty="0" err="1" smtClean="0"/>
              <a:t>соцсети</a:t>
            </a:r>
            <a:r>
              <a:rPr lang="ru-RU" sz="2400" dirty="0" smtClean="0"/>
              <a:t>, в </a:t>
            </a:r>
            <a:r>
              <a:rPr lang="ru-RU" sz="2400" dirty="0" err="1" smtClean="0"/>
              <a:t>гугл</a:t>
            </a:r>
            <a:r>
              <a:rPr lang="ru-RU" sz="2400" dirty="0" smtClean="0"/>
              <a:t>-документе (</a:t>
            </a:r>
            <a:r>
              <a:rPr lang="en-US" sz="2400" dirty="0" smtClean="0"/>
              <a:t>https://docs.google.com</a:t>
            </a:r>
            <a:r>
              <a:rPr lang="ru-RU" sz="2400" dirty="0" smtClean="0"/>
              <a:t>), в групповой переписке в почте,</a:t>
            </a:r>
          </a:p>
          <a:p>
            <a:r>
              <a:rPr lang="ru-RU" sz="2400" dirty="0" smtClean="0"/>
              <a:t>целесообразно </a:t>
            </a:r>
            <a:r>
              <a:rPr lang="ru-RU" sz="2400" b="1" dirty="0"/>
              <a:t>включить родителей в график взаимодействия в </a:t>
            </a:r>
            <a:r>
              <a:rPr lang="ru-RU" sz="2400" b="1" dirty="0" err="1"/>
              <a:t>дистанте</a:t>
            </a:r>
            <a:r>
              <a:rPr lang="ru-RU" sz="2400" b="1" dirty="0"/>
              <a:t> </a:t>
            </a:r>
            <a:r>
              <a:rPr lang="ru-RU" sz="2400" dirty="0"/>
              <a:t>и описать формы взаимодействия с ними. Для этого важно четко определить группы родителей (по активности и возможностям), подключить активных родителей к сотрудничеству и помощи. В этот же график взаимодействия рекомендуется </a:t>
            </a:r>
            <a:r>
              <a:rPr lang="ru-RU" sz="2400" b="1" dirty="0"/>
              <a:t>подключить классного руководителя, социальную службу </a:t>
            </a:r>
            <a:r>
              <a:rPr lang="ru-RU" sz="2400" dirty="0"/>
              <a:t>с целью оказания, в случае необходимости, помощи (виртуальные консультации, обсуждения</a:t>
            </a:r>
            <a:r>
              <a:rPr lang="ru-RU" sz="2400" dirty="0" smtClean="0"/>
              <a:t>),</a:t>
            </a:r>
          </a:p>
          <a:p>
            <a:pPr marL="0" indent="0">
              <a:buNone/>
            </a:pPr>
            <a:r>
              <a:rPr lang="ru-RU" sz="2400" dirty="0" smtClean="0"/>
              <a:t>Другие рекомендации – в курсе «Учимся </a:t>
            </a:r>
            <a:r>
              <a:rPr lang="ru-RU" sz="2400" dirty="0"/>
              <a:t>онлайн: организация обучения с применением дистанционных образовательных </a:t>
            </a:r>
            <a:r>
              <a:rPr lang="ru-RU" sz="2400" dirty="0" smtClean="0"/>
              <a:t>технологий» (</a:t>
            </a:r>
            <a:r>
              <a:rPr lang="en-US" sz="2400" dirty="0">
                <a:hlinkClick r:id="rId2"/>
              </a:rPr>
              <a:t>http://sdo.iro22.ru/course/view.php?id=512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1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580" y="414553"/>
            <a:ext cx="11179906" cy="13255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Педагогические коллективы, обучающиеся и их родители (законные представители) должны иметь ответы на вопросы: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557" y="1356065"/>
            <a:ext cx="11392929" cy="435133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1800" dirty="0" smtClean="0"/>
              <a:t>У </a:t>
            </a:r>
            <a:r>
              <a:rPr lang="ru-RU" sz="1800" dirty="0"/>
              <a:t>всех ли участников образовательных отношений есть устройства, доступ к сети Интернет?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Все ли обучающиеся имеют контроль со стороны родителей, могут рассчитывать на поддержку родителей?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участники образовательных отношений будут проинформированы о переходе школы на смешанные формы обучения, электронное обучение с использованием дистанционных образовательных технологий (ДОТ), «возврат» на очное обучение?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Может ли онлайн-обучение в школе начаться немедленно, почему?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будет использоваться школьный сайт при переходе на онлайн-обучение?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Есть ли блоги классов или страницы в социальных сетях, где возможна регулярная коммуникация?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Каким образом системно будут выстроены каналы коммуникации по каждому классу между детьми, учителями, классными руководителями, педагогами-психологами, социальными педагогами?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Кто и каким образом сможет осуществлять техническую поддержку учителям?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будет выстроена система психологической, методической поддержки учителя в условиях смешанного, дистанционного образования?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Каким образом будет осуществлять поддержка семей, работа с родителями в условиях дистанционного образования?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будет выглядеть школьный день-неделя при интеграции очного и электронного обучения с ДОТ?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будет сформировано расписание?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Какие инструменты онлайн-обучения будут использованы (существующие платформы, собственные резервы, ресурсы информационно-библиотечного центра, др.)?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организовать учебный день обучающегося?</a:t>
            </a:r>
          </a:p>
          <a:p>
            <a:pPr lvl="0">
              <a:spcBef>
                <a:spcPts val="0"/>
              </a:spcBef>
            </a:pPr>
            <a:r>
              <a:rPr lang="ru-RU" sz="1800" dirty="0"/>
              <a:t>Как учителя будут проверять задания учеников, их вовлеченность в образовательный процесс, достижение планируемых результатов обучения?</a:t>
            </a:r>
          </a:p>
          <a:p>
            <a:pPr>
              <a:spcBef>
                <a:spcPts val="0"/>
              </a:spcBef>
            </a:pPr>
            <a:endParaRPr lang="ru-RU" sz="18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2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Изменения в графиках сдачи ГИА, ВПР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917989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ru-RU" b="1" dirty="0"/>
              <a:t>Досрочный период сдачи ЕГЭ отменяется</a:t>
            </a:r>
            <a:r>
              <a:rPr lang="ru-RU" dirty="0"/>
              <a:t>. Сдача ЕГЭ переносится в основной период. До 1 апреля 2020 года должна пройти перерегистрация участников досрочного периода на основной период проведения государственной итоговой аттестации</a:t>
            </a:r>
            <a:r>
              <a:rPr lang="ru-RU" dirty="0" smtClean="0"/>
              <a:t>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/>
              <a:t> По всем вопросам о периодах сдачи ЕГЭ в Алтайском крае, в том числе для жителей иностранных государств, можно получить достоверную информацию по телефону: </a:t>
            </a:r>
            <a:r>
              <a:rPr lang="ru-RU" b="1" dirty="0"/>
              <a:t>8-3852-298622 (</a:t>
            </a:r>
            <a:r>
              <a:rPr lang="ru-RU" b="1" dirty="0" err="1"/>
              <a:t>Примерова</a:t>
            </a:r>
            <a:r>
              <a:rPr lang="ru-RU" b="1" dirty="0"/>
              <a:t> Наталья Валентиновна</a:t>
            </a:r>
            <a:r>
              <a:rPr lang="ru-RU" dirty="0"/>
              <a:t>, главный специалист отдела общего образования и оценочных процедур Министерства образования </a:t>
            </a:r>
            <a:endParaRPr lang="ru-RU" dirty="0" smtClean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и </a:t>
            </a:r>
            <a:r>
              <a:rPr lang="ru-RU" dirty="0"/>
              <a:t>науки Алтайского края</a:t>
            </a:r>
            <a:r>
              <a:rPr lang="ru-RU" dirty="0" smtClean="0"/>
              <a:t>).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dirty="0"/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ru-RU" dirty="0"/>
              <a:t>Все </a:t>
            </a:r>
            <a:r>
              <a:rPr lang="ru-RU" b="1" dirty="0"/>
              <a:t>Всероссийские проверочные работы (ВПР) до 12 апреля</a:t>
            </a:r>
            <a:r>
              <a:rPr lang="ru-RU" dirty="0"/>
              <a:t> </a:t>
            </a:r>
            <a:r>
              <a:rPr lang="ru-RU" b="1" dirty="0"/>
              <a:t>2020 г.</a:t>
            </a:r>
            <a:r>
              <a:rPr lang="ru-RU" dirty="0"/>
              <a:t> отменяются. В дальнейшем школа сама составит свой график, по которому дети будут сдавать ВПР до 25 мая 2020 г. </a:t>
            </a:r>
            <a:r>
              <a:rPr lang="ru-RU" b="1" dirty="0"/>
              <a:t>Исключение</a:t>
            </a:r>
            <a:r>
              <a:rPr lang="ru-RU" dirty="0"/>
              <a:t> составляет параллель 8-х классов, которая будет сдавать ВПР в период </a:t>
            </a:r>
            <a:r>
              <a:rPr lang="ru-RU" b="1" dirty="0"/>
              <a:t>с 16 апреля по 12 мая 2020 г.</a:t>
            </a:r>
            <a:r>
              <a:rPr lang="ru-RU" dirty="0"/>
              <a:t> Расписание будет в каждой школе Алтайского края</a:t>
            </a:r>
            <a:r>
              <a:rPr lang="ru-RU" dirty="0" smtClean="0"/>
              <a:t>.</a:t>
            </a:r>
          </a:p>
          <a:p>
            <a:pPr marL="0" lvl="0" indent="0" algn="r">
              <a:buNone/>
            </a:pPr>
            <a:r>
              <a:rPr lang="ru-RU" i="1" dirty="0" smtClean="0"/>
              <a:t>(информация Горячей линии в Алтайском крае, </a:t>
            </a:r>
            <a:r>
              <a:rPr lang="ru-RU" i="1" u="sng" dirty="0">
                <a:hlinkClick r:id="rId2"/>
              </a:rPr>
              <a:t>https://hotline.22edu.ru/</a:t>
            </a:r>
            <a:r>
              <a:rPr lang="ru-RU" i="1" dirty="0" smtClean="0"/>
              <a:t>)</a:t>
            </a:r>
            <a:endParaRPr lang="ru-RU" i="1" dirty="0"/>
          </a:p>
          <a:p>
            <a:endParaRPr lang="ru-RU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44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045" y="242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Онлайн-ресурсы и сервисы, </a:t>
            </a:r>
            <a:r>
              <a:rPr lang="ru-RU" sz="3200" b="1" dirty="0"/>
              <a:t>рекомендуемые для организации дистанционного обучения </a:t>
            </a:r>
            <a:r>
              <a:rPr lang="ru-RU" sz="3200" b="1" dirty="0" smtClean="0"/>
              <a:t>математике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0629"/>
              </p:ext>
            </p:extLst>
          </p:nvPr>
        </p:nvGraphicFramePr>
        <p:xfrm>
          <a:off x="484239" y="1380096"/>
          <a:ext cx="11223522" cy="49401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8516"/>
                <a:gridCol w="9085006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Ресурс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r>
                        <a:rPr lang="ru-RU" sz="1600" dirty="0" smtClean="0">
                          <a:effectLst/>
                        </a:rPr>
                        <a:t>сервис, ссылка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Краткое описание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24424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 «Сетевой край. Образование»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ru-RU" sz="1600" u="none" dirty="0"/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90000"/>
                        </a:lnSpc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 комплекс взаимосвязанных информационных систем, обеспечивающих автоматизацию деятельности органов управления образованием и образовательных организаций системы образования Алтайского края. 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составе РИС «Сетевой край. Образование» реализовано 3 функциональные системы: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АИС "Сетевой регион. Образование" &gt;&gt; </a:t>
                      </a:r>
                      <a:r>
                        <a:rPr lang="ru-RU" sz="16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http://netschool.edu22.info/</a:t>
                      </a:r>
                      <a:r>
                        <a:rPr lang="ru-RU" sz="16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"Е-услуги. Образование" &gt;&gt;</a:t>
                      </a:r>
                      <a:r>
                        <a:rPr lang="ru-RU" sz="16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 </a:t>
                      </a:r>
                      <a:r>
                        <a:rPr lang="en-US" sz="16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https://eso.edu22.info/</a:t>
                      </a:r>
                      <a:r>
                        <a:rPr lang="ru-RU" sz="1600" b="0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у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чёт контингента.</a:t>
                      </a:r>
                    </a:p>
                    <a:p>
                      <a:pPr indent="457200">
                        <a:lnSpc>
                          <a:spcPct val="90000"/>
                        </a:lnSpc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Возможности: 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Доска объявлений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это общедоступный источник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внутришкольной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информации для всех участников образовательного процесса.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Классный журнал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позволяет добавить домашнее задание на определенный день и урок.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Расписание уроков -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формируется расписание занятий.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"Сетевой Город" имеет встроенную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почтовую систему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-285750">
                        <a:lnSpc>
                          <a:spcPct val="9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Можно формировать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Каталог ссылок.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457200">
                        <a:lnSpc>
                          <a:spcPct val="90000"/>
                        </a:lnSpc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Оператор РИС - КГБУО «АКИАЦ»: тел.: 8 (3852) 29-44-44, e-mail:</a:t>
                      </a:r>
                      <a:r>
                        <a:rPr lang="ru-RU" sz="160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support@edu22.info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07" marR="38007" marT="0" marB="0"/>
                </a:tc>
              </a:tr>
              <a:tr h="181529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effectLst/>
                        </a:rPr>
                        <a:t>«Российская электронная школа»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effectLst/>
                        </a:rPr>
                        <a:t>(</a:t>
                      </a:r>
                      <a:r>
                        <a:rPr lang="ru-RU" sz="1600" u="none" dirty="0">
                          <a:effectLst/>
                          <a:hlinkClick r:id="rId6"/>
                        </a:rPr>
                        <a:t>https://resh.edu.ru/</a:t>
                      </a:r>
                      <a:r>
                        <a:rPr lang="ru-RU" sz="1600" u="none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effectLst/>
                        </a:rPr>
                        <a:t> 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 содержит интерактивные уроки по всему школьному курсу с 1 по 11 класс, включая математику, алгебру, геометрию. </a:t>
                      </a: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Интерактивные уроки построены на основе специально разработанных авторских программ, успешно прошедших независимую экспертизу. Обучающая программа для каждого класса состоит из 15 уроков, каждый из которых включает видеоматериал, тренировочные и контрольные задания. Упражнения и проверочные задания в уроках даны по типу экзаменационных тестов и могут быть использованы для подготовки к государственной итоговой аттестации в форме ОГЭ и ЕГЭ.</a:t>
                      </a: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учителей на сайте подготовлен обширный список дидактических и методических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материалов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07" marR="38007" marT="0" marB="0"/>
                </a:tc>
              </a:tr>
            </a:tbl>
          </a:graphicData>
        </a:graphic>
      </p:graphicFrame>
      <p:pic>
        <p:nvPicPr>
          <p:cNvPr id="5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5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646086"/>
              </p:ext>
            </p:extLst>
          </p:nvPr>
        </p:nvGraphicFramePr>
        <p:xfrm>
          <a:off x="683117" y="866782"/>
          <a:ext cx="10825766" cy="47556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84867"/>
                <a:gridCol w="7940899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Ресурс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r>
                        <a:rPr lang="ru-RU" sz="1600" dirty="0" smtClean="0">
                          <a:effectLst/>
                        </a:rPr>
                        <a:t>сервис, ссылка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Краткое описание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62839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Сайт Федерального института педагогических измерений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hlinkClick r:id="rId2"/>
                        </a:rPr>
                        <a:t>http://www.fipi.ru/</a:t>
                      </a: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indent="324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Предложены Открытые банки заданий ОГЭ, ЕГЭ, включая ГВЭ 9 и 11, по математике. Представлены демонстрационные версии контрольно-измерительных материалов, кодификаторы требований к уровню подготовки выпускников, спецификации контрольных измерительных материалов.</a:t>
                      </a:r>
                    </a:p>
                    <a:p>
                      <a:pPr indent="324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Материалы сайта находятся в открытом доступе для использования учителями и учащимися с целью повышения качества математической подготовки школьников, в том числе для организации подготовки учащихся к государственной итоговой 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аттестации</a:t>
                      </a:r>
                    </a:p>
                    <a:p>
                      <a:pPr indent="324000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8007" marR="38007" marT="0" marB="0"/>
                </a:tc>
              </a:tr>
              <a:tr h="62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«4ЕГЭ»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  <a:hlinkClick r:id="rId3"/>
                        </a:rPr>
                        <a:t>https://4ege.ru/vpr/</a:t>
                      </a:r>
                      <a:r>
                        <a:rPr lang="ru-RU" sz="2000" u="none" strike="noStrike" kern="1200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Предложены официальные демоверсии (образцы) ВПР 2020 по математике от ФИОКО для того или иного класса, представлено расписание ВПР, отражены актуальные новости.</a:t>
                      </a:r>
                    </a:p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Представлены и доступны для бесплатного скачивания некоторые разработки уроков, сборники заданий и проч.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952" y="4938"/>
            <a:ext cx="1129048" cy="50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1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82510"/>
              </p:ext>
            </p:extLst>
          </p:nvPr>
        </p:nvGraphicFramePr>
        <p:xfrm>
          <a:off x="176981" y="158863"/>
          <a:ext cx="11710219" cy="6425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43337"/>
                <a:gridCol w="9466882"/>
              </a:tblGrid>
              <a:tr h="2719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Ресурс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r>
                        <a:rPr lang="ru-RU" sz="1600" dirty="0" smtClean="0">
                          <a:effectLst/>
                        </a:rPr>
                        <a:t>сервис, ссылка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Краткое описание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62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Сайт А. Ларина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(https://alexlarin.net)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24000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Сайт предназначен для оказания информационной поддержки студентам и абитуриентам при 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подготовке к ЕГЭ по математике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поступлении в ВУЗы, 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решении задач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и изучении различных </a:t>
                      </a:r>
                      <a:r>
                        <a:rPr lang="ru-RU" sz="1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разделов высшей математики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indent="324000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Содержит в открытом доступе для скачивания множество материалов для подготовки к ГИА по математике: тренировочные варианты, курс лекций по математическим темам, авторские методические материалы по той или иной математической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теме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Сайт Д. Гущина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600" u="none" strike="noStrike" dirty="0">
                          <a:solidFill>
                            <a:srgbClr val="0563C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hlinkClick r:id="rId5"/>
                        </a:rPr>
                        <a:t>https://ege.sdamgia.ru/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; </a:t>
                      </a:r>
                      <a:r>
                        <a:rPr lang="ru-RU" sz="1600" u="none" strike="noStrike" dirty="0">
                          <a:solidFill>
                            <a:srgbClr val="0563C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hlinkClick r:id="rId6"/>
                        </a:rPr>
                        <a:t>https://oge.sdamgia.ru/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24000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Образовательный портал для подготовки к экзаменам ОГЭ и ЕГЭ по математике профильного уровня. На сайте автоматически генерируется тренировочные варианты для самопроверки учащимися собственной математической подготовки, по окончании выполнения которых система проверяет ответы, показывает правильные решения и выставляет оценку по пятибалльной или </a:t>
                      </a:r>
                      <a:r>
                        <a:rPr lang="ru-RU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стобалльной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шкале.</a:t>
                      </a:r>
                    </a:p>
                    <a:p>
                      <a:pPr indent="324000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В открытом доступе также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представлен Каталог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заданий, с помощью которого можно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составить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вариант из необходимого количества заданий по тем или иным разделам задачного каталога. </a:t>
                      </a:r>
                    </a:p>
                    <a:p>
                      <a:pPr indent="324000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В разделе «Краткая теория» представлена справочная информация по основным темам школьного курса математики.</a:t>
                      </a:r>
                    </a:p>
                    <a:p>
                      <a:pPr indent="324000"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Учителю полезны страницы «Методические указания», где размещены задания части с развернутым ответом, критерии проверки решений и сами ученические решения, которые требуется оценить. После нажатия кнопки «Проверить», открываются комментарии к выставлению оценки. На страницах «Перейти к проверке» размещены тренировочные упражнения по проверке. После завершения проверки подводятся 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итоги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767731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Сайт Е.М. Савченко (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hlinkClick r:id="rId7"/>
                        </a:rPr>
                        <a:t>http://le-savchen.ucoz.ru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Создана копилка учебных материалов для обучающихся и педагогов. Данный сайт - инструмент для работы, образования, повышения квалификации. Материалы сайта – это авторские разработки. </a:t>
                      </a:r>
                    </a:p>
                    <a:p>
                      <a:pPr indent="457200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В разделе "Файлы" - презентации по математике, компьютерные тесты, презентации для классных часов. </a:t>
                      </a:r>
                    </a:p>
                    <a:p>
                      <a:pPr indent="457200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Тесты </a:t>
                      </a:r>
                      <a:r>
                        <a:rPr lang="ru-RU" sz="1600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online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по математике составлены для выпускников и помогут обучающимся при подготовке к ЕГЭ. </a:t>
                      </a:r>
                    </a:p>
                    <a:p>
                      <a:pPr indent="457200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Разделы «Занимательные задачи для школьников», «Математическая шкатулка», «Творчество обучающихся» не только для любителей математики, но и для тех, кто с ней "не дружит".</a:t>
                      </a:r>
                      <a:b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Для учителей математики: есть возможность самостоятельно научиться создавать презентации в разделе Мастерская, познакомиться с опытом работы в разделе Мастер-класс и др.</a:t>
                      </a:r>
                      <a:endParaRPr lang="ru-RU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2952" y="4938"/>
            <a:ext cx="1129048" cy="50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44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27103"/>
              </p:ext>
            </p:extLst>
          </p:nvPr>
        </p:nvGraphicFramePr>
        <p:xfrm>
          <a:off x="683117" y="755890"/>
          <a:ext cx="10825766" cy="3855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84867"/>
                <a:gridCol w="7940899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</a:t>
                      </a: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ru-RU" sz="2000" dirty="0" smtClean="0">
                          <a:effectLst/>
                        </a:rPr>
                        <a:t>сервис, ссылка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Краткое описание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88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«Московская электронная школа»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(МЭШ)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20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https://uchebnik.mos.ru/catalogue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 библиотеке МЭШ в открытом доступе находятся более 769 тыс. аудио-, видео- и текстовых файлов, свыше 41 тыс. сценариев уроков, более 1 тыс. учебных пособий и 348 учебников издательств, более 95 тыс. образовательных приложений. С помощью этой платформы можно проверять домашнее задание, общаться с педагогами и находить интересные материалы для подготовки к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уроку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MOSOBR.TV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(https://mosobr.tv/)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Проводятся </a:t>
                      </a:r>
                      <a:r>
                        <a:rPr lang="ru-RU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видеоуроки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по различным учебным предметам, включая математику, для учащихся начальных классов, основной и старшей школы в соответствии с расписанием, представленным на сайте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2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231904"/>
              </p:ext>
            </p:extLst>
          </p:nvPr>
        </p:nvGraphicFramePr>
        <p:xfrm>
          <a:off x="399535" y="202749"/>
          <a:ext cx="11392930" cy="6452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5827"/>
                <a:gridCol w="9667103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Ресурс</a:t>
                      </a:r>
                      <a:r>
                        <a:rPr lang="en-US" sz="1800" dirty="0" smtClean="0">
                          <a:effectLst/>
                        </a:rPr>
                        <a:t>/</a:t>
                      </a:r>
                      <a:r>
                        <a:rPr lang="ru-RU" sz="1800" dirty="0" smtClean="0">
                          <a:effectLst/>
                        </a:rPr>
                        <a:t>сервис, ссылка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Краткое описание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80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ЯндексУчебник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https://education.yandex.ru/home/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Бесплатный сервис. Ресурс содержит все задания (более 35000) для учеников 1-5 классов по русскому языку и математике разного уровня сложности, разработанных опытными методистами с учётом федерального государственного стандарта. Можно пользоваться сервисом для того, чтобы пройти сложные темы, а можно регулярно учиться по этим предметам школьной программы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29146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Предложена публикация</a:t>
                      </a:r>
                      <a:r>
                        <a:rPr lang="ru-RU" sz="17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«Трудности дистанционного обучения и как с ними справиться» </a:t>
                      </a:r>
                      <a:r>
                        <a:rPr lang="ru-RU" sz="17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700" dirty="0" smtClean="0">
                          <a:hlinkClick r:id="rId4"/>
                        </a:rPr>
                        <a:t>https://education.yandex.ru/teacher/posts/trudnosti-distantsionnogo-obucheniya-i-kak-s-nimi-spravitsya</a:t>
                      </a:r>
                      <a:r>
                        <a:rPr lang="ru-RU" sz="1700" b="0" dirty="0" smtClean="0"/>
                        <a:t>).</a:t>
                      </a:r>
                      <a:endParaRPr lang="ru-RU" sz="17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30 марта появятся инструменты для удалённого проведения уроков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которыми смогут воспользоваться учителя по всем предметам. Учителя получат возможность проводить интерактивные видеотрансляции, проверять домашние задания и получать обратную связь от учеников при помощи чатов и голосовых сообщений (при условии регистрации учителя в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Яндекс.Учебнике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Для уроков по русскому языку и математике будут доступны не только инструменты для удалённого проведения занятий, но и все остальные возможности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Яндекс.Учебника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в том числе и задания. Они соответствуют образовательным стандартам и позволяют работать по всей школьной программе. Задания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Яндекс.Учебника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дети могут выполнять с любых устройств, а учителя получат онлайн-статистику и возможность корректировать план обучения на основе обратной связи.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 апреля запустится онлайн-школа для 5-11 классов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которая будет доступна всем школьникам страны в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Яндекс.Эфире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и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Яндекс.Репетиторе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 Появятся разделы с трансляциями и их записями по всем предметам учебной программы. Трансляции будут идти в школьные часы. Для младших классов по отдельным предметам также будут проводиться лекции; для учеников 9 и 11 классов – трансляции семинаров по подготовке к ОГЭ и ЕГЭ с персональными рекомендациями и заданиями в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Яндекс.Репетиторе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 онлайн-режиме пройдет серия мастер-классов от ведущих учёных, на которых школьники и их родители познакомятся с современным миром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науки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073" y="4938"/>
            <a:ext cx="1141927" cy="50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30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685" y="345988"/>
            <a:ext cx="11109520" cy="65120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Приказы:</a:t>
            </a:r>
            <a:endParaRPr lang="ru-RU" sz="2400" b="1" dirty="0"/>
          </a:p>
          <a:p>
            <a:r>
              <a:rPr lang="ru-RU" sz="1800" dirty="0"/>
              <a:t>Федеральный закон от 29 декабря 2012 г. № 273-ФЗ «Об образовании в Российской Федерации»: </a:t>
            </a:r>
            <a:r>
              <a:rPr lang="ru-RU" sz="1800" b="1" dirty="0" smtClean="0"/>
              <a:t>Статья </a:t>
            </a:r>
            <a:r>
              <a:rPr lang="ru-RU" sz="1800" b="1" dirty="0"/>
              <a:t>16. </a:t>
            </a:r>
            <a:r>
              <a:rPr lang="ru-RU" sz="1800" dirty="0"/>
              <a:t>Реализация образовательных программ с применением электронного обучения и дистанционных образовательных технологий </a:t>
            </a:r>
            <a:r>
              <a:rPr lang="en-US" sz="1800" dirty="0"/>
              <a:t>URL</a:t>
            </a:r>
            <a:r>
              <a:rPr lang="ru-RU" sz="1800" dirty="0"/>
              <a:t>: </a:t>
            </a:r>
            <a:r>
              <a:rPr lang="en-US" sz="1800" u="sng" dirty="0">
                <a:hlinkClick r:id="rId2"/>
              </a:rPr>
              <a:t>http</a:t>
            </a:r>
            <a:r>
              <a:rPr lang="ru-RU" sz="1800" u="sng" dirty="0">
                <a:hlinkClick r:id="rId2"/>
              </a:rPr>
              <a:t>://</a:t>
            </a:r>
            <a:r>
              <a:rPr lang="en-US" sz="1800" u="sng" dirty="0">
                <a:hlinkClick r:id="rId2"/>
              </a:rPr>
              <a:t>www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>
                <a:hlinkClick r:id="rId2"/>
              </a:rPr>
              <a:t>consultant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 err="1">
                <a:hlinkClick r:id="rId2"/>
              </a:rPr>
              <a:t>ru</a:t>
            </a:r>
            <a:r>
              <a:rPr lang="ru-RU" sz="1800" u="sng" dirty="0">
                <a:hlinkClick r:id="rId2"/>
              </a:rPr>
              <a:t>/</a:t>
            </a:r>
            <a:r>
              <a:rPr lang="en-US" sz="1800" u="sng" dirty="0">
                <a:hlinkClick r:id="rId2"/>
              </a:rPr>
              <a:t>cons</a:t>
            </a:r>
            <a:r>
              <a:rPr lang="ru-RU" sz="1800" u="sng" dirty="0">
                <a:hlinkClick r:id="rId2"/>
              </a:rPr>
              <a:t>/</a:t>
            </a:r>
            <a:r>
              <a:rPr lang="en-US" sz="1800" u="sng" dirty="0" err="1">
                <a:hlinkClick r:id="rId2"/>
              </a:rPr>
              <a:t>cgi</a:t>
            </a:r>
            <a:r>
              <a:rPr lang="ru-RU" sz="1800" u="sng" dirty="0">
                <a:hlinkClick r:id="rId2"/>
              </a:rPr>
              <a:t>/</a:t>
            </a:r>
            <a:r>
              <a:rPr lang="en-US" sz="1800" u="sng" dirty="0">
                <a:hlinkClick r:id="rId2"/>
              </a:rPr>
              <a:t>online</a:t>
            </a:r>
            <a:r>
              <a:rPr lang="ru-RU" sz="1800" u="sng" dirty="0">
                <a:hlinkClick r:id="rId2"/>
              </a:rPr>
              <a:t>.</a:t>
            </a:r>
            <a:r>
              <a:rPr lang="en-US" sz="1800" u="sng" dirty="0" err="1">
                <a:hlinkClick r:id="rId2"/>
              </a:rPr>
              <a:t>cgi</a:t>
            </a:r>
            <a:r>
              <a:rPr lang="ru-RU" sz="1800" u="sng" dirty="0">
                <a:hlinkClick r:id="rId2"/>
              </a:rPr>
              <a:t>?</a:t>
            </a:r>
            <a:r>
              <a:rPr lang="en-US" sz="1800" u="sng" dirty="0" err="1">
                <a:hlinkClick r:id="rId2"/>
              </a:rPr>
              <a:t>req</a:t>
            </a:r>
            <a:r>
              <a:rPr lang="ru-RU" sz="1800" u="sng" dirty="0">
                <a:hlinkClick r:id="rId2"/>
              </a:rPr>
              <a:t>=</a:t>
            </a:r>
            <a:r>
              <a:rPr lang="en-US" sz="1800" u="sng" dirty="0">
                <a:hlinkClick r:id="rId2"/>
              </a:rPr>
              <a:t>doc</a:t>
            </a:r>
            <a:r>
              <a:rPr lang="ru-RU" sz="1800" u="sng" dirty="0">
                <a:hlinkClick r:id="rId2"/>
              </a:rPr>
              <a:t>&amp;</a:t>
            </a:r>
            <a:r>
              <a:rPr lang="en-US" sz="1800" u="sng" dirty="0">
                <a:hlinkClick r:id="rId2"/>
              </a:rPr>
              <a:t>base</a:t>
            </a:r>
            <a:r>
              <a:rPr lang="ru-RU" sz="1800" u="sng" dirty="0">
                <a:hlinkClick r:id="rId2"/>
              </a:rPr>
              <a:t>=</a:t>
            </a:r>
            <a:r>
              <a:rPr lang="en-US" sz="1800" u="sng" dirty="0">
                <a:hlinkClick r:id="rId2"/>
              </a:rPr>
              <a:t>LAW</a:t>
            </a:r>
            <a:r>
              <a:rPr lang="ru-RU" sz="1800" u="sng" dirty="0">
                <a:hlinkClick r:id="rId2"/>
              </a:rPr>
              <a:t>&amp;</a:t>
            </a:r>
            <a:r>
              <a:rPr lang="en-US" sz="1800" u="sng" dirty="0">
                <a:hlinkClick r:id="rId2"/>
              </a:rPr>
              <a:t>n</a:t>
            </a:r>
            <a:r>
              <a:rPr lang="ru-RU" sz="1800" u="sng" dirty="0">
                <a:hlinkClick r:id="rId2"/>
              </a:rPr>
              <a:t>=346766&amp;</a:t>
            </a:r>
            <a:r>
              <a:rPr lang="en-US" sz="1800" u="sng" dirty="0" err="1">
                <a:hlinkClick r:id="rId2"/>
              </a:rPr>
              <a:t>fld</a:t>
            </a:r>
            <a:r>
              <a:rPr lang="ru-RU" sz="1800" u="sng" dirty="0">
                <a:hlinkClick r:id="rId2"/>
              </a:rPr>
              <a:t>=134&amp;</a:t>
            </a:r>
            <a:r>
              <a:rPr lang="en-US" sz="1800" u="sng" dirty="0" err="1">
                <a:hlinkClick r:id="rId2"/>
              </a:rPr>
              <a:t>dst</a:t>
            </a:r>
            <a:r>
              <a:rPr lang="ru-RU" sz="1800" u="sng" dirty="0">
                <a:hlinkClick r:id="rId2"/>
              </a:rPr>
              <a:t>=1000000001,0&amp;</a:t>
            </a:r>
            <a:r>
              <a:rPr lang="en-US" sz="1800" u="sng" dirty="0" err="1">
                <a:hlinkClick r:id="rId2"/>
              </a:rPr>
              <a:t>rnd</a:t>
            </a:r>
            <a:r>
              <a:rPr lang="ru-RU" sz="1800" u="sng" dirty="0">
                <a:hlinkClick r:id="rId2"/>
              </a:rPr>
              <a:t>=0.3612077535891487#0032653720672911835</a:t>
            </a:r>
            <a:endParaRPr lang="ru-RU" sz="1800" dirty="0"/>
          </a:p>
          <a:p>
            <a:pPr lvl="0"/>
            <a:r>
              <a:rPr lang="ru-RU" sz="1800" dirty="0" smtClean="0"/>
              <a:t>Приказ </a:t>
            </a:r>
            <a:r>
              <a:rPr lang="ru-RU" sz="1800" dirty="0" err="1"/>
              <a:t>Минобрнауки</a:t>
            </a:r>
            <a:r>
              <a:rPr lang="ru-RU" sz="1800" dirty="0"/>
              <a:t> России от 23.08.2017 N 816 "Об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программ" (Зарегистрировано в Минюсте России 18.09.2017 N 48226) </a:t>
            </a:r>
            <a:r>
              <a:rPr lang="en-US" sz="1800" dirty="0"/>
              <a:t>URL</a:t>
            </a:r>
            <a:r>
              <a:rPr lang="ru-RU" sz="1800" dirty="0"/>
              <a:t>: </a:t>
            </a:r>
            <a:r>
              <a:rPr lang="en-US" sz="1800" u="sng" dirty="0">
                <a:hlinkClick r:id="rId3"/>
              </a:rPr>
              <a:t>http</a:t>
            </a:r>
            <a:r>
              <a:rPr lang="ru-RU" sz="1800" u="sng" dirty="0">
                <a:hlinkClick r:id="rId3"/>
              </a:rPr>
              <a:t>://</a:t>
            </a:r>
            <a:r>
              <a:rPr lang="en-US" sz="1800" u="sng" dirty="0">
                <a:hlinkClick r:id="rId3"/>
              </a:rPr>
              <a:t>www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>
                <a:hlinkClick r:id="rId3"/>
              </a:rPr>
              <a:t>consultant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 err="1">
                <a:hlinkClick r:id="rId3"/>
              </a:rPr>
              <a:t>ru</a:t>
            </a:r>
            <a:r>
              <a:rPr lang="ru-RU" sz="1800" u="sng" dirty="0">
                <a:hlinkClick r:id="rId3"/>
              </a:rPr>
              <a:t>/</a:t>
            </a:r>
            <a:r>
              <a:rPr lang="en-US" sz="1800" u="sng" dirty="0">
                <a:hlinkClick r:id="rId3"/>
              </a:rPr>
              <a:t>cons</a:t>
            </a:r>
            <a:r>
              <a:rPr lang="ru-RU" sz="1800" u="sng" dirty="0">
                <a:hlinkClick r:id="rId3"/>
              </a:rPr>
              <a:t>/</a:t>
            </a:r>
            <a:r>
              <a:rPr lang="en-US" sz="1800" u="sng" dirty="0" err="1">
                <a:hlinkClick r:id="rId3"/>
              </a:rPr>
              <a:t>cgi</a:t>
            </a:r>
            <a:r>
              <a:rPr lang="ru-RU" sz="1800" u="sng" dirty="0">
                <a:hlinkClick r:id="rId3"/>
              </a:rPr>
              <a:t>/</a:t>
            </a:r>
            <a:r>
              <a:rPr lang="en-US" sz="1800" u="sng" dirty="0">
                <a:hlinkClick r:id="rId3"/>
              </a:rPr>
              <a:t>online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 err="1">
                <a:hlinkClick r:id="rId3"/>
              </a:rPr>
              <a:t>cgi</a:t>
            </a:r>
            <a:r>
              <a:rPr lang="ru-RU" sz="1800" u="sng" dirty="0">
                <a:hlinkClick r:id="rId3"/>
              </a:rPr>
              <a:t>?</a:t>
            </a:r>
            <a:r>
              <a:rPr lang="en-US" sz="1800" u="sng" dirty="0" err="1">
                <a:hlinkClick r:id="rId3"/>
              </a:rPr>
              <a:t>rnd</a:t>
            </a:r>
            <a:r>
              <a:rPr lang="ru-RU" sz="1800" u="sng" dirty="0">
                <a:hlinkClick r:id="rId3"/>
              </a:rPr>
              <a:t>=326</a:t>
            </a:r>
            <a:r>
              <a:rPr lang="en-US" sz="1800" u="sng" dirty="0">
                <a:hlinkClick r:id="rId3"/>
              </a:rPr>
              <a:t>FE</a:t>
            </a:r>
            <a:r>
              <a:rPr lang="ru-RU" sz="1800" u="sng" dirty="0">
                <a:hlinkClick r:id="rId3"/>
              </a:rPr>
              <a:t>1</a:t>
            </a:r>
            <a:r>
              <a:rPr lang="en-US" sz="1800" u="sng" dirty="0">
                <a:hlinkClick r:id="rId3"/>
              </a:rPr>
              <a:t>AD</a:t>
            </a:r>
            <a:r>
              <a:rPr lang="ru-RU" sz="1800" u="sng" dirty="0">
                <a:hlinkClick r:id="rId3"/>
              </a:rPr>
              <a:t>4</a:t>
            </a:r>
            <a:r>
              <a:rPr lang="en-US" sz="1800" u="sng" dirty="0">
                <a:hlinkClick r:id="rId3"/>
              </a:rPr>
              <a:t>C</a:t>
            </a:r>
            <a:r>
              <a:rPr lang="ru-RU" sz="1800" u="sng" dirty="0">
                <a:hlinkClick r:id="rId3"/>
              </a:rPr>
              <a:t>85929</a:t>
            </a:r>
            <a:r>
              <a:rPr lang="en-US" sz="1800" u="sng" dirty="0">
                <a:hlinkClick r:id="rId3"/>
              </a:rPr>
              <a:t>D</a:t>
            </a:r>
            <a:r>
              <a:rPr lang="ru-RU" sz="1800" u="sng" dirty="0">
                <a:hlinkClick r:id="rId3"/>
              </a:rPr>
              <a:t>7</a:t>
            </a:r>
            <a:r>
              <a:rPr lang="en-US" sz="1800" u="sng" dirty="0">
                <a:hlinkClick r:id="rId3"/>
              </a:rPr>
              <a:t>C</a:t>
            </a:r>
            <a:r>
              <a:rPr lang="ru-RU" sz="1800" u="sng" dirty="0">
                <a:hlinkClick r:id="rId3"/>
              </a:rPr>
              <a:t>8</a:t>
            </a:r>
            <a:r>
              <a:rPr lang="en-US" sz="1800" u="sng" dirty="0">
                <a:hlinkClick r:id="rId3"/>
              </a:rPr>
              <a:t>FCEACFF</a:t>
            </a:r>
            <a:r>
              <a:rPr lang="ru-RU" sz="1800" u="sng" dirty="0">
                <a:hlinkClick r:id="rId3"/>
              </a:rPr>
              <a:t>96</a:t>
            </a:r>
            <a:r>
              <a:rPr lang="en-US" sz="1800" u="sng" dirty="0">
                <a:hlinkClick r:id="rId3"/>
              </a:rPr>
              <a:t>E</a:t>
            </a:r>
            <a:r>
              <a:rPr lang="ru-RU" sz="1800" u="sng" dirty="0">
                <a:hlinkClick r:id="rId3"/>
              </a:rPr>
              <a:t>73</a:t>
            </a:r>
            <a:r>
              <a:rPr lang="en-US" sz="1800" u="sng" dirty="0">
                <a:hlinkClick r:id="rId3"/>
              </a:rPr>
              <a:t>F</a:t>
            </a:r>
            <a:r>
              <a:rPr lang="ru-RU" sz="1800" u="sng" dirty="0">
                <a:hlinkClick r:id="rId3"/>
              </a:rPr>
              <a:t>&amp;</a:t>
            </a:r>
            <a:r>
              <a:rPr lang="en-US" sz="1800" u="sng" dirty="0" err="1">
                <a:hlinkClick r:id="rId3"/>
              </a:rPr>
              <a:t>req</a:t>
            </a:r>
            <a:r>
              <a:rPr lang="ru-RU" sz="1800" u="sng" dirty="0">
                <a:hlinkClick r:id="rId3"/>
              </a:rPr>
              <a:t>=</a:t>
            </a:r>
            <a:r>
              <a:rPr lang="en-US" sz="1800" u="sng" dirty="0">
                <a:hlinkClick r:id="rId3"/>
              </a:rPr>
              <a:t>doc</a:t>
            </a:r>
            <a:r>
              <a:rPr lang="ru-RU" sz="1800" u="sng" dirty="0">
                <a:hlinkClick r:id="rId3"/>
              </a:rPr>
              <a:t>&amp;</a:t>
            </a:r>
            <a:r>
              <a:rPr lang="en-US" sz="1800" u="sng" dirty="0">
                <a:hlinkClick r:id="rId3"/>
              </a:rPr>
              <a:t>base</a:t>
            </a:r>
            <a:r>
              <a:rPr lang="ru-RU" sz="1800" u="sng" dirty="0">
                <a:hlinkClick r:id="rId3"/>
              </a:rPr>
              <a:t>=</a:t>
            </a:r>
            <a:r>
              <a:rPr lang="en-US" sz="1800" u="sng" dirty="0">
                <a:hlinkClick r:id="rId3"/>
              </a:rPr>
              <a:t>LAW</a:t>
            </a:r>
            <a:r>
              <a:rPr lang="ru-RU" sz="1800" u="sng" dirty="0">
                <a:hlinkClick r:id="rId3"/>
              </a:rPr>
              <a:t>&amp;</a:t>
            </a:r>
            <a:r>
              <a:rPr lang="en-US" sz="1800" u="sng" dirty="0">
                <a:hlinkClick r:id="rId3"/>
              </a:rPr>
              <a:t>n</a:t>
            </a:r>
            <a:r>
              <a:rPr lang="ru-RU" sz="1800" u="sng" dirty="0">
                <a:hlinkClick r:id="rId3"/>
              </a:rPr>
              <a:t>=278297&amp;</a:t>
            </a:r>
            <a:r>
              <a:rPr lang="en-US" sz="1800" u="sng" dirty="0" err="1">
                <a:hlinkClick r:id="rId3"/>
              </a:rPr>
              <a:t>dst</a:t>
            </a:r>
            <a:r>
              <a:rPr lang="ru-RU" sz="1800" u="sng" dirty="0">
                <a:hlinkClick r:id="rId3"/>
              </a:rPr>
              <a:t>=100011&amp;</a:t>
            </a:r>
            <a:r>
              <a:rPr lang="en-US" sz="1800" u="sng" dirty="0" err="1">
                <a:hlinkClick r:id="rId3"/>
              </a:rPr>
              <a:t>fld</a:t>
            </a:r>
            <a:r>
              <a:rPr lang="ru-RU" sz="1800" u="sng" dirty="0">
                <a:hlinkClick r:id="rId3"/>
              </a:rPr>
              <a:t>=134&amp;</a:t>
            </a:r>
            <a:r>
              <a:rPr lang="en-US" sz="1800" u="sng" dirty="0">
                <a:hlinkClick r:id="rId3"/>
              </a:rPr>
              <a:t>REFFIELD</a:t>
            </a:r>
            <a:r>
              <a:rPr lang="ru-RU" sz="1800" u="sng" dirty="0">
                <a:hlinkClick r:id="rId3"/>
              </a:rPr>
              <a:t>=134&amp;</a:t>
            </a:r>
            <a:r>
              <a:rPr lang="en-US" sz="1800" u="sng" dirty="0">
                <a:hlinkClick r:id="rId3"/>
              </a:rPr>
              <a:t>REFDST</a:t>
            </a:r>
            <a:r>
              <a:rPr lang="ru-RU" sz="1800" u="sng" dirty="0">
                <a:hlinkClick r:id="rId3"/>
              </a:rPr>
              <a:t>=216&amp;</a:t>
            </a:r>
            <a:r>
              <a:rPr lang="en-US" sz="1800" u="sng" dirty="0">
                <a:hlinkClick r:id="rId3"/>
              </a:rPr>
              <a:t>REFDOC</a:t>
            </a:r>
            <a:r>
              <a:rPr lang="ru-RU" sz="1800" u="sng" dirty="0">
                <a:hlinkClick r:id="rId3"/>
              </a:rPr>
              <a:t>=346766&amp;</a:t>
            </a:r>
            <a:r>
              <a:rPr lang="en-US" sz="1800" u="sng" dirty="0">
                <a:hlinkClick r:id="rId3"/>
              </a:rPr>
              <a:t>REFBASE</a:t>
            </a:r>
            <a:r>
              <a:rPr lang="ru-RU" sz="1800" u="sng" dirty="0">
                <a:hlinkClick r:id="rId3"/>
              </a:rPr>
              <a:t>=</a:t>
            </a:r>
            <a:r>
              <a:rPr lang="en-US" sz="1800" u="sng" dirty="0">
                <a:hlinkClick r:id="rId3"/>
              </a:rPr>
              <a:t>LAW</a:t>
            </a:r>
            <a:r>
              <a:rPr lang="ru-RU" sz="1800" u="sng" dirty="0">
                <a:hlinkClick r:id="rId3"/>
              </a:rPr>
              <a:t>&amp;</a:t>
            </a:r>
            <a:r>
              <a:rPr lang="en-US" sz="1800" u="sng" dirty="0">
                <a:hlinkClick r:id="rId3"/>
              </a:rPr>
              <a:t>stat</a:t>
            </a:r>
            <a:r>
              <a:rPr lang="ru-RU" sz="1800" u="sng" dirty="0">
                <a:hlinkClick r:id="rId3"/>
              </a:rPr>
              <a:t>=</a:t>
            </a:r>
            <a:r>
              <a:rPr lang="en-US" sz="1800" u="sng" dirty="0" err="1">
                <a:hlinkClick r:id="rId3"/>
              </a:rPr>
              <a:t>refcode</a:t>
            </a:r>
            <a:r>
              <a:rPr lang="ru-RU" sz="1800" u="sng" dirty="0">
                <a:hlinkClick r:id="rId3"/>
              </a:rPr>
              <a:t>%3</a:t>
            </a:r>
            <a:r>
              <a:rPr lang="en-US" sz="1800" u="sng" dirty="0">
                <a:hlinkClick r:id="rId3"/>
              </a:rPr>
              <a:t>D</a:t>
            </a:r>
            <a:r>
              <a:rPr lang="ru-RU" sz="1800" u="sng" dirty="0">
                <a:hlinkClick r:id="rId3"/>
              </a:rPr>
              <a:t>16610%3</a:t>
            </a:r>
            <a:r>
              <a:rPr lang="en-US" sz="1800" u="sng" dirty="0" err="1">
                <a:hlinkClick r:id="rId3"/>
              </a:rPr>
              <a:t>Bdstident</a:t>
            </a:r>
            <a:r>
              <a:rPr lang="ru-RU" sz="1800" u="sng" dirty="0">
                <a:hlinkClick r:id="rId3"/>
              </a:rPr>
              <a:t>%3</a:t>
            </a:r>
            <a:r>
              <a:rPr lang="en-US" sz="1800" u="sng" dirty="0">
                <a:hlinkClick r:id="rId3"/>
              </a:rPr>
              <a:t>D</a:t>
            </a:r>
            <a:r>
              <a:rPr lang="ru-RU" sz="1800" u="sng" dirty="0">
                <a:hlinkClick r:id="rId3"/>
              </a:rPr>
              <a:t>100011%3</a:t>
            </a:r>
            <a:r>
              <a:rPr lang="en-US" sz="1800" u="sng" dirty="0" err="1">
                <a:hlinkClick r:id="rId3"/>
              </a:rPr>
              <a:t>Bindex</a:t>
            </a:r>
            <a:r>
              <a:rPr lang="ru-RU" sz="1800" u="sng" dirty="0">
                <a:hlinkClick r:id="rId3"/>
              </a:rPr>
              <a:t>%3</a:t>
            </a:r>
            <a:r>
              <a:rPr lang="en-US" sz="1800" u="sng" dirty="0">
                <a:hlinkClick r:id="rId3"/>
              </a:rPr>
              <a:t>D</a:t>
            </a:r>
            <a:r>
              <a:rPr lang="ru-RU" sz="1800" u="sng" dirty="0">
                <a:hlinkClick r:id="rId3"/>
              </a:rPr>
              <a:t>407#2</a:t>
            </a:r>
            <a:r>
              <a:rPr lang="en-US" sz="1800" u="sng" dirty="0" err="1">
                <a:hlinkClick r:id="rId3"/>
              </a:rPr>
              <a:t>pq</a:t>
            </a:r>
            <a:r>
              <a:rPr lang="ru-RU" sz="1800" u="sng" dirty="0">
                <a:hlinkClick r:id="rId3"/>
              </a:rPr>
              <a:t>327</a:t>
            </a:r>
            <a:r>
              <a:rPr lang="en-US" sz="1800" u="sng" dirty="0">
                <a:hlinkClick r:id="rId3"/>
              </a:rPr>
              <a:t>g</a:t>
            </a:r>
            <a:r>
              <a:rPr lang="ru-RU" sz="1800" u="sng" dirty="0">
                <a:hlinkClick r:id="rId3"/>
              </a:rPr>
              <a:t>44</a:t>
            </a:r>
            <a:r>
              <a:rPr lang="en-US" sz="1800" u="sng" dirty="0">
                <a:hlinkClick r:id="rId3"/>
              </a:rPr>
              <a:t>do</a:t>
            </a:r>
            <a:endParaRPr lang="ru-RU" sz="1800" dirty="0"/>
          </a:p>
          <a:p>
            <a:r>
              <a:rPr lang="ru-RU" sz="1800" dirty="0"/>
              <a:t>Приказ </a:t>
            </a:r>
            <a:r>
              <a:rPr lang="ru-RU" sz="1800" dirty="0" err="1"/>
              <a:t>Минпросвещения</a:t>
            </a:r>
            <a:r>
              <a:rPr lang="ru-RU" sz="1800" dirty="0"/>
              <a:t> России № 104 от 17 марта 2020 г. «Об организации образовательной деятельности в организациях, реализующих образовательные программы начального общего, основного общего и среднего общего образования, образовательные программы среднего профессионального образования, соответствующего дополнительного профессионального образования и дополнительные образовательные программы, в условиях распространения новой </a:t>
            </a:r>
            <a:r>
              <a:rPr lang="ru-RU" sz="1800" dirty="0" err="1"/>
              <a:t>коронавирусной</a:t>
            </a:r>
            <a:r>
              <a:rPr lang="ru-RU" sz="1800" dirty="0"/>
              <a:t> инфекции на территории Российской Федерации». </a:t>
            </a:r>
            <a:r>
              <a:rPr lang="en-US" sz="1800" dirty="0"/>
              <a:t>URL: </a:t>
            </a:r>
            <a:r>
              <a:rPr lang="en-US" sz="1800" u="sng" dirty="0">
                <a:hlinkClick r:id="rId4"/>
              </a:rPr>
              <a:t>https://fumo-spo.ru/files/lib/fl_f7177163c833dff4b38fc8d2872f1ec6_1584686146.pdf</a:t>
            </a:r>
            <a:endParaRPr lang="ru-RU" sz="1800" dirty="0"/>
          </a:p>
          <a:p>
            <a:pPr lvl="0"/>
            <a:r>
              <a:rPr lang="ru-RU" sz="1800" dirty="0" smtClean="0"/>
              <a:t>Локальные </a:t>
            </a:r>
            <a:r>
              <a:rPr lang="ru-RU" sz="1800" dirty="0"/>
              <a:t>акты образовательной организации (Положение об электронном обучении, дистанционных образовательных технологиях при реализации образовательных программ, Положение об электронных образовательных ресурсах, др</a:t>
            </a:r>
            <a:r>
              <a:rPr lang="ru-RU" sz="1800" dirty="0" smtClean="0"/>
              <a:t>.)</a:t>
            </a:r>
            <a:endParaRPr lang="ru-RU" sz="18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1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07665"/>
              </p:ext>
            </p:extLst>
          </p:nvPr>
        </p:nvGraphicFramePr>
        <p:xfrm>
          <a:off x="485409" y="35834"/>
          <a:ext cx="11228796" cy="6254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67480"/>
                <a:gridCol w="8861316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</a:t>
                      </a: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ru-RU" sz="2000" dirty="0" smtClean="0">
                          <a:effectLst/>
                        </a:rPr>
                        <a:t>сервис, ссылка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Краткое описание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80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ЯКласс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6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https://www.yaklass.ru/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91465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сборник интерактивных задач и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видеоуроков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 широкому спектру предметов и классов. Включает более 30 тысяч заданий. Целевая аудитория — учителя, а также ученики 1–11 классов (математика: 1-6 классы).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Портал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дает возможность зарегистрированному учителю: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составлять проверочные работы для учащихся с индивидуальными заданиями всего за пять минут;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размещать проверочные работы в электронном дневнике школьника;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автоматизировать проверку и отчётность – оценки сразу готовы для выставления в журнал!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отслеживать с помощью системы тенденции в обучении каждого отдельного ученика.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Если при выполнении проверочной работы ребенок ошибается, то система объясняет ход решения задания и предлагает выполнить другой вариант. Учитель получает отчет о том, как ученики справляются с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заданиями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Учи.ру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6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https://uchi.ru/</a:t>
                      </a: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Представлены интерактивные курсы по основным учебным предметам и подготовке к проверочным работам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Целевая аудитория — учителя, а также ученики 1–11 классов (математика: 1-6 классы).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Учителям и родителям – предложены тематические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по дистанционному обучению.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Методика платформы помогает отрабатывать ошибки учеников, выстраивает их индивидуальную образовательную траекторию и позволяет следить за прогрессом.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Начиная с 23 марта 2020 г., с понедельника по четверг на сайте будут транслироваться онлайн-уроки по математике, русскому, английскому языку, окружающему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миру для 1-4 классов.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 платформе в ближайшее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время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появится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сервис («Виртуальный класс»),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который позволит учителю самому вести онлайн-урок с группой детей, причем не только «работать голосом», но и показать презентацию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другие документы,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делать записи виртуальным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маркером и т.д.</a:t>
                      </a: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Платформа также предоставляет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вебинары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учителей и директоров школ об организации дистанционного обучения и необходимых для этого инструментах, дистанционную подготовку всех детей страны на своей платформе.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0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185141"/>
              </p:ext>
            </p:extLst>
          </p:nvPr>
        </p:nvGraphicFramePr>
        <p:xfrm>
          <a:off x="683117" y="292854"/>
          <a:ext cx="10825766" cy="63924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84867"/>
                <a:gridCol w="7940899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</a:t>
                      </a: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ru-RU" sz="2000" dirty="0" smtClean="0">
                          <a:effectLst/>
                        </a:rPr>
                        <a:t>сервис, ссылка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Краткое описание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618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«</a:t>
                      </a:r>
                      <a:r>
                        <a:rPr lang="ru-RU" sz="18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Маркетплейс</a:t>
                      </a: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 образовательных услуг»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https://elducation.ru/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Открыт бесплатный доступ к учебным материалам постоянно пополняемого каталога электронных книг, курсов, интерактивных и видеоматериалов.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Платформа уже доступна в 13 регионах, включая Алтайский край. Требуется регистрация, после чего будут доступны материалы по математике, алгебре и геометрии, помогающие в организации дистанционного обучения, а также позволяющие обеспечить участие в проектах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ГлобалЛаб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Фоксфорд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https://foxford.ru/</a:t>
                      </a:r>
                      <a:r>
                        <a:rPr lang="ru-RU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91465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 основном это сервис для занятий с репетитором, но на платформе есть и «домашняя школа», где учатся ребята, которые находятся на семейной форме обучения. Есть уроки по базовым предметам всей школьной программы с 5 по 11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классы 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атематика: 3–6 класс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Эти курсы можно изучать как в записи, так они в режиме онлайн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Сервис можно использовать в качестве источника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видеоуроков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интерактивными упражнениями. Возможно сочетание с электронным журналом.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 период карантина сервис открыл бесплатный доступ к своим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ресурсам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InternetUrok.ru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https://interneturok.ru/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91465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Представлен бесплатный доступ к урокам портала (в текстовом варианте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1 по 11 класс по всем предметам школьной программы (математика: 1–6 классы)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5"/>
                        </a:rPr>
                        <a:t>«</a:t>
                      </a:r>
                      <a:r>
                        <a:rPr lang="ru-RU" sz="1800" u="sng" dirty="0" err="1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5"/>
                        </a:rPr>
                        <a:t>Олимпиум</a:t>
                      </a: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5"/>
                        </a:rPr>
                        <a:t>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5"/>
                        </a:rPr>
                        <a:t>https://olimpium.ru/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 платформе представлено более 70 школьных олимпиад, из которых 12 олимпиад с бесплатным участием для школьников по математике.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Открыт бесплатный доступ к различным учебным курсам, в том числе к курсу для учителей математики «Подготовка кандидатов в сборную команду Российской Федерации для участия в международных олимпиадах по математике»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9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94634"/>
              </p:ext>
            </p:extLst>
          </p:nvPr>
        </p:nvGraphicFramePr>
        <p:xfrm>
          <a:off x="400459" y="289648"/>
          <a:ext cx="10825766" cy="59281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51815"/>
                <a:gridCol w="8073951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</a:t>
                      </a: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ru-RU" sz="2000" dirty="0" smtClean="0">
                          <a:effectLst/>
                        </a:rPr>
                        <a:t>сервис, ссылка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Краткое описание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615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Онлайн-платформа «Мои достижения»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20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https://myskills.ru/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Доступны материалы для подготовки к диагностикам от Московского центра качества образования. Предложены тренажеры, диагностические работы и другие задания к определенным темам по тому или иному учебному предмету, включая математику с 1 по 11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классы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Издательство «Просвещение»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20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https://media.prosv.ru/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Предоставлен бесплатный доступ к электронным версиям учебно-методических комплексов, входящих в Федеральный перечень. Доступ распространяется на учебники и специальные тренажеры для отработки и закрепления полученных знаний. При этом для работы с учебниками </a:t>
                      </a:r>
                      <a:r>
                        <a:rPr lang="ru-RU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не требуется </a:t>
                      </a:r>
                      <a:r>
                        <a:rPr lang="ru-RU" sz="2000" u="sng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интернет.</a:t>
                      </a:r>
                    </a:p>
                    <a:p>
                      <a:pPr marL="0" marR="0" indent="29146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На платформе «</a:t>
                      </a:r>
                      <a:r>
                        <a:rPr lang="ru-RU" sz="2000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Медиатека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» представлено большое разнообразие ресурсов. Их особая ценность в привязке к очень распространенным учебникам</a:t>
                      </a:r>
                      <a:endParaRPr lang="ru-RU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41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Корпорация "</a:t>
                      </a:r>
                      <a:r>
                        <a:rPr lang="ru-RU" sz="20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Российский учебник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"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2000" u="sng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https://rosuchebnik.ru/</a:t>
                      </a:r>
                      <a:r>
                        <a:rPr lang="ru-RU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29146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Открыт бесплатный доступ к ресурсам корпорации на </a:t>
                      </a:r>
                      <a:r>
                        <a:rPr lang="ru-RU" sz="20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цифровой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образовательной платформе </a:t>
                      </a:r>
                      <a:r>
                        <a:rPr lang="ru-RU" sz="2000" u="sng" dirty="0" smtClean="0">
                          <a:solidFill>
                            <a:srgbClr val="975AA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5"/>
                        </a:rPr>
                        <a:t>LECTA</a:t>
                      </a:r>
                      <a:r>
                        <a:rPr lang="ru-RU" sz="2000" u="sng" dirty="0" smtClean="0">
                          <a:solidFill>
                            <a:srgbClr val="975AA7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(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https://lecta.rosuchebnik.ru/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).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Доступ распространяется также на все электронные формы учебников (ЭФУ) и онлайн-сервисы "Классная работа" и "Атлас+". Инструкция 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том, как получить электронные учебники, представлена на сайте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организации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68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68379"/>
              </p:ext>
            </p:extLst>
          </p:nvPr>
        </p:nvGraphicFramePr>
        <p:xfrm>
          <a:off x="605843" y="426385"/>
          <a:ext cx="11228797" cy="63840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74241"/>
                <a:gridCol w="8754556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</a:t>
                      </a: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ru-RU" sz="2000" dirty="0" smtClean="0">
                          <a:effectLst/>
                        </a:rPr>
                        <a:t>сервис, ссылка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Краткое описание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80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Издательство «Мнемозина»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https://mnemozina.ru/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Для учителя математики на сайте представлены: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архив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посвященных раскрытию авторских подходов к обучению школьников тому или иному геометрическому или алгебраическому материалу,   особенностей решения некоторых школьных математических задач; основные ведущие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– авторы учебников по математике: А.Г. Мордкович, В.А. Смирнов и др. (</a:t>
                      </a:r>
                      <a:r>
                        <a:rPr lang="ru-RU" sz="17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3"/>
                        </a:rPr>
                        <a:t>http://mnemozina.ru/bitrix/templates/52420/images/Archiv_February-1.pdf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),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расписание запланированных на 2020 г.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(</a:t>
                      </a:r>
                      <a:r>
                        <a:rPr lang="ru-RU" sz="17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4"/>
                        </a:rPr>
                        <a:t>http://mnemozina.ru/bitrix/templates/52420/images/Raspisanie_March-2.pdf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), 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перечень учебников, издаваемый издательством «Мнемозина», и входящих в федеральный перечень учебников  (</a:t>
                      </a:r>
                      <a:r>
                        <a:rPr lang="ru-RU" sz="17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5"/>
                        </a:rPr>
                        <a:t>http://mnemozina.ru/bitrix/templates/52420/images/INFO-FP_2.pdf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393939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  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 числе авторов издательства известные отечественные учёные, ведущие специалисты в области образования, методисты и педагоги-практики, чьи достижения отмечены различными государственными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наградами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3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Издательство «БИНОМ. Лаборатория знаний»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6"/>
                        </a:rPr>
                        <a:t>http://lbz.ru/</a:t>
                      </a: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Учитель может бесплатно скачать примерные рабочие программы и методические материалы по алгебре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для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7-9 и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по алгебре и </a:t>
                      </a:r>
                      <a:r>
                        <a:rPr lang="ru-RU" sz="17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началам математического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анализа для 10-11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классов (</a:t>
                      </a:r>
                      <a:r>
                        <a:rPr lang="ru-RU" sz="17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7"/>
                        </a:rPr>
                        <a:t>http://lbz.ru/metodist/authors/matematika/7/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). Представлена тематика проводимых издательством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по математике (</a:t>
                      </a:r>
                      <a:r>
                        <a:rPr lang="ru-RU" sz="17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8"/>
                        </a:rPr>
                        <a:t>http://lbz.ru/video/matematika/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), по геометрии (</a:t>
                      </a:r>
                      <a:r>
                        <a:rPr lang="ru-RU" sz="17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9"/>
                        </a:rPr>
                        <a:t>http://lbz.ru/video/geometriya/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 с указанием ссылок на просмотр тех, которые уже состоялись.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После регистрации в «Академия БИНОМ» (</a:t>
                      </a:r>
                      <a:r>
                        <a:rPr lang="ru-RU" sz="17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10"/>
                        </a:rPr>
                        <a:t>http://edu.lbz.ru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 становятся доступными некоторые «Открытые уроки с </a:t>
                      </a:r>
                      <a:r>
                        <a:rPr lang="ru-RU" sz="17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БИНОМом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» по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математике</a:t>
                      </a:r>
                      <a:endParaRPr lang="ru-RU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69" y="4937"/>
            <a:ext cx="1322231" cy="58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3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32842"/>
              </p:ext>
            </p:extLst>
          </p:nvPr>
        </p:nvGraphicFramePr>
        <p:xfrm>
          <a:off x="195137" y="160103"/>
          <a:ext cx="11780738" cy="6644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97712"/>
                <a:gridCol w="9683026"/>
              </a:tblGrid>
              <a:tr h="27195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Ресурс</a:t>
                      </a:r>
                      <a:r>
                        <a:rPr lang="en-US" sz="2000" dirty="0" smtClean="0">
                          <a:effectLst/>
                        </a:rPr>
                        <a:t>/</a:t>
                      </a:r>
                      <a:r>
                        <a:rPr lang="ru-RU" sz="2000" dirty="0" smtClean="0">
                          <a:effectLst/>
                        </a:rPr>
                        <a:t>сервис, ссылка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Краткое описание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8007" marR="38007" marT="0" marB="0"/>
                </a:tc>
              </a:tr>
              <a:tr h="180466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«Мобильное Электронное Образование»</a:t>
                      </a:r>
                      <a:endParaRPr lang="ru-RU" sz="15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ru-RU" sz="15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hlinkClick r:id="rId2"/>
                        </a:rPr>
                        <a:t>https://mob-edu-distant.bitrix24.site/</a:t>
                      </a:r>
                      <a:r>
                        <a:rPr lang="ru-RU" sz="15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ru-RU" sz="15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u="none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5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Включает в себя весь необходимый для реализации дистанционного образования инструментарий с возможностью проведения онлайн встреч, связи с учениками и их родителями посредством личных сообщений, построения индивидуальных образовательных маршрутов, назначения и проверки заданий онлайн. 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Ресурс включает материалы для проведения уроков с учащимися с 1 по 11 классы по разным учебным предметам, включая математику. Каждый курс состоит из тематических занятий, которые включают задания, интернет-уроки, итоговую страницу.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Для педагогов планируется краткое обучение по использованию платформы в карантинные дни. Будет осуществляться максимально подробная методическая поддержка: онлайн встречи,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вебинары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консультации по работе с системой с детальными инструкциями. 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Предлагается не только методическая, но и техническая помощь – обучение администрированию в системе для осуществления максимально быстрого включения в новый формат образовательного процесса. 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Для родителей будут проводиться специальные обучающие мероприятия (по работе родителей и учеников с платформой).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График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26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27 марта 2020 г.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«Организация дистанционного обучения в цифровой образовательной среде МЭО»;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26 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марта 2020 г.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«Как </a:t>
                      </a:r>
                      <a:r>
                        <a:rPr lang="ru-RU" sz="1600" u="non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справиться 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 волнением во время экзаменов»;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26 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марта 2020 г.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«Как все успеть: эффективные техники тайм-менеджмента во время дистанционного обучения»;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 марта 2020 г.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«Системно-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деятельностный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подход в обучении учащихся на основе ЦОС МЭО»;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25 марта 2020 г.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«Системный подход в организации дистанционного обучения с помощью платформы "Мобильное Электронное Образование"; 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26 марта 2020 г.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«Организация проектной деятельности в ДОУ с использованием ЦОС МЭО.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2914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Время </a:t>
                      </a:r>
                      <a:r>
                        <a:rPr lang="ru-RU" sz="1600" u="non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60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другая актуальная информация и обновления – на сайте.</a:t>
                      </a:r>
                      <a:endParaRPr lang="ru-RU" sz="1600" u="none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Корректировка рабочих программ по учебному </a:t>
            </a:r>
            <a:r>
              <a:rPr lang="ru-RU" sz="3200" b="1" dirty="0" smtClean="0"/>
              <a:t>предмету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0621" y="1407353"/>
            <a:ext cx="10515600" cy="495724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ru-RU" sz="2200" dirty="0"/>
              <a:t>Корректировка учителем рабочих программ происходит</a:t>
            </a:r>
            <a:r>
              <a:rPr lang="ru-RU" sz="2200" b="1" dirty="0"/>
              <a:t> в соответствии с локальными актами образовательной организации</a:t>
            </a:r>
            <a:r>
              <a:rPr lang="ru-RU" sz="2200" dirty="0"/>
              <a:t>, с учетом принятых на текущий момент приказов федерального </a:t>
            </a:r>
            <a:r>
              <a:rPr lang="ru-RU" sz="2200" dirty="0" smtClean="0"/>
              <a:t>уровня.</a:t>
            </a:r>
          </a:p>
          <a:p>
            <a:pPr>
              <a:spcBef>
                <a:spcPts val="1200"/>
              </a:spcBef>
            </a:pPr>
            <a:r>
              <a:rPr lang="ru-RU" sz="2200" dirty="0" smtClean="0"/>
              <a:t>Рекомендуется </a:t>
            </a:r>
            <a:r>
              <a:rPr lang="ru-RU" sz="2200" b="1" dirty="0"/>
              <a:t>на основании решения методических объединений/по согласованию с замдиректора по УВР </a:t>
            </a:r>
            <a:r>
              <a:rPr lang="ru-RU" sz="2200" dirty="0"/>
              <a:t>(см. соответствующие локальные акты образовательной организации) </a:t>
            </a:r>
            <a:r>
              <a:rPr lang="ru-RU" sz="2200" b="1" dirty="0"/>
              <a:t>вносить коррективы в рабочие программы</a:t>
            </a:r>
            <a:r>
              <a:rPr lang="ru-RU" sz="2200" dirty="0"/>
              <a:t> по учебному предмету, курсам внеурочной деятельности, факультативам и др., </a:t>
            </a:r>
            <a:r>
              <a:rPr lang="ru-RU" sz="2200" b="1" dirty="0"/>
              <a:t>в части форм обучения (например: лекция, онлайн консультация), технических средств обучения</a:t>
            </a:r>
            <a:r>
              <a:rPr lang="ru-RU" sz="2200" b="1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sz="2200" dirty="0" smtClean="0"/>
              <a:t>Возможно, </a:t>
            </a:r>
            <a:r>
              <a:rPr lang="ru-RU" sz="2200" b="1" dirty="0" smtClean="0"/>
              <a:t>при необходимости, изменение количества часов</a:t>
            </a:r>
            <a:r>
              <a:rPr lang="ru-RU" sz="2200" dirty="0" smtClean="0"/>
              <a:t>, отводимых на изучение раздела учебного предмета, курса, дисциплины, при этом допустимо </a:t>
            </a:r>
            <a:r>
              <a:rPr lang="ru-RU" sz="2200" b="1" dirty="0" smtClean="0"/>
              <a:t>совмещение близких по содержанию тем, посредством укрупнения дидактических единиц по предмету,</a:t>
            </a:r>
            <a:r>
              <a:rPr lang="ru-RU" sz="2200" dirty="0" smtClean="0"/>
              <a:t> но не допустимо уменьшение объема часов за счет полного исключения раздела (темы) из рабочей программы. </a:t>
            </a:r>
          </a:p>
          <a:p>
            <a:pPr>
              <a:spcBef>
                <a:spcPts val="1200"/>
              </a:spcBef>
            </a:pPr>
            <a:endParaRPr lang="ru-RU" sz="22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4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85939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Возможные способы корректировки рабочих программ: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534" y="1825625"/>
            <a:ext cx="10192265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слияние </a:t>
            </a:r>
            <a:r>
              <a:rPr lang="ru-RU" dirty="0"/>
              <a:t>близких по содержанию тем уроков;</a:t>
            </a:r>
          </a:p>
          <a:p>
            <a:pPr lvl="0"/>
            <a:r>
              <a:rPr lang="ru-RU" dirty="0" smtClean="0"/>
              <a:t>укрепление </a:t>
            </a:r>
            <a:r>
              <a:rPr lang="ru-RU" dirty="0"/>
              <a:t>дидактических единиц по предмету;</a:t>
            </a:r>
          </a:p>
          <a:p>
            <a:pPr lvl="0"/>
            <a:r>
              <a:rPr lang="ru-RU" dirty="0" smtClean="0"/>
              <a:t>организация </a:t>
            </a:r>
            <a:r>
              <a:rPr lang="ru-RU" dirty="0" err="1"/>
              <a:t>блочно</a:t>
            </a:r>
            <a:r>
              <a:rPr lang="ru-RU" dirty="0"/>
              <a:t>-модульной технологии подачи учебного материала;</a:t>
            </a:r>
          </a:p>
          <a:p>
            <a:pPr lvl="0"/>
            <a:r>
              <a:rPr lang="ru-RU" dirty="0" smtClean="0"/>
              <a:t>замена </a:t>
            </a:r>
            <a:r>
              <a:rPr lang="ru-RU" dirty="0"/>
              <a:t>традиционной урочной системы обучения лекционно-семинарскими занятиями, </a:t>
            </a:r>
            <a:r>
              <a:rPr lang="ru-RU" dirty="0" smtClean="0"/>
              <a:t>увеличение </a:t>
            </a:r>
            <a:r>
              <a:rPr lang="ru-RU" dirty="0"/>
              <a:t>доли самостоятельной работы учащихся;</a:t>
            </a:r>
          </a:p>
          <a:p>
            <a:pPr lvl="0"/>
            <a:r>
              <a:rPr lang="ru-RU" dirty="0" smtClean="0"/>
              <a:t>уменьшение </a:t>
            </a:r>
            <a:r>
              <a:rPr lang="ru-RU" dirty="0"/>
              <a:t>количества аудиторных часов на письменные опросы;</a:t>
            </a:r>
          </a:p>
          <a:p>
            <a:pPr lvl="0"/>
            <a:r>
              <a:rPr lang="ru-RU" dirty="0" smtClean="0"/>
              <a:t>предоставление </a:t>
            </a:r>
            <a:r>
              <a:rPr lang="ru-RU" dirty="0"/>
              <a:t>учащимся права на изучение части учебного материала самостоятельно с последующим осуществлением контроля их работы.</a:t>
            </a:r>
          </a:p>
          <a:p>
            <a:endParaRPr lang="ru-RU" dirty="0"/>
          </a:p>
        </p:txBody>
      </p:sp>
      <p:pic>
        <p:nvPicPr>
          <p:cNvPr id="6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8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Принятые изменения </a:t>
            </a:r>
            <a:r>
              <a:rPr lang="ru-RU" b="1" dirty="0"/>
              <a:t>фиксируются в соответствующем листе коррекции рабочей программы </a:t>
            </a:r>
            <a:r>
              <a:rPr lang="ru-RU" dirty="0"/>
              <a:t>(по форме, утвержденной в образовательной организации).</a:t>
            </a:r>
          </a:p>
          <a:p>
            <a:r>
              <a:rPr lang="ru-RU" dirty="0"/>
              <a:t>Корректировка рабочей программы </a:t>
            </a:r>
            <a:r>
              <a:rPr lang="ru-RU" b="1" dirty="0"/>
              <a:t>должна обеспечить прохождение учебной программы </a:t>
            </a:r>
            <a:r>
              <a:rPr lang="ru-RU" dirty="0"/>
              <a:t>и выполнение ее практической части качественно и в полном объеме.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73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622" y="1705233"/>
            <a:ext cx="10515600" cy="51527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/>
              <a:t>Рекомендации</a:t>
            </a:r>
            <a:r>
              <a:rPr lang="ru-RU" sz="2400" b="1" dirty="0"/>
              <a:t>:</a:t>
            </a:r>
          </a:p>
          <a:p>
            <a:pPr lvl="0"/>
            <a:r>
              <a:rPr lang="ru-RU" sz="2400" dirty="0"/>
              <a:t>Методические рекомендации по реализации образовательных программ начального общего, основного общего, среднего общего образования, образовательных программ среднего профессионального образования и дополнительных образовательных программ с применением электронного обучения и дистанционных образовательных технологий. Приложение к письму </a:t>
            </a:r>
            <a:r>
              <a:rPr lang="ru-RU" sz="2400" dirty="0" err="1"/>
              <a:t>Минпросвещения</a:t>
            </a:r>
            <a:r>
              <a:rPr lang="ru-RU" sz="2400" dirty="0"/>
              <a:t> России № ГД-39/04 от 19.03.2020 «О направлении методических рекомендаций». </a:t>
            </a:r>
            <a:r>
              <a:rPr lang="en-US" sz="2400" dirty="0"/>
              <a:t>URL</a:t>
            </a:r>
            <a:r>
              <a:rPr lang="ru-RU" sz="2400" dirty="0"/>
              <a:t>: </a:t>
            </a:r>
            <a:r>
              <a:rPr lang="ru-RU" sz="2400" dirty="0">
                <a:hlinkClick r:id="rId2"/>
              </a:rPr>
              <a:t>https://fumo-spo.ru/files/lib/fl_f7177163c833dff4b38fc8d2872f1ec6_1584686337.pdf</a:t>
            </a:r>
            <a:r>
              <a:rPr lang="ru-RU" sz="2400" dirty="0"/>
              <a:t> </a:t>
            </a:r>
          </a:p>
          <a:p>
            <a:endParaRPr lang="ru-RU" sz="24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9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9242" y="1013253"/>
            <a:ext cx="9055443" cy="5931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вносит </a:t>
            </a:r>
            <a:r>
              <a:rPr lang="ru-RU" dirty="0"/>
              <a:t>соответствующие корректировки в рабочие программы по учебному предмету;</a:t>
            </a:r>
          </a:p>
          <a:p>
            <a:pPr lvl="0"/>
            <a:r>
              <a:rPr lang="ru-RU" dirty="0" smtClean="0"/>
              <a:t>планирует </a:t>
            </a:r>
            <a:r>
              <a:rPr lang="ru-RU" dirty="0"/>
              <a:t>свою педагогическую деятельность с учетом системы дистанционного обучения, </a:t>
            </a:r>
            <a:r>
              <a:rPr lang="ru-RU" dirty="0" smtClean="0"/>
              <a:t>создает/использует </a:t>
            </a:r>
            <a:r>
              <a:rPr lang="ru-RU" dirty="0"/>
              <a:t>простейшие, нужные для обучающихся, информационные ресурсы, </a:t>
            </a:r>
            <a:r>
              <a:rPr lang="ru-RU" dirty="0" smtClean="0"/>
              <a:t>задания;</a:t>
            </a:r>
            <a:endParaRPr lang="ru-RU" dirty="0"/>
          </a:p>
          <a:p>
            <a:pPr lvl="0"/>
            <a:r>
              <a:rPr lang="ru-RU" dirty="0" smtClean="0"/>
              <a:t>выражает </a:t>
            </a:r>
            <a:r>
              <a:rPr lang="ru-RU" dirty="0"/>
              <a:t>свое отношение к работам обучающихся в виде текстовых или аудио рецензий, устных онлайн консультаций.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73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Информационная поддержка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базе подведомственного Министерству просвещения России Центра реализации государственной образовательной политики и информационных технологий организуется </a:t>
            </a:r>
            <a:r>
              <a:rPr lang="ru-RU" b="1" dirty="0"/>
              <a:t>горячая линия</a:t>
            </a:r>
            <a:r>
              <a:rPr lang="ru-RU" dirty="0"/>
              <a:t> поддержки по вопросам организации дистанционного обучения </a:t>
            </a:r>
            <a:r>
              <a:rPr lang="ru-RU" b="1" dirty="0"/>
              <a:t>для учителей и родителей</a:t>
            </a:r>
            <a:r>
              <a:rPr lang="ru-RU" dirty="0"/>
              <a:t>:</a:t>
            </a:r>
            <a:r>
              <a:rPr lang="ru-RU" b="1" dirty="0"/>
              <a:t> 8-800-200-91-85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Многоканальный телефон </a:t>
            </a:r>
            <a:r>
              <a:rPr lang="ru-RU" b="1" dirty="0"/>
              <a:t>горячей линии</a:t>
            </a:r>
            <a:r>
              <a:rPr lang="ru-RU" dirty="0"/>
              <a:t> </a:t>
            </a:r>
            <a:r>
              <a:rPr lang="ru-RU" b="1" dirty="0"/>
              <a:t>в Алтайском крае:</a:t>
            </a:r>
            <a:r>
              <a:rPr lang="ru-RU" dirty="0"/>
              <a:t> </a:t>
            </a:r>
            <a:r>
              <a:rPr lang="ru-RU" b="1" dirty="0">
                <a:hlinkClick r:id="rId2"/>
              </a:rPr>
              <a:t>8-3852-206444</a:t>
            </a:r>
            <a:r>
              <a:rPr lang="ru-RU" b="1" dirty="0"/>
              <a:t> </a:t>
            </a:r>
            <a:r>
              <a:rPr lang="ru-RU" dirty="0"/>
              <a:t>(горячая линия работает на базе КГБУО "Алтайский краевой информационно-аналитический центр").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9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621" y="1253331"/>
            <a:ext cx="10515600" cy="4702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К</a:t>
            </a:r>
            <a:r>
              <a:rPr lang="ru-RU" sz="3200" dirty="0" smtClean="0"/>
              <a:t>аникулы </a:t>
            </a:r>
            <a:r>
              <a:rPr lang="ru-RU" sz="3200" dirty="0"/>
              <a:t>объявлены </a:t>
            </a:r>
            <a:r>
              <a:rPr lang="ru-RU" sz="3200" b="1" dirty="0"/>
              <a:t>с 20 марта по 1 апреля 2020 г</a:t>
            </a:r>
            <a:r>
              <a:rPr lang="ru-RU" sz="3200" dirty="0"/>
              <a:t>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В </a:t>
            </a:r>
            <a:r>
              <a:rPr lang="ru-RU" sz="3200" dirty="0"/>
              <a:t>период </a:t>
            </a:r>
            <a:r>
              <a:rPr lang="ru-RU" sz="3200" b="1" dirty="0"/>
              <a:t>с 2 апреля по 12 апреля 2020 г.</a:t>
            </a:r>
            <a:r>
              <a:rPr lang="ru-RU" sz="3200" dirty="0"/>
              <a:t> школа:</a:t>
            </a:r>
          </a:p>
          <a:p>
            <a:pPr marL="0" indent="0">
              <a:buNone/>
            </a:pPr>
            <a:r>
              <a:rPr lang="ru-RU" sz="3200" dirty="0"/>
              <a:t>1) организует дистанционное обучение детей;</a:t>
            </a:r>
          </a:p>
          <a:p>
            <a:pPr marL="0" indent="0">
              <a:buNone/>
            </a:pPr>
            <a:r>
              <a:rPr lang="ru-RU" sz="3200" dirty="0"/>
              <a:t>2) предоставляет обучающимся данные для доступа на используемую платформу дистанционного обучения, при необходимости предоставляет контактные данные учителей. Решение об использовании той или иной платформы принимает школа</a:t>
            </a:r>
            <a:r>
              <a:rPr lang="ru-RU" sz="3200" dirty="0" smtClean="0"/>
              <a:t>.</a:t>
            </a:r>
          </a:p>
          <a:p>
            <a:pPr marL="0" indent="0" algn="r">
              <a:buNone/>
            </a:pPr>
            <a:r>
              <a:rPr lang="ru-RU" sz="3200" i="1" dirty="0" smtClean="0"/>
              <a:t>(информация Горячей линии в Алтайском крае)</a:t>
            </a:r>
            <a:endParaRPr lang="ru-RU" sz="3200" i="1" dirty="0"/>
          </a:p>
          <a:p>
            <a:endParaRPr lang="ru-RU" sz="32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3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Рекомендации учителю: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379" y="1582404"/>
            <a:ext cx="10515600" cy="4793006"/>
          </a:xfrm>
        </p:spPr>
        <p:txBody>
          <a:bodyPr>
            <a:normAutofit/>
          </a:bodyPr>
          <a:lstStyle/>
          <a:p>
            <a:r>
              <a:rPr lang="ru-RU" sz="2400" b="1" dirty="0"/>
              <a:t>провести мониторинг готовности </a:t>
            </a:r>
            <a:r>
              <a:rPr lang="ru-RU" sz="2400" dirty="0"/>
              <a:t>детей </a:t>
            </a:r>
            <a:r>
              <a:rPr lang="ru-RU" sz="2400" dirty="0" smtClean="0"/>
              <a:t>к </a:t>
            </a:r>
            <a:r>
              <a:rPr lang="ru-RU" sz="2400" dirty="0"/>
              <a:t>дистанционной форме обучения (наличие устройств и возможностей интернета, установка необходимых приложений и др</a:t>
            </a:r>
            <a:r>
              <a:rPr lang="ru-RU" sz="2400" dirty="0" smtClean="0"/>
              <a:t>.),</a:t>
            </a:r>
          </a:p>
          <a:p>
            <a:r>
              <a:rPr lang="ru-RU" sz="2400" dirty="0"/>
              <a:t>продумать </a:t>
            </a:r>
            <a:r>
              <a:rPr lang="ru-RU" sz="2400" b="1" dirty="0"/>
              <a:t>форму работы с </a:t>
            </a:r>
            <a:r>
              <a:rPr lang="ru-RU" sz="2400" b="1" dirty="0" smtClean="0"/>
              <a:t>учащимися </a:t>
            </a:r>
            <a:r>
              <a:rPr lang="ru-RU" sz="2400" b="1" dirty="0"/>
              <a:t>и </a:t>
            </a:r>
            <a:r>
              <a:rPr lang="ru-RU" sz="2400" b="1" dirty="0" smtClean="0"/>
              <a:t>родителями</a:t>
            </a:r>
            <a:r>
              <a:rPr lang="ru-RU" sz="2400" dirty="0" smtClean="0"/>
              <a:t>, не имеющими возможность получать </a:t>
            </a:r>
            <a:r>
              <a:rPr lang="ru-RU" sz="2400" dirty="0"/>
              <a:t>информацию и взаимодействовать </a:t>
            </a:r>
            <a:r>
              <a:rPr lang="ru-RU" sz="2400" dirty="0" smtClean="0"/>
              <a:t>онлайн; рассмотреть возможность смешанного обучения,</a:t>
            </a:r>
          </a:p>
          <a:p>
            <a:r>
              <a:rPr lang="ru-RU" sz="2400" dirty="0"/>
              <a:t>предусмотреть и </a:t>
            </a:r>
            <a:r>
              <a:rPr lang="ru-RU" sz="2400" b="1" dirty="0"/>
              <a:t>организовать время «</a:t>
            </a:r>
            <a:r>
              <a:rPr lang="ru-RU" sz="2400" b="1" dirty="0" err="1"/>
              <a:t>face-to-face</a:t>
            </a:r>
            <a:r>
              <a:rPr lang="ru-RU" sz="2400" b="1" dirty="0"/>
              <a:t>» взаимодействия с группами учеников</a:t>
            </a:r>
            <a:r>
              <a:rPr lang="ru-RU" sz="2400" dirty="0"/>
              <a:t> (в классе, параллели) для учащихся основной и старшей школы посредством </a:t>
            </a:r>
            <a:r>
              <a:rPr lang="ru-RU" sz="2400" dirty="0" err="1"/>
              <a:t>вебинаров</a:t>
            </a:r>
            <a:r>
              <a:rPr lang="ru-RU" sz="2400" dirty="0"/>
              <a:t>, групповых скайп-уроков, </a:t>
            </a:r>
            <a:r>
              <a:rPr lang="ru-RU" sz="2400" dirty="0" err="1"/>
              <a:t>Zoom</a:t>
            </a:r>
            <a:r>
              <a:rPr lang="ru-RU" sz="2400" dirty="0"/>
              <a:t> и т.д., в отдельных случаях </a:t>
            </a:r>
            <a:r>
              <a:rPr lang="ru-RU" sz="2400" b="1" dirty="0"/>
              <a:t>предусмотреть индивидуальные </a:t>
            </a:r>
            <a:r>
              <a:rPr lang="ru-RU" sz="2400" b="1" dirty="0" err="1"/>
              <a:t>видеоконсультации</a:t>
            </a:r>
            <a:r>
              <a:rPr lang="ru-RU" sz="2400" b="1" dirty="0"/>
              <a:t> </a:t>
            </a:r>
            <a:r>
              <a:rPr lang="ru-RU" sz="2400" dirty="0"/>
              <a:t>несколько раз в неделю</a:t>
            </a:r>
            <a:endParaRPr lang="ru-RU" sz="2400" dirty="0" smtClean="0"/>
          </a:p>
          <a:p>
            <a:endParaRPr lang="ru-RU" sz="24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7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982" y="321751"/>
            <a:ext cx="9822243" cy="1207787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Сервисы для организации онлайн-встреч (уроков) с учениками в режиме реального времени: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990" y="1312971"/>
            <a:ext cx="11744019" cy="4725846"/>
          </a:xfrm>
        </p:spPr>
        <p:txBody>
          <a:bodyPr>
            <a:noAutofit/>
          </a:bodyPr>
          <a:lstStyle/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 smtClean="0"/>
              <a:t>Zoom</a:t>
            </a:r>
            <a:r>
              <a:rPr lang="ru-RU" sz="2400" b="1" dirty="0" smtClean="0"/>
              <a:t> (</a:t>
            </a:r>
            <a:r>
              <a:rPr lang="en-US" sz="2400" dirty="0"/>
              <a:t>https://zoom.us</a:t>
            </a:r>
            <a:r>
              <a:rPr lang="en-US" sz="2400" dirty="0" smtClean="0"/>
              <a:t>/</a:t>
            </a:r>
            <a:r>
              <a:rPr lang="ru-RU" sz="2400" b="1" dirty="0" smtClean="0"/>
              <a:t>). </a:t>
            </a:r>
            <a:r>
              <a:rPr lang="ru-RU" sz="2400" dirty="0" smtClean="0"/>
              <a:t>Сервис </a:t>
            </a:r>
            <a:r>
              <a:rPr lang="ru-RU" sz="2400" dirty="0"/>
              <a:t>для проведения видеоконференций и </a:t>
            </a:r>
            <a:r>
              <a:rPr lang="ru-RU" sz="2400" dirty="0" err="1"/>
              <a:t>вебинаров</a:t>
            </a:r>
            <a:r>
              <a:rPr lang="ru-RU" sz="2400" dirty="0"/>
              <a:t>. В бесплатной версии можно проводить встречи до 40 минут и на 100 человек. Ученики могут подключиться к встрече через телефон (рекомендуется установить приложение </a:t>
            </a:r>
            <a:r>
              <a:rPr lang="ru-RU" sz="2400" dirty="0" err="1"/>
              <a:t>zoom</a:t>
            </a:r>
            <a:r>
              <a:rPr lang="ru-RU" sz="2400" dirty="0"/>
              <a:t>) или через компьютер. Каждый участник встречи имеет возможность говорить голосом, демонстрировать видео.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 smtClean="0"/>
              <a:t>Skype</a:t>
            </a:r>
            <a:r>
              <a:rPr lang="ru-RU" sz="2400" b="1" dirty="0" smtClean="0"/>
              <a:t> (</a:t>
            </a:r>
            <a:r>
              <a:rPr lang="en-US" sz="2400" dirty="0"/>
              <a:t>https://www.skype.com</a:t>
            </a:r>
            <a:r>
              <a:rPr lang="en-US" sz="2400" dirty="0" smtClean="0"/>
              <a:t>/</a:t>
            </a:r>
            <a:r>
              <a:rPr lang="ru-RU" sz="2400" b="1" dirty="0" smtClean="0"/>
              <a:t>). </a:t>
            </a:r>
            <a:r>
              <a:rPr lang="ru-RU" sz="2400" dirty="0"/>
              <a:t>Сервис для проведения </a:t>
            </a:r>
            <a:r>
              <a:rPr lang="ru-RU" sz="2400" dirty="0" smtClean="0"/>
              <a:t>видеоконференций и </a:t>
            </a:r>
            <a:r>
              <a:rPr lang="ru-RU" sz="2400" dirty="0" err="1" smtClean="0"/>
              <a:t>вебинаров</a:t>
            </a:r>
            <a:r>
              <a:rPr lang="ru-RU" sz="2400" dirty="0" smtClean="0"/>
              <a:t>. </a:t>
            </a:r>
            <a:r>
              <a:rPr lang="ru-RU" sz="2400" dirty="0"/>
              <a:t>У каждого ученика должен быть аккаунт </a:t>
            </a:r>
            <a:r>
              <a:rPr lang="ru-RU" sz="2400" dirty="0" err="1"/>
              <a:t>Skype</a:t>
            </a:r>
            <a:r>
              <a:rPr lang="ru-RU" sz="2400" dirty="0"/>
              <a:t>. Создается группа класса и в определенное время делается звонок, к которому подключаются все участники группы.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en-US" sz="2400" b="1" dirty="0"/>
              <a:t>Google Hangouts </a:t>
            </a:r>
            <a:r>
              <a:rPr lang="ru-RU" sz="2400" b="1" dirty="0" smtClean="0"/>
              <a:t>(</a:t>
            </a:r>
            <a:r>
              <a:rPr lang="en-US" sz="2400" dirty="0" smtClean="0"/>
              <a:t>https</a:t>
            </a:r>
            <a:r>
              <a:rPr lang="en-US" sz="2400" dirty="0"/>
              <a:t>://hangouts.google.com</a:t>
            </a:r>
            <a:r>
              <a:rPr lang="en-US" sz="2400" dirty="0" smtClean="0"/>
              <a:t>/</a:t>
            </a:r>
            <a:r>
              <a:rPr lang="ru-RU" sz="2400" dirty="0" smtClean="0"/>
              <a:t>) . Система </a:t>
            </a:r>
            <a:r>
              <a:rPr lang="ru-RU" sz="2400" dirty="0"/>
              <a:t>проведения видеоконференций, предоставляющая возможность записи и публикации материалов </a:t>
            </a:r>
            <a:r>
              <a:rPr lang="ru-RU" sz="2400" dirty="0" err="1"/>
              <a:t>вебинара</a:t>
            </a:r>
            <a:r>
              <a:rPr lang="ru-RU" sz="2400" dirty="0"/>
              <a:t> на </a:t>
            </a:r>
            <a:r>
              <a:rPr lang="ru-RU" sz="2400" dirty="0" err="1"/>
              <a:t>YouTube</a:t>
            </a:r>
            <a:r>
              <a:rPr lang="ru-RU" sz="2400" dirty="0"/>
              <a:t>. 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/>
              <a:t>ВКонтакте</a:t>
            </a:r>
            <a:r>
              <a:rPr lang="ru-RU" sz="2400" b="1" dirty="0"/>
              <a:t> </a:t>
            </a:r>
            <a:r>
              <a:rPr lang="ru-RU" sz="2400" b="1" dirty="0" smtClean="0"/>
              <a:t>(</a:t>
            </a: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vk.com/video</a:t>
            </a:r>
            <a:r>
              <a:rPr lang="ru-RU" sz="2400" dirty="0" smtClean="0"/>
              <a:t>). Организация онлайн-трансляции </a:t>
            </a:r>
            <a:r>
              <a:rPr lang="ru-RU" sz="2400" dirty="0"/>
              <a:t>видеопотока. Высокая вероятность наличия у учеников учетной записи позволяет оперативно найти или оповестить их и вовлечь в участие в видеотрансляции. </a:t>
            </a:r>
            <a:endParaRPr lang="ru-RU" sz="2400" b="1" dirty="0" smtClean="0"/>
          </a:p>
          <a:p>
            <a:pPr>
              <a:lnSpc>
                <a:spcPct val="87000"/>
              </a:lnSpc>
              <a:spcBef>
                <a:spcPts val="0"/>
              </a:spcBef>
            </a:pPr>
            <a:endParaRPr lang="ru-RU" sz="24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3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981" y="308192"/>
            <a:ext cx="10212462" cy="1207787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Сервисы для организации онлайн-встреч (уроков) с учениками в режиме реального времени </a:t>
            </a:r>
            <a:r>
              <a:rPr lang="ru-RU" sz="3200" dirty="0" smtClean="0"/>
              <a:t>(продолжение)</a:t>
            </a:r>
            <a:r>
              <a:rPr lang="ru-RU" sz="3200" b="1" dirty="0" smtClean="0"/>
              <a:t>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981" y="1378898"/>
            <a:ext cx="11520028" cy="4100204"/>
          </a:xfrm>
        </p:spPr>
        <p:txBody>
          <a:bodyPr>
            <a:noAutofit/>
          </a:bodyPr>
          <a:lstStyle/>
          <a:p>
            <a:pPr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 smtClean="0"/>
              <a:t>Live</a:t>
            </a:r>
            <a:r>
              <a:rPr lang="ru-RU" sz="2400" b="1" dirty="0" smtClean="0"/>
              <a:t>. </a:t>
            </a:r>
            <a:r>
              <a:rPr lang="ru-RU" sz="2400" dirty="0" smtClean="0"/>
              <a:t>Трансляция </a:t>
            </a:r>
            <a:r>
              <a:rPr lang="ru-RU" sz="2400" dirty="0"/>
              <a:t>видео прямо с </a:t>
            </a:r>
            <a:r>
              <a:rPr lang="ru-RU" sz="2400" dirty="0" err="1"/>
              <a:t>Facebook</a:t>
            </a:r>
            <a:r>
              <a:rPr lang="ru-RU" sz="2400" dirty="0"/>
              <a:t>. </a:t>
            </a:r>
            <a:r>
              <a:rPr lang="ru-RU" sz="2400" dirty="0" smtClean="0"/>
              <a:t>Необходимо создать закрытую </a:t>
            </a:r>
            <a:r>
              <a:rPr lang="ru-RU" sz="2400" dirty="0"/>
              <a:t>группу класса, в которой можно будет запускать </a:t>
            </a:r>
            <a:r>
              <a:rPr lang="ru-RU" sz="2400" dirty="0" err="1"/>
              <a:t>Live</a:t>
            </a:r>
            <a:r>
              <a:rPr lang="ru-RU" sz="2400" dirty="0"/>
              <a:t> трансляции и проводить уроки онлайн. Бесплатно. </a:t>
            </a:r>
            <a:r>
              <a:rPr lang="ru-RU" sz="2400" dirty="0" smtClean="0"/>
              <a:t>Нет </a:t>
            </a:r>
            <a:r>
              <a:rPr lang="ru-RU" sz="2400" dirty="0"/>
              <a:t>ограничений по времени.</a:t>
            </a:r>
          </a:p>
          <a:p>
            <a:pPr lvl="0"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/>
              <a:t>Instagram</a:t>
            </a:r>
            <a:r>
              <a:rPr lang="ru-RU" sz="2400" b="1" dirty="0"/>
              <a:t> </a:t>
            </a:r>
            <a:r>
              <a:rPr lang="ru-RU" sz="2400" b="1" dirty="0" err="1" smtClean="0"/>
              <a:t>Live</a:t>
            </a:r>
            <a:r>
              <a:rPr lang="ru-RU" sz="2400" b="1" dirty="0" smtClean="0"/>
              <a:t>. </a:t>
            </a:r>
            <a:r>
              <a:rPr lang="ru-RU" sz="2400" dirty="0" smtClean="0"/>
              <a:t>Трансляция </a:t>
            </a:r>
            <a:r>
              <a:rPr lang="ru-RU" sz="2400" dirty="0"/>
              <a:t>видео с </a:t>
            </a:r>
            <a:r>
              <a:rPr lang="ru-RU" sz="2400" dirty="0" err="1"/>
              <a:t>Инстаграм</a:t>
            </a:r>
            <a:r>
              <a:rPr lang="ru-RU" sz="2400" dirty="0"/>
              <a:t>. Можно проводить в своем аккаунте. Если ученики </a:t>
            </a:r>
            <a:r>
              <a:rPr lang="ru-RU" sz="2400" dirty="0" smtClean="0"/>
              <a:t>подписаны на учителя, </a:t>
            </a:r>
            <a:r>
              <a:rPr lang="ru-RU" sz="2400" dirty="0"/>
              <a:t>то они получат извещение о выходе в эфир. </a:t>
            </a:r>
            <a:r>
              <a:rPr lang="ru-RU" sz="2400" dirty="0" smtClean="0"/>
              <a:t>Можно создать </a:t>
            </a:r>
            <a:r>
              <a:rPr lang="ru-RU" sz="2400" dirty="0"/>
              <a:t>закрытый аккаунт класса и вести </a:t>
            </a:r>
            <a:r>
              <a:rPr lang="ru-RU" sz="2400" dirty="0" smtClean="0"/>
              <a:t>онлайн-встречи.</a:t>
            </a:r>
            <a:endParaRPr lang="ru-RU" sz="2400" dirty="0"/>
          </a:p>
          <a:p>
            <a:pPr lvl="0"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/>
              <a:t>WiziQ</a:t>
            </a:r>
            <a:r>
              <a:rPr lang="ru-RU" sz="2400" b="1" dirty="0"/>
              <a:t>  (</a:t>
            </a:r>
            <a:r>
              <a:rPr lang="ru-RU" sz="2400" b="1" dirty="0">
                <a:hlinkClick r:id="rId2"/>
              </a:rPr>
              <a:t>www.wiziq.com</a:t>
            </a:r>
            <a:r>
              <a:rPr lang="ru-RU" sz="2400" b="1" dirty="0" smtClean="0">
                <a:hlinkClick r:id="rId2"/>
              </a:rPr>
              <a:t>/</a:t>
            </a:r>
            <a:r>
              <a:rPr lang="ru-RU" sz="2400" b="1" dirty="0" smtClean="0"/>
              <a:t>). </a:t>
            </a:r>
            <a:r>
              <a:rPr lang="ru-RU" sz="2400" dirty="0" smtClean="0"/>
              <a:t>Сервис </a:t>
            </a:r>
            <a:r>
              <a:rPr lang="ru-RU" sz="2400" dirty="0"/>
              <a:t>для организации онлайн-обучения. Создается класс, к которому подключаются ученики (они должны создать в этой среде аккаунт). Здесь можно вести общение, публиковать задания и объявления. И можно проводить онлайн-встречи. В бесплатной версии только 10 участников могут подключиться к курсу и к </a:t>
            </a:r>
            <a:r>
              <a:rPr lang="ru-RU" sz="2400" dirty="0" err="1"/>
              <a:t>видеовстрече</a:t>
            </a:r>
            <a:r>
              <a:rPr lang="ru-RU" sz="2400" dirty="0"/>
              <a:t>. </a:t>
            </a:r>
          </a:p>
          <a:p>
            <a:pPr lvl="0">
              <a:lnSpc>
                <a:spcPct val="87000"/>
              </a:lnSpc>
              <a:spcBef>
                <a:spcPts val="0"/>
              </a:spcBef>
            </a:pPr>
            <a:r>
              <a:rPr lang="ru-RU" sz="2400" b="1" dirty="0" err="1" smtClean="0"/>
              <a:t>Periscope</a:t>
            </a:r>
            <a:r>
              <a:rPr lang="ru-RU" sz="2400" b="1" dirty="0" smtClean="0"/>
              <a:t>. </a:t>
            </a:r>
            <a:r>
              <a:rPr lang="ru-RU" sz="2400" dirty="0" smtClean="0"/>
              <a:t>Приложение </a:t>
            </a:r>
            <a:r>
              <a:rPr lang="ru-RU" sz="2400" dirty="0"/>
              <a:t>для проведения прямых эфиров. Чтобы ученики могли смотреть </a:t>
            </a:r>
            <a:r>
              <a:rPr lang="ru-RU" sz="2400" dirty="0" smtClean="0"/>
              <a:t>трансляции учителя, </a:t>
            </a:r>
            <a:r>
              <a:rPr lang="ru-RU" sz="2400" dirty="0"/>
              <a:t>им надо </a:t>
            </a:r>
            <a:r>
              <a:rPr lang="ru-RU" sz="2400" dirty="0" smtClean="0"/>
              <a:t>установить данное приложение </a:t>
            </a:r>
            <a:r>
              <a:rPr lang="ru-RU" sz="2400" dirty="0"/>
              <a:t>на телефон и создать аккаунт.</a:t>
            </a:r>
          </a:p>
          <a:p>
            <a:pPr>
              <a:lnSpc>
                <a:spcPct val="87000"/>
              </a:lnSpc>
              <a:spcBef>
                <a:spcPts val="0"/>
              </a:spcBef>
            </a:pPr>
            <a:endParaRPr lang="ru-RU" sz="2400" dirty="0"/>
          </a:p>
        </p:txBody>
      </p:sp>
      <p:pic>
        <p:nvPicPr>
          <p:cNvPr id="4" name="Picture 4" descr="Картинки по запросу &quot;аиро имени топорова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0443" y="4937"/>
            <a:ext cx="1531557" cy="68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5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</TotalTime>
  <Words>3821</Words>
  <Application>Microsoft Office PowerPoint</Application>
  <PresentationFormat>Широкоэкранный</PresentationFormat>
  <Paragraphs>257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Рекомендации  по реализации обучения математике учащихся на уровне основного и среднего общего образования с применением электронного обучения и дистанционных образовательных технологий</vt:lpstr>
      <vt:lpstr>Презентация PowerPoint</vt:lpstr>
      <vt:lpstr>Презентация PowerPoint</vt:lpstr>
      <vt:lpstr>Учитель</vt:lpstr>
      <vt:lpstr>Информационная поддержка</vt:lpstr>
      <vt:lpstr>Презентация PowerPoint</vt:lpstr>
      <vt:lpstr>Рекомендации учителю:</vt:lpstr>
      <vt:lpstr>Сервисы для организации онлайн-встреч (уроков) с учениками в режиме реального времени: </vt:lpstr>
      <vt:lpstr>Сервисы для организации онлайн-встреч (уроков) с учениками в режиме реального времени (продолжение): </vt:lpstr>
      <vt:lpstr>Рекомендации учителю (продолжение):</vt:lpstr>
      <vt:lpstr>Для организации опросов и проведения тестов можно самостоятельно создавать материалы с использованием:</vt:lpstr>
      <vt:lpstr>Рекомендации учителю (продолжение):</vt:lpstr>
      <vt:lpstr>Педагогические коллективы, обучающиеся и их родители (законные представители) должны иметь ответы на вопросы: </vt:lpstr>
      <vt:lpstr>Изменения в графиках сдачи ГИА, ВПР</vt:lpstr>
      <vt:lpstr>Онлайн-ресурсы и сервисы, рекомендуемые для организации дистанционного обучения математике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Корректировка рабочих программ по учебному предмету</vt:lpstr>
      <vt:lpstr>Возможные способы корректировки рабочих программ: 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по реализации обучения математике учащихся на уровне основного и среднего общего образования с применением электронного обучения и дистанционных образовательных технологий</dc:title>
  <dc:creator>Администратор</dc:creator>
  <cp:lastModifiedBy>Решетникова Н.В.</cp:lastModifiedBy>
  <cp:revision>40</cp:revision>
  <dcterms:created xsi:type="dcterms:W3CDTF">2020-03-22T21:33:17Z</dcterms:created>
  <dcterms:modified xsi:type="dcterms:W3CDTF">2020-03-27T06:55:57Z</dcterms:modified>
</cp:coreProperties>
</file>