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77" r:id="rId2"/>
    <p:sldId id="278" r:id="rId3"/>
    <p:sldId id="276" r:id="rId4"/>
    <p:sldId id="271" r:id="rId5"/>
    <p:sldId id="274" r:id="rId6"/>
    <p:sldId id="283" r:id="rId7"/>
    <p:sldId id="260" r:id="rId8"/>
    <p:sldId id="289" r:id="rId9"/>
    <p:sldId id="287" r:id="rId10"/>
    <p:sldId id="263" r:id="rId11"/>
    <p:sldId id="265" r:id="rId12"/>
    <p:sldId id="280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72810" autoAdjust="0"/>
  </p:normalViewPr>
  <p:slideViewPr>
    <p:cSldViewPr snapToGrid="0" showGuides="1">
      <p:cViewPr varScale="1">
        <p:scale>
          <a:sx n="62" d="100"/>
          <a:sy n="62" d="100"/>
        </p:scale>
        <p:origin x="156" y="456"/>
      </p:cViewPr>
      <p:guideLst/>
    </p:cSldViewPr>
  </p:slideViewPr>
  <p:notesTextViewPr>
    <p:cViewPr>
      <p:scale>
        <a:sx n="125" d="100"/>
        <a:sy n="125" d="100"/>
      </p:scale>
      <p:origin x="0" y="-10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83238944807792E-2"/>
          <c:y val="2.5838928222712696E-2"/>
          <c:w val="0.94741676105519224"/>
          <c:h val="0.76498875165053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Достижение высокого уровня знаний по предмету</c:v>
                </c:pt>
                <c:pt idx="1">
                  <c:v>Обеспечение включенности учеников на уроке</c:v>
                </c:pt>
                <c:pt idx="2">
                  <c:v>Объективное оценивание (оценивать так, чтобы отражались реальные результаты учеников)</c:v>
                </c:pt>
                <c:pt idx="3">
                  <c:v>Формирование долгосрочного интереса к предмету у учеников</c:v>
                </c:pt>
                <c:pt idx="4">
                  <c:v>Подбор заданий для разных форм обучения (индивидуальной, парной, групповой, фронтальной)</c:v>
                </c:pt>
                <c:pt idx="5">
                  <c:v>Поддержание дисциплины</c:v>
                </c:pt>
                <c:pt idx="6">
                  <c:v>Постановка учебной задачи</c:v>
                </c:pt>
                <c:pt idx="7">
                  <c:v>Формирование умения применять знания на практике</c:v>
                </c:pt>
                <c:pt idx="8">
                  <c:v>Организация взаимодействия учеников друг с другом во время занятия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</c:v>
                </c:pt>
                <c:pt idx="1">
                  <c:v>43</c:v>
                </c:pt>
                <c:pt idx="2">
                  <c:v>43</c:v>
                </c:pt>
                <c:pt idx="3">
                  <c:v>36</c:v>
                </c:pt>
                <c:pt idx="4">
                  <c:v>36</c:v>
                </c:pt>
                <c:pt idx="5">
                  <c:v>14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880992"/>
        <c:axId val="203881776"/>
      </c:barChart>
      <c:catAx>
        <c:axId val="2038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14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3881776"/>
        <c:crosses val="autoZero"/>
        <c:auto val="1"/>
        <c:lblAlgn val="ctr"/>
        <c:lblOffset val="100"/>
        <c:noMultiLvlLbl val="0"/>
      </c:catAx>
      <c:valAx>
        <c:axId val="203881776"/>
        <c:scaling>
          <c:orientation val="minMax"/>
        </c:scaling>
        <c:delete val="0"/>
        <c:axPos val="l"/>
        <c:majorGridlines>
          <c:spPr>
            <a:ln w="814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203880992"/>
        <c:crosses val="autoZero"/>
        <c:crossBetween val="between"/>
      </c:valAx>
      <c:spPr>
        <a:noFill/>
        <a:ln w="217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59231270587818E-2"/>
          <c:y val="0"/>
          <c:w val="0.92917384488012822"/>
          <c:h val="0.7385894975322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Входная диагностика</c:v>
                </c:pt>
              </c:strCache>
            </c:strRef>
          </c:tx>
          <c:spPr>
            <a:solidFill>
              <a:srgbClr val="5B9BD5"/>
            </a:solidFill>
            <a:ln w="25332">
              <a:noFill/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Достижение высокого уровня знаний по предмету</c:v>
                </c:pt>
                <c:pt idx="1">
                  <c:v>Обеспечение включенности учеников на уроке</c:v>
                </c:pt>
                <c:pt idx="2">
                  <c:v>Объективное оценивание (оценивать так, чтобы отражались реальные результаты учеников)</c:v>
                </c:pt>
                <c:pt idx="3">
                  <c:v>Формирование долгосрочного интереса к предмету у учеников</c:v>
                </c:pt>
                <c:pt idx="4">
                  <c:v>Подбор заданий для разных форм обучения (индивидуальной, парной, групповой, фронтальной)</c:v>
                </c:pt>
                <c:pt idx="5">
                  <c:v>Поддержание дисциплины</c:v>
                </c:pt>
                <c:pt idx="6">
                  <c:v>Постановка учебной задачи</c:v>
                </c:pt>
                <c:pt idx="7">
                  <c:v>Формирование умения применять знания на практике</c:v>
                </c:pt>
                <c:pt idx="8">
                  <c:v>Организация взаимодействия учеников друг с другом во время занятия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14.3</c:v>
                </c:pt>
                <c:pt idx="1">
                  <c:v>42.9</c:v>
                </c:pt>
                <c:pt idx="2">
                  <c:v>42.9</c:v>
                </c:pt>
                <c:pt idx="3">
                  <c:v>35.700000000000003</c:v>
                </c:pt>
                <c:pt idx="4">
                  <c:v>35.700000000000003</c:v>
                </c:pt>
                <c:pt idx="5">
                  <c:v>14.3</c:v>
                </c:pt>
                <c:pt idx="6">
                  <c:v>7.1</c:v>
                </c:pt>
                <c:pt idx="7">
                  <c:v>7.1</c:v>
                </c:pt>
                <c:pt idx="8">
                  <c:v>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Выходная диагностика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Достижение высокого уровня знаний по предмету</c:v>
                </c:pt>
                <c:pt idx="1">
                  <c:v>Обеспечение включенности учеников на уроке</c:v>
                </c:pt>
                <c:pt idx="2">
                  <c:v>Объективное оценивание (оценивать так, чтобы отражались реальные результаты учеников)</c:v>
                </c:pt>
                <c:pt idx="3">
                  <c:v>Формирование долгосрочного интереса к предмету у учеников</c:v>
                </c:pt>
                <c:pt idx="4">
                  <c:v>Подбор заданий для разных форм обучения (индивидуальной, парной, групповой, фронтальной)</c:v>
                </c:pt>
                <c:pt idx="5">
                  <c:v>Поддержание дисциплины</c:v>
                </c:pt>
                <c:pt idx="6">
                  <c:v>Постановка учебной задачи</c:v>
                </c:pt>
                <c:pt idx="7">
                  <c:v>Формирование умения применять знания на практике</c:v>
                </c:pt>
                <c:pt idx="8">
                  <c:v>Организация взаимодействия учеников друг с другом во время занятия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38.5</c:v>
                </c:pt>
                <c:pt idx="1">
                  <c:v>15.4</c:v>
                </c:pt>
                <c:pt idx="2">
                  <c:v>30.8</c:v>
                </c:pt>
                <c:pt idx="3">
                  <c:v>38.5</c:v>
                </c:pt>
                <c:pt idx="4">
                  <c:v>15.4</c:v>
                </c:pt>
                <c:pt idx="5">
                  <c:v>7.7</c:v>
                </c:pt>
                <c:pt idx="6">
                  <c:v>16.5</c:v>
                </c:pt>
                <c:pt idx="7">
                  <c:v>7.7</c:v>
                </c:pt>
                <c:pt idx="8">
                  <c:v>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767888"/>
        <c:axId val="206765536"/>
      </c:barChart>
      <c:catAx>
        <c:axId val="20676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765536"/>
        <c:crosses val="autoZero"/>
        <c:auto val="1"/>
        <c:lblAlgn val="ctr"/>
        <c:lblOffset val="100"/>
        <c:noMultiLvlLbl val="0"/>
      </c:catAx>
      <c:valAx>
        <c:axId val="206765536"/>
        <c:scaling>
          <c:orientation val="minMax"/>
        </c:scaling>
        <c:delete val="0"/>
        <c:axPos val="l"/>
        <c:majorGridlines>
          <c:spPr>
            <a:ln w="948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3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767888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E6F85-7F5B-49A6-8DC9-95BB3EA3667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A5CC84-6BB7-4C83-A26F-DED019FD53FA}">
      <dgm:prSet phldrT="[Текст]"/>
      <dgm:spPr/>
      <dgm:t>
        <a:bodyPr/>
        <a:lstStyle/>
        <a:p>
          <a:endParaRPr lang="ru-RU" dirty="0"/>
        </a:p>
      </dgm:t>
    </dgm:pt>
    <dgm:pt modelId="{85332F0F-920B-4AA8-9E7A-CF6EE8769AA6}" type="parTrans" cxnId="{6ACABFDB-2CDE-4487-9B70-27654A24ED56}">
      <dgm:prSet/>
      <dgm:spPr/>
      <dgm:t>
        <a:bodyPr/>
        <a:lstStyle/>
        <a:p>
          <a:endParaRPr lang="ru-RU"/>
        </a:p>
      </dgm:t>
    </dgm:pt>
    <dgm:pt modelId="{F7AF13EC-465E-4AAD-9883-25C12599A7EB}" type="sibTrans" cxnId="{6ACABFDB-2CDE-4487-9B70-27654A24ED56}">
      <dgm:prSet/>
      <dgm:spPr/>
      <dgm:t>
        <a:bodyPr/>
        <a:lstStyle/>
        <a:p>
          <a:endParaRPr lang="ru-RU"/>
        </a:p>
      </dgm:t>
    </dgm:pt>
    <dgm:pt modelId="{0381E0AF-E2D5-4117-A6F3-925528178BB2}">
      <dgm:prSet phldrT="[Текст]"/>
      <dgm:spPr/>
      <dgm:t>
        <a:bodyPr/>
        <a:lstStyle/>
        <a:p>
          <a:r>
            <a:rPr lang="ru-RU" dirty="0" smtClean="0"/>
            <a:t>Модератор</a:t>
          </a:r>
          <a:endParaRPr lang="ru-RU" dirty="0"/>
        </a:p>
      </dgm:t>
    </dgm:pt>
    <dgm:pt modelId="{7B72EF26-81C2-46CF-8FB8-CB00733FFD84}" type="parTrans" cxnId="{708CFC31-3B07-471B-ABA0-1188CFF4146C}">
      <dgm:prSet/>
      <dgm:spPr/>
      <dgm:t>
        <a:bodyPr/>
        <a:lstStyle/>
        <a:p>
          <a:endParaRPr lang="ru-RU"/>
        </a:p>
      </dgm:t>
    </dgm:pt>
    <dgm:pt modelId="{F22E4F44-6D54-4946-8E7C-5A9730F8DD79}" type="sibTrans" cxnId="{708CFC31-3B07-471B-ABA0-1188CFF4146C}">
      <dgm:prSet/>
      <dgm:spPr/>
      <dgm:t>
        <a:bodyPr/>
        <a:lstStyle/>
        <a:p>
          <a:endParaRPr lang="ru-RU"/>
        </a:p>
      </dgm:t>
    </dgm:pt>
    <dgm:pt modelId="{36D55E4C-331C-4CA4-8D51-009AA4217C0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EFDF691D-369D-43A9-9CE8-032EDB22C77B}" type="parTrans" cxnId="{EEC07E59-91FC-4498-9117-2DBF2E3A8DD5}">
      <dgm:prSet/>
      <dgm:spPr/>
      <dgm:t>
        <a:bodyPr/>
        <a:lstStyle/>
        <a:p>
          <a:endParaRPr lang="ru-RU"/>
        </a:p>
      </dgm:t>
    </dgm:pt>
    <dgm:pt modelId="{0888D666-3549-4E10-9DBB-7F33FAF73547}" type="sibTrans" cxnId="{EEC07E59-91FC-4498-9117-2DBF2E3A8DD5}">
      <dgm:prSet/>
      <dgm:spPr/>
      <dgm:t>
        <a:bodyPr/>
        <a:lstStyle/>
        <a:p>
          <a:endParaRPr lang="ru-RU"/>
        </a:p>
      </dgm:t>
    </dgm:pt>
    <dgm:pt modelId="{DA0B4F2D-DC93-46AF-93ED-93B6EED558FD}">
      <dgm:prSet phldrT="[Текст]"/>
      <dgm:spPr/>
      <dgm:t>
        <a:bodyPr/>
        <a:lstStyle/>
        <a:p>
          <a:endParaRPr lang="ru-RU" dirty="0"/>
        </a:p>
      </dgm:t>
    </dgm:pt>
    <dgm:pt modelId="{52734601-483B-4DB9-8C7E-FA7944CE839D}" type="parTrans" cxnId="{E1CF1EB3-DF4E-4621-87D4-C25FF8431932}">
      <dgm:prSet/>
      <dgm:spPr/>
      <dgm:t>
        <a:bodyPr/>
        <a:lstStyle/>
        <a:p>
          <a:endParaRPr lang="ru-RU"/>
        </a:p>
      </dgm:t>
    </dgm:pt>
    <dgm:pt modelId="{D83B83F1-2B18-4707-ADC8-0A839DD08C6E}" type="sibTrans" cxnId="{E1CF1EB3-DF4E-4621-87D4-C25FF8431932}">
      <dgm:prSet/>
      <dgm:spPr/>
      <dgm:t>
        <a:bodyPr/>
        <a:lstStyle/>
        <a:p>
          <a:endParaRPr lang="ru-RU"/>
        </a:p>
      </dgm:t>
    </dgm:pt>
    <dgm:pt modelId="{B124FB44-5A15-4DFF-8CA4-3BEE26AAFF6E}">
      <dgm:prSet phldrT="[Текст]"/>
      <dgm:spPr/>
      <dgm:t>
        <a:bodyPr/>
        <a:lstStyle/>
        <a:p>
          <a:r>
            <a:rPr lang="ru-RU" dirty="0" smtClean="0"/>
            <a:t>Проектирование и анализ уроков</a:t>
          </a:r>
          <a:endParaRPr lang="ru-RU" dirty="0"/>
        </a:p>
      </dgm:t>
    </dgm:pt>
    <dgm:pt modelId="{ADD6B2A4-5E64-4101-858A-FD4A62C6E137}" type="parTrans" cxnId="{C6F3C835-748B-46F0-A14E-859B6D27BE00}">
      <dgm:prSet/>
      <dgm:spPr/>
      <dgm:t>
        <a:bodyPr/>
        <a:lstStyle/>
        <a:p>
          <a:endParaRPr lang="ru-RU"/>
        </a:p>
      </dgm:t>
    </dgm:pt>
    <dgm:pt modelId="{E7DC6E5B-69A9-40AC-961A-DA9ED5A35C0F}" type="sibTrans" cxnId="{C6F3C835-748B-46F0-A14E-859B6D27BE00}">
      <dgm:prSet/>
      <dgm:spPr/>
      <dgm:t>
        <a:bodyPr/>
        <a:lstStyle/>
        <a:p>
          <a:endParaRPr lang="ru-RU"/>
        </a:p>
      </dgm:t>
    </dgm:pt>
    <dgm:pt modelId="{88EEE474-62AB-4269-B2AC-AB000C03F066}">
      <dgm:prSet/>
      <dgm:spPr/>
      <dgm:t>
        <a:bodyPr/>
        <a:lstStyle/>
        <a:p>
          <a:r>
            <a:rPr lang="ru-RU" dirty="0" smtClean="0"/>
            <a:t>Тьютерское сопровождение</a:t>
          </a:r>
          <a:endParaRPr lang="ru-RU" dirty="0"/>
        </a:p>
      </dgm:t>
    </dgm:pt>
    <dgm:pt modelId="{1676C09C-2BBA-4E89-8D84-D0A9510ECE29}" type="parTrans" cxnId="{C1E2F047-420F-4D98-8133-8EFD4121FDC4}">
      <dgm:prSet/>
      <dgm:spPr/>
      <dgm:t>
        <a:bodyPr/>
        <a:lstStyle/>
        <a:p>
          <a:endParaRPr lang="ru-RU"/>
        </a:p>
      </dgm:t>
    </dgm:pt>
    <dgm:pt modelId="{E3A34296-14E9-434E-BD76-4EF5738C7C9E}" type="sibTrans" cxnId="{C1E2F047-420F-4D98-8133-8EFD4121FDC4}">
      <dgm:prSet/>
      <dgm:spPr/>
      <dgm:t>
        <a:bodyPr/>
        <a:lstStyle/>
        <a:p>
          <a:endParaRPr lang="ru-RU"/>
        </a:p>
      </dgm:t>
    </dgm:pt>
    <dgm:pt modelId="{53770095-6AB0-45EF-92E9-E4329BDC98D5}">
      <dgm:prSet/>
      <dgm:spPr/>
      <dgm:t>
        <a:bodyPr/>
        <a:lstStyle/>
        <a:p>
          <a:endParaRPr lang="ru-RU" dirty="0"/>
        </a:p>
      </dgm:t>
    </dgm:pt>
    <dgm:pt modelId="{08FE60B0-F0E0-4299-A41A-A3246B45ABE1}" type="parTrans" cxnId="{44E3598B-52EA-49D1-A0EF-2844BCCF6B9D}">
      <dgm:prSet/>
      <dgm:spPr/>
      <dgm:t>
        <a:bodyPr/>
        <a:lstStyle/>
        <a:p>
          <a:endParaRPr lang="ru-RU"/>
        </a:p>
      </dgm:t>
    </dgm:pt>
    <dgm:pt modelId="{F6CB5098-B351-4DB1-93C9-0CCFD1FD9D3E}" type="sibTrans" cxnId="{44E3598B-52EA-49D1-A0EF-2844BCCF6B9D}">
      <dgm:prSet/>
      <dgm:spPr/>
      <dgm:t>
        <a:bodyPr/>
        <a:lstStyle/>
        <a:p>
          <a:endParaRPr lang="ru-RU"/>
        </a:p>
      </dgm:t>
    </dgm:pt>
    <dgm:pt modelId="{E0CDDDB6-32A3-46FA-84FD-C1BF939B21B0}">
      <dgm:prSet/>
      <dgm:spPr/>
      <dgm:t>
        <a:bodyPr/>
        <a:lstStyle/>
        <a:p>
          <a:r>
            <a:rPr lang="ru-RU" dirty="0" err="1" smtClean="0"/>
            <a:t>Супервизия</a:t>
          </a:r>
          <a:r>
            <a:rPr lang="ru-RU" dirty="0" smtClean="0"/>
            <a:t> от профессионала</a:t>
          </a:r>
          <a:endParaRPr lang="ru-RU" dirty="0"/>
        </a:p>
      </dgm:t>
    </dgm:pt>
    <dgm:pt modelId="{E7F675E9-9C0E-45AB-99F1-51C697442448}" type="parTrans" cxnId="{EE40AD94-FA9A-4797-98A2-C6C145077FB5}">
      <dgm:prSet/>
      <dgm:spPr/>
      <dgm:t>
        <a:bodyPr/>
        <a:lstStyle/>
        <a:p>
          <a:endParaRPr lang="ru-RU"/>
        </a:p>
      </dgm:t>
    </dgm:pt>
    <dgm:pt modelId="{87F3EEE3-D6B9-4C28-85F3-6BB482B1E1C3}" type="sibTrans" cxnId="{EE40AD94-FA9A-4797-98A2-C6C145077FB5}">
      <dgm:prSet/>
      <dgm:spPr/>
      <dgm:t>
        <a:bodyPr/>
        <a:lstStyle/>
        <a:p>
          <a:endParaRPr lang="ru-RU"/>
        </a:p>
      </dgm:t>
    </dgm:pt>
    <dgm:pt modelId="{EE20BC02-6A37-4667-9869-1E1CC00240B9}">
      <dgm:prSet/>
      <dgm:spPr/>
      <dgm:t>
        <a:bodyPr/>
        <a:lstStyle/>
        <a:p>
          <a:endParaRPr lang="ru-RU" dirty="0"/>
        </a:p>
      </dgm:t>
    </dgm:pt>
    <dgm:pt modelId="{6810490E-D624-4A7F-9EB9-7B45DC33476B}" type="parTrans" cxnId="{A22AFB44-7001-4CD6-B2D8-25CFC5BBF2DE}">
      <dgm:prSet/>
      <dgm:spPr/>
      <dgm:t>
        <a:bodyPr/>
        <a:lstStyle/>
        <a:p>
          <a:endParaRPr lang="ru-RU"/>
        </a:p>
      </dgm:t>
    </dgm:pt>
    <dgm:pt modelId="{4B43CC52-192E-4436-8ECF-822C922DAB76}" type="sibTrans" cxnId="{A22AFB44-7001-4CD6-B2D8-25CFC5BBF2DE}">
      <dgm:prSet/>
      <dgm:spPr/>
      <dgm:t>
        <a:bodyPr/>
        <a:lstStyle/>
        <a:p>
          <a:endParaRPr lang="ru-RU"/>
        </a:p>
      </dgm:t>
    </dgm:pt>
    <dgm:pt modelId="{2ECB500E-1E7A-4BEB-8B27-A7F524965259}">
      <dgm:prSet/>
      <dgm:spPr/>
      <dgm:t>
        <a:bodyPr/>
        <a:lstStyle/>
        <a:p>
          <a:r>
            <a:rPr lang="ru-RU" dirty="0" smtClean="0"/>
            <a:t>Индивидуальное сопровождение учителя</a:t>
          </a:r>
          <a:endParaRPr lang="ru-RU" dirty="0"/>
        </a:p>
      </dgm:t>
    </dgm:pt>
    <dgm:pt modelId="{0EF4CE4F-4C3A-4E87-B5AE-78988AD2CD77}" type="parTrans" cxnId="{19252186-ACB8-4263-B4CB-42D0BFF3B3B5}">
      <dgm:prSet/>
      <dgm:spPr/>
      <dgm:t>
        <a:bodyPr/>
        <a:lstStyle/>
        <a:p>
          <a:endParaRPr lang="ru-RU"/>
        </a:p>
      </dgm:t>
    </dgm:pt>
    <dgm:pt modelId="{05E6A55E-7697-4B80-A0D3-AD99A6C0A345}" type="sibTrans" cxnId="{19252186-ACB8-4263-B4CB-42D0BFF3B3B5}">
      <dgm:prSet/>
      <dgm:spPr/>
      <dgm:t>
        <a:bodyPr/>
        <a:lstStyle/>
        <a:p>
          <a:endParaRPr lang="ru-RU"/>
        </a:p>
      </dgm:t>
    </dgm:pt>
    <dgm:pt modelId="{48B4F03E-17CC-46A7-A67A-83B1972B9C39}">
      <dgm:prSet/>
      <dgm:spPr/>
      <dgm:t>
        <a:bodyPr/>
        <a:lstStyle/>
        <a:p>
          <a:endParaRPr lang="ru-RU" dirty="0"/>
        </a:p>
      </dgm:t>
    </dgm:pt>
    <dgm:pt modelId="{203DEF37-161C-46E6-8A02-E295FFF3D9AB}" type="parTrans" cxnId="{4E58A976-6C9F-4744-B3EA-CA340E53757B}">
      <dgm:prSet/>
      <dgm:spPr/>
      <dgm:t>
        <a:bodyPr/>
        <a:lstStyle/>
        <a:p>
          <a:endParaRPr lang="ru-RU"/>
        </a:p>
      </dgm:t>
    </dgm:pt>
    <dgm:pt modelId="{EC5A82D1-2477-4637-9414-29031957560F}" type="sibTrans" cxnId="{4E58A976-6C9F-4744-B3EA-CA340E53757B}">
      <dgm:prSet/>
      <dgm:spPr/>
      <dgm:t>
        <a:bodyPr/>
        <a:lstStyle/>
        <a:p>
          <a:endParaRPr lang="ru-RU"/>
        </a:p>
      </dgm:t>
    </dgm:pt>
    <dgm:pt modelId="{D2E74172-B5F8-4E10-80F1-EA5A9AD777F5}">
      <dgm:prSet/>
      <dgm:spPr/>
      <dgm:t>
        <a:bodyPr/>
        <a:lstStyle/>
        <a:p>
          <a:r>
            <a:rPr lang="ru-RU" dirty="0" smtClean="0"/>
            <a:t>Участвует и </a:t>
          </a:r>
          <a:r>
            <a:rPr lang="ru-RU" dirty="0" err="1" smtClean="0"/>
            <a:t>модерирует</a:t>
          </a:r>
          <a:r>
            <a:rPr lang="ru-RU" dirty="0" smtClean="0"/>
            <a:t> лекции ведущих авторов</a:t>
          </a:r>
          <a:endParaRPr lang="ru-RU" dirty="0"/>
        </a:p>
      </dgm:t>
    </dgm:pt>
    <dgm:pt modelId="{2F850142-9EF5-4F9D-B0DB-40B8B161C538}" type="parTrans" cxnId="{F27F08A2-1887-4A31-8528-FC8DC3F07174}">
      <dgm:prSet/>
      <dgm:spPr/>
      <dgm:t>
        <a:bodyPr/>
        <a:lstStyle/>
        <a:p>
          <a:endParaRPr lang="ru-RU"/>
        </a:p>
      </dgm:t>
    </dgm:pt>
    <dgm:pt modelId="{B8B9E51D-5E4D-43F1-81A1-0501342C622E}" type="sibTrans" cxnId="{F27F08A2-1887-4A31-8528-FC8DC3F07174}">
      <dgm:prSet/>
      <dgm:spPr/>
      <dgm:t>
        <a:bodyPr/>
        <a:lstStyle/>
        <a:p>
          <a:endParaRPr lang="ru-RU"/>
        </a:p>
      </dgm:t>
    </dgm:pt>
    <dgm:pt modelId="{5CAC2520-6C6D-467C-B523-A3FB20ADFB77}" type="pres">
      <dgm:prSet presAssocID="{14AE6F85-7F5B-49A6-8DC9-95BB3EA366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AEFAD1-B63E-4DB3-9490-34A0BBB2C54E}" type="pres">
      <dgm:prSet presAssocID="{FDA5CC84-6BB7-4C83-A26F-DED019FD53FA}" presName="composite" presStyleCnt="0"/>
      <dgm:spPr/>
    </dgm:pt>
    <dgm:pt modelId="{33080686-9103-4534-A0E0-0B1A4133B4D7}" type="pres">
      <dgm:prSet presAssocID="{FDA5CC84-6BB7-4C83-A26F-DED019FD53F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A973A-45EB-450A-94EB-CDFC6021A1D9}" type="pres">
      <dgm:prSet presAssocID="{FDA5CC84-6BB7-4C83-A26F-DED019FD53F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432B7-9451-4DBB-95F7-984DE16DAB3F}" type="pres">
      <dgm:prSet presAssocID="{F7AF13EC-465E-4AAD-9883-25C12599A7EB}" presName="sp" presStyleCnt="0"/>
      <dgm:spPr/>
    </dgm:pt>
    <dgm:pt modelId="{143EE9D7-9310-40EB-9C7B-29AC183B5DB7}" type="pres">
      <dgm:prSet presAssocID="{36D55E4C-331C-4CA4-8D51-009AA4217C0F}" presName="composite" presStyleCnt="0"/>
      <dgm:spPr/>
    </dgm:pt>
    <dgm:pt modelId="{D5520CB7-7029-49F2-B031-FE08F3295AEB}" type="pres">
      <dgm:prSet presAssocID="{36D55E4C-331C-4CA4-8D51-009AA4217C0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F680-5CF4-443C-905C-1CDB1D28F79B}" type="pres">
      <dgm:prSet presAssocID="{36D55E4C-331C-4CA4-8D51-009AA4217C0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8290-954A-44EE-81EA-78CA7897D244}" type="pres">
      <dgm:prSet presAssocID="{0888D666-3549-4E10-9DBB-7F33FAF73547}" presName="sp" presStyleCnt="0"/>
      <dgm:spPr/>
    </dgm:pt>
    <dgm:pt modelId="{35F295F2-8A4A-45C3-A99A-94D26DBC56EF}" type="pres">
      <dgm:prSet presAssocID="{DA0B4F2D-DC93-46AF-93ED-93B6EED558FD}" presName="composite" presStyleCnt="0"/>
      <dgm:spPr/>
    </dgm:pt>
    <dgm:pt modelId="{FBDC2803-E37D-4DAE-B716-15C7A45BE2BE}" type="pres">
      <dgm:prSet presAssocID="{DA0B4F2D-DC93-46AF-93ED-93B6EED558F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86345-0761-4756-8FED-6A6851A75C9D}" type="pres">
      <dgm:prSet presAssocID="{DA0B4F2D-DC93-46AF-93ED-93B6EED558FD}" presName="descendantText" presStyleLbl="alignAcc1" presStyleIdx="2" presStyleCnt="6" custLinFactNeighborX="203" custLinFactNeighborY="19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60C16-FD83-45C8-8EAC-EFF4424A35E1}" type="pres">
      <dgm:prSet presAssocID="{D83B83F1-2B18-4707-ADC8-0A839DD08C6E}" presName="sp" presStyleCnt="0"/>
      <dgm:spPr/>
    </dgm:pt>
    <dgm:pt modelId="{03043FD6-7975-4942-A93F-45755BE7D5AA}" type="pres">
      <dgm:prSet presAssocID="{53770095-6AB0-45EF-92E9-E4329BDC98D5}" presName="composite" presStyleCnt="0"/>
      <dgm:spPr/>
    </dgm:pt>
    <dgm:pt modelId="{205BA177-CA58-48E6-BF9C-2CD6EBD23118}" type="pres">
      <dgm:prSet presAssocID="{53770095-6AB0-45EF-92E9-E4329BDC98D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906E0-DEE7-4D36-91E6-A320B7B6D774}" type="pres">
      <dgm:prSet presAssocID="{53770095-6AB0-45EF-92E9-E4329BDC98D5}" presName="descendantText" presStyleLbl="alignAcc1" presStyleIdx="3" presStyleCnt="6" custLinFactNeighborX="-291" custLinFactNeighborY="26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8F74-BB34-441D-A6BC-78DF23B86607}" type="pres">
      <dgm:prSet presAssocID="{F6CB5098-B351-4DB1-93C9-0CCFD1FD9D3E}" presName="sp" presStyleCnt="0"/>
      <dgm:spPr/>
    </dgm:pt>
    <dgm:pt modelId="{A087CE39-CA15-49A8-B2EE-BDD842FD4237}" type="pres">
      <dgm:prSet presAssocID="{EE20BC02-6A37-4667-9869-1E1CC00240B9}" presName="composite" presStyleCnt="0"/>
      <dgm:spPr/>
    </dgm:pt>
    <dgm:pt modelId="{153A6631-D2FC-4BCE-9BB6-80565E008F18}" type="pres">
      <dgm:prSet presAssocID="{EE20BC02-6A37-4667-9869-1E1CC00240B9}" presName="parentText" presStyleLbl="alignNode1" presStyleIdx="4" presStyleCnt="6" custScaleY="1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8D9EB-C580-42F8-A838-74C17027E973}" type="pres">
      <dgm:prSet presAssocID="{EE20BC02-6A37-4667-9869-1E1CC00240B9}" presName="descendantText" presStyleLbl="alignAcc1" presStyleIdx="4" presStyleCnt="6" custLinFactNeighborX="-33" custLinFactNeighborY="54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6E1E5-6AB7-439B-A1B8-430559E8119B}" type="pres">
      <dgm:prSet presAssocID="{4B43CC52-192E-4436-8ECF-822C922DAB76}" presName="sp" presStyleCnt="0"/>
      <dgm:spPr/>
    </dgm:pt>
    <dgm:pt modelId="{74E8B19C-DE44-4EE6-BA26-D5096029A7AA}" type="pres">
      <dgm:prSet presAssocID="{48B4F03E-17CC-46A7-A67A-83B1972B9C39}" presName="composite" presStyleCnt="0"/>
      <dgm:spPr/>
    </dgm:pt>
    <dgm:pt modelId="{D32C6C9D-1CD5-44A3-A1E0-BB219B7689C2}" type="pres">
      <dgm:prSet presAssocID="{48B4F03E-17CC-46A7-A67A-83B1972B9C39}" presName="parentText" presStyleLbl="alignNode1" presStyleIdx="5" presStyleCnt="6" custScaleY="160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D98F5-650A-4D49-BEAF-03EEB57EE09E}" type="pres">
      <dgm:prSet presAssocID="{48B4F03E-17CC-46A7-A67A-83B1972B9C3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3598B-52EA-49D1-A0EF-2844BCCF6B9D}" srcId="{14AE6F85-7F5B-49A6-8DC9-95BB3EA3667D}" destId="{53770095-6AB0-45EF-92E9-E4329BDC98D5}" srcOrd="3" destOrd="0" parTransId="{08FE60B0-F0E0-4299-A41A-A3246B45ABE1}" sibTransId="{F6CB5098-B351-4DB1-93C9-0CCFD1FD9D3E}"/>
    <dgm:cxn modelId="{07FF1656-1607-46FF-B425-EB266D2BAB63}" type="presOf" srcId="{14AE6F85-7F5B-49A6-8DC9-95BB3EA3667D}" destId="{5CAC2520-6C6D-467C-B523-A3FB20ADFB77}" srcOrd="0" destOrd="0" presId="urn:microsoft.com/office/officeart/2005/8/layout/chevron2"/>
    <dgm:cxn modelId="{A22AFB44-7001-4CD6-B2D8-25CFC5BBF2DE}" srcId="{14AE6F85-7F5B-49A6-8DC9-95BB3EA3667D}" destId="{EE20BC02-6A37-4667-9869-1E1CC00240B9}" srcOrd="4" destOrd="0" parTransId="{6810490E-D624-4A7F-9EB9-7B45DC33476B}" sibTransId="{4B43CC52-192E-4436-8ECF-822C922DAB76}"/>
    <dgm:cxn modelId="{EEC07E59-91FC-4498-9117-2DBF2E3A8DD5}" srcId="{14AE6F85-7F5B-49A6-8DC9-95BB3EA3667D}" destId="{36D55E4C-331C-4CA4-8D51-009AA4217C0F}" srcOrd="1" destOrd="0" parTransId="{EFDF691D-369D-43A9-9CE8-032EDB22C77B}" sibTransId="{0888D666-3549-4E10-9DBB-7F33FAF73547}"/>
    <dgm:cxn modelId="{CFE4ECF5-F0FF-4AB8-BD42-857C2EC22424}" type="presOf" srcId="{D2E74172-B5F8-4E10-80F1-EA5A9AD777F5}" destId="{BD8D98F5-650A-4D49-BEAF-03EEB57EE09E}" srcOrd="0" destOrd="0" presId="urn:microsoft.com/office/officeart/2005/8/layout/chevron2"/>
    <dgm:cxn modelId="{B0ACA9C1-4505-4402-9579-68BDCD7AF028}" type="presOf" srcId="{53770095-6AB0-45EF-92E9-E4329BDC98D5}" destId="{205BA177-CA58-48E6-BF9C-2CD6EBD23118}" srcOrd="0" destOrd="0" presId="urn:microsoft.com/office/officeart/2005/8/layout/chevron2"/>
    <dgm:cxn modelId="{F27F08A2-1887-4A31-8528-FC8DC3F07174}" srcId="{48B4F03E-17CC-46A7-A67A-83B1972B9C39}" destId="{D2E74172-B5F8-4E10-80F1-EA5A9AD777F5}" srcOrd="0" destOrd="0" parTransId="{2F850142-9EF5-4F9D-B0DB-40B8B161C538}" sibTransId="{B8B9E51D-5E4D-43F1-81A1-0501342C622E}"/>
    <dgm:cxn modelId="{E1CF1EB3-DF4E-4621-87D4-C25FF8431932}" srcId="{14AE6F85-7F5B-49A6-8DC9-95BB3EA3667D}" destId="{DA0B4F2D-DC93-46AF-93ED-93B6EED558FD}" srcOrd="2" destOrd="0" parTransId="{52734601-483B-4DB9-8C7E-FA7944CE839D}" sibTransId="{D83B83F1-2B18-4707-ADC8-0A839DD08C6E}"/>
    <dgm:cxn modelId="{0B63EE4A-575E-4FCE-B360-9AC6B1181D34}" type="presOf" srcId="{DA0B4F2D-DC93-46AF-93ED-93B6EED558FD}" destId="{FBDC2803-E37D-4DAE-B716-15C7A45BE2BE}" srcOrd="0" destOrd="0" presId="urn:microsoft.com/office/officeart/2005/8/layout/chevron2"/>
    <dgm:cxn modelId="{360E5EC5-C715-4EDD-9903-4640F706FC77}" type="presOf" srcId="{E0CDDDB6-32A3-46FA-84FD-C1BF939B21B0}" destId="{3BC906E0-DEE7-4D36-91E6-A320B7B6D774}" srcOrd="0" destOrd="0" presId="urn:microsoft.com/office/officeart/2005/8/layout/chevron2"/>
    <dgm:cxn modelId="{4E58A976-6C9F-4744-B3EA-CA340E53757B}" srcId="{14AE6F85-7F5B-49A6-8DC9-95BB3EA3667D}" destId="{48B4F03E-17CC-46A7-A67A-83B1972B9C39}" srcOrd="5" destOrd="0" parTransId="{203DEF37-161C-46E6-8A02-E295FFF3D9AB}" sibTransId="{EC5A82D1-2477-4637-9414-29031957560F}"/>
    <dgm:cxn modelId="{8E05CA00-73AE-4CF1-B826-B4DA5C9EDFBF}" type="presOf" srcId="{B124FB44-5A15-4DFF-8CA4-3BEE26AAFF6E}" destId="{FFA86345-0761-4756-8FED-6A6851A75C9D}" srcOrd="0" destOrd="0" presId="urn:microsoft.com/office/officeart/2005/8/layout/chevron2"/>
    <dgm:cxn modelId="{C1E2F047-420F-4D98-8133-8EFD4121FDC4}" srcId="{36D55E4C-331C-4CA4-8D51-009AA4217C0F}" destId="{88EEE474-62AB-4269-B2AC-AB000C03F066}" srcOrd="0" destOrd="0" parTransId="{1676C09C-2BBA-4E89-8D84-D0A9510ECE29}" sibTransId="{E3A34296-14E9-434E-BD76-4EF5738C7C9E}"/>
    <dgm:cxn modelId="{8589151D-8E15-4A50-99BD-A8EDC86909B4}" type="presOf" srcId="{36D55E4C-331C-4CA4-8D51-009AA4217C0F}" destId="{D5520CB7-7029-49F2-B031-FE08F3295AEB}" srcOrd="0" destOrd="0" presId="urn:microsoft.com/office/officeart/2005/8/layout/chevron2"/>
    <dgm:cxn modelId="{AD3192CA-90C3-4F11-BBA2-A72BF65493CE}" type="presOf" srcId="{48B4F03E-17CC-46A7-A67A-83B1972B9C39}" destId="{D32C6C9D-1CD5-44A3-A1E0-BB219B7689C2}" srcOrd="0" destOrd="0" presId="urn:microsoft.com/office/officeart/2005/8/layout/chevron2"/>
    <dgm:cxn modelId="{708CFC31-3B07-471B-ABA0-1188CFF4146C}" srcId="{FDA5CC84-6BB7-4C83-A26F-DED019FD53FA}" destId="{0381E0AF-E2D5-4117-A6F3-925528178BB2}" srcOrd="0" destOrd="0" parTransId="{7B72EF26-81C2-46CF-8FB8-CB00733FFD84}" sibTransId="{F22E4F44-6D54-4946-8E7C-5A9730F8DD79}"/>
    <dgm:cxn modelId="{C5D3E671-F71D-4408-82A9-F035A9212AE2}" type="presOf" srcId="{FDA5CC84-6BB7-4C83-A26F-DED019FD53FA}" destId="{33080686-9103-4534-A0E0-0B1A4133B4D7}" srcOrd="0" destOrd="0" presId="urn:microsoft.com/office/officeart/2005/8/layout/chevron2"/>
    <dgm:cxn modelId="{858C241B-9D75-4B8A-A983-A0E78F939905}" type="presOf" srcId="{88EEE474-62AB-4269-B2AC-AB000C03F066}" destId="{1A89F680-5CF4-443C-905C-1CDB1D28F79B}" srcOrd="0" destOrd="0" presId="urn:microsoft.com/office/officeart/2005/8/layout/chevron2"/>
    <dgm:cxn modelId="{19252186-ACB8-4263-B4CB-42D0BFF3B3B5}" srcId="{EE20BC02-6A37-4667-9869-1E1CC00240B9}" destId="{2ECB500E-1E7A-4BEB-8B27-A7F524965259}" srcOrd="0" destOrd="0" parTransId="{0EF4CE4F-4C3A-4E87-B5AE-78988AD2CD77}" sibTransId="{05E6A55E-7697-4B80-A0D3-AD99A6C0A345}"/>
    <dgm:cxn modelId="{C6F3C835-748B-46F0-A14E-859B6D27BE00}" srcId="{DA0B4F2D-DC93-46AF-93ED-93B6EED558FD}" destId="{B124FB44-5A15-4DFF-8CA4-3BEE26AAFF6E}" srcOrd="0" destOrd="0" parTransId="{ADD6B2A4-5E64-4101-858A-FD4A62C6E137}" sibTransId="{E7DC6E5B-69A9-40AC-961A-DA9ED5A35C0F}"/>
    <dgm:cxn modelId="{6ACABFDB-2CDE-4487-9B70-27654A24ED56}" srcId="{14AE6F85-7F5B-49A6-8DC9-95BB3EA3667D}" destId="{FDA5CC84-6BB7-4C83-A26F-DED019FD53FA}" srcOrd="0" destOrd="0" parTransId="{85332F0F-920B-4AA8-9E7A-CF6EE8769AA6}" sibTransId="{F7AF13EC-465E-4AAD-9883-25C12599A7EB}"/>
    <dgm:cxn modelId="{73DE8D12-4582-4991-A18E-DBD2C91F53BD}" type="presOf" srcId="{2ECB500E-1E7A-4BEB-8B27-A7F524965259}" destId="{7748D9EB-C580-42F8-A838-74C17027E973}" srcOrd="0" destOrd="0" presId="urn:microsoft.com/office/officeart/2005/8/layout/chevron2"/>
    <dgm:cxn modelId="{EE40AD94-FA9A-4797-98A2-C6C145077FB5}" srcId="{53770095-6AB0-45EF-92E9-E4329BDC98D5}" destId="{E0CDDDB6-32A3-46FA-84FD-C1BF939B21B0}" srcOrd="0" destOrd="0" parTransId="{E7F675E9-9C0E-45AB-99F1-51C697442448}" sibTransId="{87F3EEE3-D6B9-4C28-85F3-6BB482B1E1C3}"/>
    <dgm:cxn modelId="{F70029F0-1375-4975-91B0-5BB69C0BD2F2}" type="presOf" srcId="{0381E0AF-E2D5-4117-A6F3-925528178BB2}" destId="{ECCA973A-45EB-450A-94EB-CDFC6021A1D9}" srcOrd="0" destOrd="0" presId="urn:microsoft.com/office/officeart/2005/8/layout/chevron2"/>
    <dgm:cxn modelId="{DBAD09EC-0184-4E78-A95D-6CDA02322C76}" type="presOf" srcId="{EE20BC02-6A37-4667-9869-1E1CC00240B9}" destId="{153A6631-D2FC-4BCE-9BB6-80565E008F18}" srcOrd="0" destOrd="0" presId="urn:microsoft.com/office/officeart/2005/8/layout/chevron2"/>
    <dgm:cxn modelId="{5AB8D4FA-D027-497C-82B7-D5655CEBCFBC}" type="presParOf" srcId="{5CAC2520-6C6D-467C-B523-A3FB20ADFB77}" destId="{07AEFAD1-B63E-4DB3-9490-34A0BBB2C54E}" srcOrd="0" destOrd="0" presId="urn:microsoft.com/office/officeart/2005/8/layout/chevron2"/>
    <dgm:cxn modelId="{8926FC5D-BCD5-4439-A42E-7851A14DD9EF}" type="presParOf" srcId="{07AEFAD1-B63E-4DB3-9490-34A0BBB2C54E}" destId="{33080686-9103-4534-A0E0-0B1A4133B4D7}" srcOrd="0" destOrd="0" presId="urn:microsoft.com/office/officeart/2005/8/layout/chevron2"/>
    <dgm:cxn modelId="{202074DC-3ACC-404C-BB7B-C08D2227E8A2}" type="presParOf" srcId="{07AEFAD1-B63E-4DB3-9490-34A0BBB2C54E}" destId="{ECCA973A-45EB-450A-94EB-CDFC6021A1D9}" srcOrd="1" destOrd="0" presId="urn:microsoft.com/office/officeart/2005/8/layout/chevron2"/>
    <dgm:cxn modelId="{889E52F5-F8EF-4742-8E87-93E722265E95}" type="presParOf" srcId="{5CAC2520-6C6D-467C-B523-A3FB20ADFB77}" destId="{B35432B7-9451-4DBB-95F7-984DE16DAB3F}" srcOrd="1" destOrd="0" presId="urn:microsoft.com/office/officeart/2005/8/layout/chevron2"/>
    <dgm:cxn modelId="{C120B280-BA72-4CE2-86D2-18409034AB98}" type="presParOf" srcId="{5CAC2520-6C6D-467C-B523-A3FB20ADFB77}" destId="{143EE9D7-9310-40EB-9C7B-29AC183B5DB7}" srcOrd="2" destOrd="0" presId="urn:microsoft.com/office/officeart/2005/8/layout/chevron2"/>
    <dgm:cxn modelId="{12CAEBAE-89A1-424C-85F1-8E3EABD0C952}" type="presParOf" srcId="{143EE9D7-9310-40EB-9C7B-29AC183B5DB7}" destId="{D5520CB7-7029-49F2-B031-FE08F3295AEB}" srcOrd="0" destOrd="0" presId="urn:microsoft.com/office/officeart/2005/8/layout/chevron2"/>
    <dgm:cxn modelId="{E34C8AF0-DD6D-435E-A47D-8E7541E1E822}" type="presParOf" srcId="{143EE9D7-9310-40EB-9C7B-29AC183B5DB7}" destId="{1A89F680-5CF4-443C-905C-1CDB1D28F79B}" srcOrd="1" destOrd="0" presId="urn:microsoft.com/office/officeart/2005/8/layout/chevron2"/>
    <dgm:cxn modelId="{8AA24D43-F47B-449C-B2A7-32842565C617}" type="presParOf" srcId="{5CAC2520-6C6D-467C-B523-A3FB20ADFB77}" destId="{ABDC8290-954A-44EE-81EA-78CA7897D244}" srcOrd="3" destOrd="0" presId="urn:microsoft.com/office/officeart/2005/8/layout/chevron2"/>
    <dgm:cxn modelId="{BD8CF8D4-7547-4537-9190-987AE2B417E7}" type="presParOf" srcId="{5CAC2520-6C6D-467C-B523-A3FB20ADFB77}" destId="{35F295F2-8A4A-45C3-A99A-94D26DBC56EF}" srcOrd="4" destOrd="0" presId="urn:microsoft.com/office/officeart/2005/8/layout/chevron2"/>
    <dgm:cxn modelId="{20915AD6-752F-4F90-B7DE-BD0693EF63FB}" type="presParOf" srcId="{35F295F2-8A4A-45C3-A99A-94D26DBC56EF}" destId="{FBDC2803-E37D-4DAE-B716-15C7A45BE2BE}" srcOrd="0" destOrd="0" presId="urn:microsoft.com/office/officeart/2005/8/layout/chevron2"/>
    <dgm:cxn modelId="{627F3935-7E56-4F60-8E14-52C145842AE5}" type="presParOf" srcId="{35F295F2-8A4A-45C3-A99A-94D26DBC56EF}" destId="{FFA86345-0761-4756-8FED-6A6851A75C9D}" srcOrd="1" destOrd="0" presId="urn:microsoft.com/office/officeart/2005/8/layout/chevron2"/>
    <dgm:cxn modelId="{3F879FED-EEE2-4061-A73E-E276220AD8C9}" type="presParOf" srcId="{5CAC2520-6C6D-467C-B523-A3FB20ADFB77}" destId="{FE460C16-FD83-45C8-8EAC-EFF4424A35E1}" srcOrd="5" destOrd="0" presId="urn:microsoft.com/office/officeart/2005/8/layout/chevron2"/>
    <dgm:cxn modelId="{EE5223F4-DD65-47D7-BA33-33427141A57F}" type="presParOf" srcId="{5CAC2520-6C6D-467C-B523-A3FB20ADFB77}" destId="{03043FD6-7975-4942-A93F-45755BE7D5AA}" srcOrd="6" destOrd="0" presId="urn:microsoft.com/office/officeart/2005/8/layout/chevron2"/>
    <dgm:cxn modelId="{045D0AF1-A859-443B-B28B-430892D67570}" type="presParOf" srcId="{03043FD6-7975-4942-A93F-45755BE7D5AA}" destId="{205BA177-CA58-48E6-BF9C-2CD6EBD23118}" srcOrd="0" destOrd="0" presId="urn:microsoft.com/office/officeart/2005/8/layout/chevron2"/>
    <dgm:cxn modelId="{3874C9B3-F85F-41D5-B116-EA7D31DFBD1C}" type="presParOf" srcId="{03043FD6-7975-4942-A93F-45755BE7D5AA}" destId="{3BC906E0-DEE7-4D36-91E6-A320B7B6D774}" srcOrd="1" destOrd="0" presId="urn:microsoft.com/office/officeart/2005/8/layout/chevron2"/>
    <dgm:cxn modelId="{818A8500-46CE-4A70-BC61-A6C0683FFD0C}" type="presParOf" srcId="{5CAC2520-6C6D-467C-B523-A3FB20ADFB77}" destId="{0BCD8F74-BB34-441D-A6BC-78DF23B86607}" srcOrd="7" destOrd="0" presId="urn:microsoft.com/office/officeart/2005/8/layout/chevron2"/>
    <dgm:cxn modelId="{3866A178-0E94-4867-B736-2A727C6C0E49}" type="presParOf" srcId="{5CAC2520-6C6D-467C-B523-A3FB20ADFB77}" destId="{A087CE39-CA15-49A8-B2EE-BDD842FD4237}" srcOrd="8" destOrd="0" presId="urn:microsoft.com/office/officeart/2005/8/layout/chevron2"/>
    <dgm:cxn modelId="{8C259876-9544-46C8-960B-F49D58BA4773}" type="presParOf" srcId="{A087CE39-CA15-49A8-B2EE-BDD842FD4237}" destId="{153A6631-D2FC-4BCE-9BB6-80565E008F18}" srcOrd="0" destOrd="0" presId="urn:microsoft.com/office/officeart/2005/8/layout/chevron2"/>
    <dgm:cxn modelId="{C77C5127-C466-4269-98B3-493E0CE63B74}" type="presParOf" srcId="{A087CE39-CA15-49A8-B2EE-BDD842FD4237}" destId="{7748D9EB-C580-42F8-A838-74C17027E973}" srcOrd="1" destOrd="0" presId="urn:microsoft.com/office/officeart/2005/8/layout/chevron2"/>
    <dgm:cxn modelId="{18736F16-313C-4201-B190-1BBFB1E4C02B}" type="presParOf" srcId="{5CAC2520-6C6D-467C-B523-A3FB20ADFB77}" destId="{3B26E1E5-6AB7-439B-A1B8-430559E8119B}" srcOrd="9" destOrd="0" presId="urn:microsoft.com/office/officeart/2005/8/layout/chevron2"/>
    <dgm:cxn modelId="{FF22421B-5681-4F19-B7C6-CA61AC4A67F1}" type="presParOf" srcId="{5CAC2520-6C6D-467C-B523-A3FB20ADFB77}" destId="{74E8B19C-DE44-4EE6-BA26-D5096029A7AA}" srcOrd="10" destOrd="0" presId="urn:microsoft.com/office/officeart/2005/8/layout/chevron2"/>
    <dgm:cxn modelId="{D8024AE0-E952-4C7C-AB1E-32CCE64CF7DD}" type="presParOf" srcId="{74E8B19C-DE44-4EE6-BA26-D5096029A7AA}" destId="{D32C6C9D-1CD5-44A3-A1E0-BB219B7689C2}" srcOrd="0" destOrd="0" presId="urn:microsoft.com/office/officeart/2005/8/layout/chevron2"/>
    <dgm:cxn modelId="{2E8E1F0B-4EAB-407A-9CC0-F0D025D7A5EF}" type="presParOf" srcId="{74E8B19C-DE44-4EE6-BA26-D5096029A7AA}" destId="{BD8D98F5-650A-4D49-BEAF-03EEB57EE0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80686-9103-4534-A0E0-0B1A4133B4D7}">
      <dsp:nvSpPr>
        <dsp:cNvPr id="0" name=""/>
        <dsp:cNvSpPr/>
      </dsp:nvSpPr>
      <dsp:spPr>
        <a:xfrm rot="5400000">
          <a:off x="-120802" y="150619"/>
          <a:ext cx="805351" cy="5637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311689"/>
        <a:ext cx="563746" cy="241605"/>
      </dsp:txXfrm>
    </dsp:sp>
    <dsp:sp modelId="{ECCA973A-45EB-450A-94EB-CDFC6021A1D9}">
      <dsp:nvSpPr>
        <dsp:cNvPr id="0" name=""/>
        <dsp:cNvSpPr/>
      </dsp:nvSpPr>
      <dsp:spPr>
        <a:xfrm rot="5400000">
          <a:off x="1221591" y="-628027"/>
          <a:ext cx="523478" cy="1839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Модератор</a:t>
          </a:r>
          <a:endParaRPr lang="ru-RU" sz="1100" kern="1200" dirty="0"/>
        </a:p>
      </dsp:txBody>
      <dsp:txXfrm rot="-5400000">
        <a:off x="563746" y="55372"/>
        <a:ext cx="1813614" cy="472370"/>
      </dsp:txXfrm>
    </dsp:sp>
    <dsp:sp modelId="{D5520CB7-7029-49F2-B031-FE08F3295AEB}">
      <dsp:nvSpPr>
        <dsp:cNvPr id="0" name=""/>
        <dsp:cNvSpPr/>
      </dsp:nvSpPr>
      <dsp:spPr>
        <a:xfrm rot="5400000">
          <a:off x="-120802" y="806358"/>
          <a:ext cx="805351" cy="563746"/>
        </a:xfrm>
        <a:prstGeom prst="chevron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967428"/>
        <a:ext cx="563746" cy="241605"/>
      </dsp:txXfrm>
    </dsp:sp>
    <dsp:sp modelId="{1A89F680-5CF4-443C-905C-1CDB1D28F79B}">
      <dsp:nvSpPr>
        <dsp:cNvPr id="0" name=""/>
        <dsp:cNvSpPr/>
      </dsp:nvSpPr>
      <dsp:spPr>
        <a:xfrm rot="5400000">
          <a:off x="1221591" y="27710"/>
          <a:ext cx="523478" cy="1839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Тьютерское сопровождение</a:t>
          </a:r>
          <a:endParaRPr lang="ru-RU" sz="1100" kern="1200" dirty="0"/>
        </a:p>
      </dsp:txBody>
      <dsp:txXfrm rot="-5400000">
        <a:off x="563746" y="711109"/>
        <a:ext cx="1813614" cy="472370"/>
      </dsp:txXfrm>
    </dsp:sp>
    <dsp:sp modelId="{FBDC2803-E37D-4DAE-B716-15C7A45BE2BE}">
      <dsp:nvSpPr>
        <dsp:cNvPr id="0" name=""/>
        <dsp:cNvSpPr/>
      </dsp:nvSpPr>
      <dsp:spPr>
        <a:xfrm rot="5400000">
          <a:off x="-120802" y="1462096"/>
          <a:ext cx="805351" cy="563746"/>
        </a:xfrm>
        <a:prstGeom prst="chevron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1623166"/>
        <a:ext cx="563746" cy="241605"/>
      </dsp:txXfrm>
    </dsp:sp>
    <dsp:sp modelId="{FFA86345-0761-4756-8FED-6A6851A75C9D}">
      <dsp:nvSpPr>
        <dsp:cNvPr id="0" name=""/>
        <dsp:cNvSpPr/>
      </dsp:nvSpPr>
      <dsp:spPr>
        <a:xfrm rot="5400000">
          <a:off x="1221591" y="787872"/>
          <a:ext cx="523478" cy="1839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Проектирование и анализ уроков</a:t>
          </a:r>
          <a:endParaRPr lang="ru-RU" sz="1100" kern="1200" dirty="0"/>
        </a:p>
      </dsp:txBody>
      <dsp:txXfrm rot="-5400000">
        <a:off x="563746" y="1471271"/>
        <a:ext cx="1813614" cy="472370"/>
      </dsp:txXfrm>
    </dsp:sp>
    <dsp:sp modelId="{205BA177-CA58-48E6-BF9C-2CD6EBD23118}">
      <dsp:nvSpPr>
        <dsp:cNvPr id="0" name=""/>
        <dsp:cNvSpPr/>
      </dsp:nvSpPr>
      <dsp:spPr>
        <a:xfrm rot="5400000">
          <a:off x="-120802" y="2117834"/>
          <a:ext cx="805351" cy="563746"/>
        </a:xfrm>
        <a:prstGeom prst="chevron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2278904"/>
        <a:ext cx="563746" cy="241605"/>
      </dsp:txXfrm>
    </dsp:sp>
    <dsp:sp modelId="{3BC906E0-DEE7-4D36-91E6-A320B7B6D774}">
      <dsp:nvSpPr>
        <dsp:cNvPr id="0" name=""/>
        <dsp:cNvSpPr/>
      </dsp:nvSpPr>
      <dsp:spPr>
        <a:xfrm rot="5400000">
          <a:off x="1216239" y="1476788"/>
          <a:ext cx="523478" cy="1839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err="1" smtClean="0"/>
            <a:t>Супервизия</a:t>
          </a:r>
          <a:r>
            <a:rPr lang="ru-RU" sz="1100" kern="1200" dirty="0" smtClean="0"/>
            <a:t> от профессионала</a:t>
          </a:r>
          <a:endParaRPr lang="ru-RU" sz="1100" kern="1200" dirty="0"/>
        </a:p>
      </dsp:txBody>
      <dsp:txXfrm rot="-5400000">
        <a:off x="558394" y="2160187"/>
        <a:ext cx="1813614" cy="472370"/>
      </dsp:txXfrm>
    </dsp:sp>
    <dsp:sp modelId="{153A6631-D2FC-4BCE-9BB6-80565E008F18}">
      <dsp:nvSpPr>
        <dsp:cNvPr id="0" name=""/>
        <dsp:cNvSpPr/>
      </dsp:nvSpPr>
      <dsp:spPr>
        <a:xfrm rot="5400000">
          <a:off x="-293381" y="2946151"/>
          <a:ext cx="1150509" cy="563746"/>
        </a:xfrm>
        <a:prstGeom prst="chevron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0" y="2934643"/>
        <a:ext cx="563746" cy="586763"/>
      </dsp:txXfrm>
    </dsp:sp>
    <dsp:sp modelId="{7748D9EB-C580-42F8-A838-74C17027E973}">
      <dsp:nvSpPr>
        <dsp:cNvPr id="0" name=""/>
        <dsp:cNvSpPr/>
      </dsp:nvSpPr>
      <dsp:spPr>
        <a:xfrm rot="5400000">
          <a:off x="1220984" y="2453302"/>
          <a:ext cx="523478" cy="1839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Индивидуальное сопровождение учителя</a:t>
          </a:r>
          <a:endParaRPr lang="ru-RU" sz="1100" kern="1200" dirty="0"/>
        </a:p>
      </dsp:txBody>
      <dsp:txXfrm rot="-5400000">
        <a:off x="563139" y="3136701"/>
        <a:ext cx="1813614" cy="472370"/>
      </dsp:txXfrm>
    </dsp:sp>
    <dsp:sp modelId="{D32C6C9D-1CD5-44A3-A1E0-BB219B7689C2}">
      <dsp:nvSpPr>
        <dsp:cNvPr id="0" name=""/>
        <dsp:cNvSpPr/>
      </dsp:nvSpPr>
      <dsp:spPr>
        <a:xfrm rot="5400000">
          <a:off x="-366209" y="4019875"/>
          <a:ext cx="1296165" cy="56374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0" y="3935539"/>
        <a:ext cx="563746" cy="732419"/>
      </dsp:txXfrm>
    </dsp:sp>
    <dsp:sp modelId="{BD8D98F5-650A-4D49-BEAF-03EEB57EE09E}">
      <dsp:nvSpPr>
        <dsp:cNvPr id="0" name=""/>
        <dsp:cNvSpPr/>
      </dsp:nvSpPr>
      <dsp:spPr>
        <a:xfrm rot="5400000">
          <a:off x="1221591" y="3241228"/>
          <a:ext cx="523478" cy="1839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Участвует и </a:t>
          </a:r>
          <a:r>
            <a:rPr lang="ru-RU" sz="1100" kern="1200" dirty="0" err="1" smtClean="0"/>
            <a:t>модерирует</a:t>
          </a:r>
          <a:r>
            <a:rPr lang="ru-RU" sz="1100" kern="1200" dirty="0" smtClean="0"/>
            <a:t> лекции ведущих авторов</a:t>
          </a:r>
          <a:endParaRPr lang="ru-RU" sz="1100" kern="1200" dirty="0"/>
        </a:p>
      </dsp:txBody>
      <dsp:txXfrm rot="-5400000">
        <a:off x="563746" y="3924627"/>
        <a:ext cx="1813614" cy="47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0.67362</cdr:x>
      <cdr:y>0</cdr:y>
    </cdr:from>
    <cdr:to>
      <cdr:x>1</cdr:x>
      <cdr:y>0.08544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/>
          </a:extLst>
        </cdr:cNvPr>
        <cdr:cNvSpPr/>
      </cdr:nvSpPr>
      <cdr:spPr>
        <a:xfrm xmlns:a="http://schemas.openxmlformats.org/drawingml/2006/main">
          <a:off x="7692175" y="-1400629"/>
          <a:ext cx="3726939" cy="4619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altLang="ru-RU" sz="2400" b="1" i="1" dirty="0">
              <a:solidFill>
                <a:srgbClr val="002060"/>
              </a:solidFill>
            </a:rPr>
            <a:t>Входная диагностика</a:t>
          </a:r>
          <a:endParaRPr lang="ru-RU" sz="2400" i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2A52-D13F-4988-B8BC-F197C8603F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30CC-2641-4432-B2D1-9247A5B48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 мероприятиях, событиях, которые проходили в рамках проекта информация представлена на нашей странице (лаборатория по сопровождению деятельностных практик, адрес указан на слайде) в разделе «Проекты».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8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сайте Лаборатории есть также библиотека, которая </a:t>
            </a:r>
            <a:r>
              <a:rPr lang="ru-RU" dirty="0" err="1" smtClean="0"/>
              <a:t>явлется</a:t>
            </a:r>
            <a:r>
              <a:rPr lang="ru-RU" dirty="0" smtClean="0"/>
              <a:t> опорой в освоении компетенций в области Де подхода.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3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Мнения</a:t>
            </a:r>
            <a:r>
              <a:rPr lang="ru-RU" baseline="0" dirty="0" smtClean="0"/>
              <a:t> учителей: …</a:t>
            </a:r>
          </a:p>
          <a:p>
            <a:r>
              <a:rPr lang="ru-RU" baseline="0" dirty="0" smtClean="0"/>
              <a:t>Конечно, работа над дефицитами – это постоянный труд и учителя и тех, кто ему помогает в преодолении этих дефицитов. </a:t>
            </a:r>
          </a:p>
          <a:p>
            <a:r>
              <a:rPr lang="ru-RU" baseline="0" dirty="0" smtClean="0"/>
              <a:t>У учителей появляются новые вопросы в области реализации Де обучения, но эти вопросы становятся более глубокими, осмысленными, серьёзными. </a:t>
            </a:r>
          </a:p>
          <a:p>
            <a:r>
              <a:rPr lang="ru-RU" baseline="0" dirty="0" smtClean="0"/>
              <a:t>Вопросы от учителей Проекта и других учителей края были собраны и отправлены ВА.</a:t>
            </a:r>
          </a:p>
          <a:p>
            <a:r>
              <a:rPr lang="ru-RU" baseline="0" dirty="0" smtClean="0"/>
              <a:t>И мы надеемся, что сегодняшняя встреча с ВА, поможет на многие из вопросов найти ответы.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 своем</a:t>
            </a:r>
            <a:r>
              <a:rPr lang="ru-RU" sz="1400" baseline="0" dirty="0" smtClean="0"/>
              <a:t> выступлении мы хотим представить опыт реализации в этом году одного из проектов, посвященных продвижению </a:t>
            </a:r>
            <a:r>
              <a:rPr lang="ru-RU" sz="1400" baseline="0" dirty="0" err="1" smtClean="0"/>
              <a:t>деятельностных</a:t>
            </a:r>
            <a:r>
              <a:rPr lang="ru-RU" sz="1400" baseline="0" dirty="0" smtClean="0"/>
              <a:t> практик в школьном образовании.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 smtClean="0"/>
              <a:t>    В 2021 </a:t>
            </a:r>
            <a:r>
              <a:rPr lang="ru-RU" altLang="ru-RU" sz="1400" baseline="0" dirty="0" smtClean="0"/>
              <a:t> г были приняты обновленные ФГОС НОО, ООО, в 2022 г. обновлены ФГОС СОО. В </a:t>
            </a:r>
            <a:r>
              <a:rPr lang="ru-RU" altLang="ru-RU" sz="1400" dirty="0" smtClean="0"/>
              <a:t>Стандартах указано, что достижение планируемых результатов освоения программ общего образования осуществляется на основе деятельностного подхода.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4E2956-3BCE-44C7-B570-13D358D9153A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3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</a:rPr>
              <a:t>      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ФГОС</a:t>
            </a:r>
            <a:r>
              <a:rPr lang="ru-RU" altLang="ru-RU" baseline="0" dirty="0" err="1" smtClean="0">
                <a:latin typeface="Times New Roman" panose="02020603050405020304" pitchFamily="18" charset="0"/>
              </a:rPr>
              <a:t>ы</a:t>
            </a:r>
            <a:r>
              <a:rPr lang="ru-RU" altLang="ru-RU" baseline="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уже более 10 лет, но при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этом п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рактика их реализации показывает, что зачастую обучение сводится к соблюдению некоторой внешней  атрибутики Де подхода. 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altLang="ru-RU" sz="1400" b="1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атрибутами Де урока 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стало: угадывание детьми цели урока, темы урока, составление плана деятельности на уроке и т.п., что не имеет отношения к предметному содержанию.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слайде мы видим рисунок про УД-</a:t>
            </a:r>
            <a:r>
              <a:rPr lang="ru-RU" altLang="ru-RU" sz="1400" u="none" strike="no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используемый на одном из уроков в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НШ</a:t>
            </a: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Младшие школьники на этом уроке называют количество шагов УД, называют эти шаги, причем с подсказкой учителя. В данном уроке видно, что дети произнося слова, не понимают их смысл.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екоторыми</a:t>
            </a: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педагогами ошибочно 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изучение таким образом школьниками теории учебной деятельности поможет им осваивать учебное содержание. Галина Анатольевна </a:t>
            </a:r>
            <a:r>
              <a:rPr lang="ru-RU" altLang="ru-RU" sz="1400" u="none" strike="no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подобные</a:t>
            </a: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называет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методологическим растлением малолетних</a:t>
            </a:r>
            <a:r>
              <a:rPr lang="ru-RU" alt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произносят шаги учебной деятельности, а время урока уходит, и школьники при этом ни на шаг не продвигаются ни в освоении УД, ни в предмете). </a:t>
            </a:r>
          </a:p>
          <a:p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специалистами Де педагогики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существующей образовательной практики в школе убеждает, что </a:t>
            </a:r>
            <a:r>
              <a:rPr lang="ru-RU" altLang="ru-RU" sz="140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большинстве случаев происходит «симуляция»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подхода, когда педагоги, руководители школ, уловив внешние признаки, пытаются воспроизвести форму, не понимая содержания;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 подменяется некоторыми активными формами работы со школьниками, при этом интерес к учению у учащихся падает, а качество предметного образования оставляет желать лучшего.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43F3B-415E-487B-B171-65194B760311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6630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Анализ сложившейся образовательной практики позволил выявить трудности учителей при реализации ФГОС, </a:t>
            </a:r>
            <a:r>
              <a:rPr lang="ru-RU" sz="14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деятельностного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обучения. Перед нами диаграмма, отражающая основные из трудностей педагогов (это результаты входного мониторинга, проведенного с учителями края в рамках проекта). Наибольшие трудности связаны с: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умением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включить каждого учащихся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класса в учебную деятельность. Как это сделать? Важно, чтобы ребенок имел возможность самостоятельно искать ответы на вопросы, высказать свое мнение, гипотезу, аргументировать и обосновывать свою позицию, задавать вопросы, взаимодействовать с другими школьниками и т.д. (см. ФГОС);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умением формировать и поддерживать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интерес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учащихся к предмету. Что для этого важно? Как сделать так, чтобы детям нравилось учиться? Конечно, важно учебное содержание, с которым дети работают на уроке, на занятии.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какими должны быть задания, чтобы включить всех детей в работу, поддержать интерес к учению? – Этот вопрос характеризует еще несколько трудностей учителей, а именно: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трудности учителя в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правильном подборе заданий, выводящих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учащихся на учебную проблему, результатом решения которых должен стать новый способ предметного действия, новое понятие (культурное действие),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заданий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организации тех или иных форм работы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парной, групповой и др.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ФГОС дети должны уметь контролировать и оценивать свои действия, при этом важно, чтобы у детей формировалась адекватная оценка, зависящая от объективности оценки учителя. Не случайно среди учительских трудностей - умение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объективное оценивание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позволяет проверить на формальном уровне или с пониманием учеником освоено понятие, способ предметного действия;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Возникает закономерный вопрос: Как эти трудности можно преодолеть?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 на этот вопрос был предложен ВА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Львовским,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руководителем Авторского клуба, специалистом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деятельностной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педагогики,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его командой в</a:t>
            </a:r>
            <a:r>
              <a:rPr lang="ru-RU" sz="1400" dirty="0" smtClean="0"/>
              <a:t> 2016 году.</a:t>
            </a:r>
            <a:r>
              <a:rPr lang="ru-RU" sz="140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/>
              <a:t>Учителю в реализации Де подхода может помочь ТТ Де образовательных практик.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/>
              <a:t>Главное назначение ТТ - сопровождать сложнейший переход от традиционного «</a:t>
            </a:r>
            <a:r>
              <a:rPr lang="ru-RU" sz="1400" baseline="0" dirty="0" err="1" smtClean="0"/>
              <a:t>знаниевого</a:t>
            </a:r>
            <a:r>
              <a:rPr lang="ru-RU" sz="1400" baseline="0" dirty="0" smtClean="0"/>
              <a:t>» подхода к </a:t>
            </a:r>
            <a:r>
              <a:rPr lang="ru-RU" sz="1400" baseline="0" dirty="0" err="1" smtClean="0"/>
              <a:t>деятельностностному</a:t>
            </a:r>
            <a:r>
              <a:rPr lang="ru-RU" sz="1400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/>
              <a:t>Возникает </a:t>
            </a:r>
            <a:r>
              <a:rPr lang="ru-RU" sz="1400" baseline="0" dirty="0" smtClean="0"/>
              <a:t>вопрос – кто такой ТТ?</a:t>
            </a:r>
            <a:endParaRPr lang="ru-RU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E5E5E-1013-4FC1-A58B-8431252F5E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ТТ – это не отдельная должность в школе, а педагог, владеющий дополнительными компетенциями по сопровождению учителей в области реализации </a:t>
            </a:r>
            <a:r>
              <a:rPr lang="ru-RU" baseline="0" dirty="0" err="1" smtClean="0"/>
              <a:t>деятельностных</a:t>
            </a:r>
            <a:r>
              <a:rPr lang="ru-RU" baseline="0" dirty="0" smtClean="0"/>
              <a:t> практик; </a:t>
            </a:r>
          </a:p>
          <a:p>
            <a:r>
              <a:rPr lang="ru-RU" baseline="0" dirty="0" smtClean="0"/>
              <a:t>ТТ - это специалист, сопровождающий других учителей, но это не методист-предметник. </a:t>
            </a:r>
          </a:p>
          <a:p>
            <a:r>
              <a:rPr lang="ru-RU" baseline="0" dirty="0" smtClean="0"/>
              <a:t>ТТ помогает учителями разных предметов, учителями начальных классов проектировать уроки Де формата, оказывает учителям поддержку при проведении этих уроков, анализирует вместе с ними проведенные уроки; </a:t>
            </a:r>
            <a:r>
              <a:rPr lang="ru-RU" u="none" baseline="0" dirty="0" smtClean="0"/>
              <a:t>проводит тренинги учительских компетенций, направленные на преодоление тех или иных затруднений, связанных с реализацией Де подхода и т.д.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ТТ </a:t>
            </a:r>
            <a:r>
              <a:rPr lang="ru-RU" baseline="0" dirty="0" smtClean="0"/>
              <a:t>объединяет вокруг себя педагогов, которые понимают существующие проблемы современного образования и хотят изменений в качестве образовательных результатов к лучшему, которые постоянно стремятся к самосовершенствованию. </a:t>
            </a:r>
          </a:p>
          <a:p>
            <a:r>
              <a:rPr lang="ru-RU" baseline="0" dirty="0" smtClean="0"/>
              <a:t>В связке «учителя + ТТ» решать возникающие профессиональные задачи в направлении реализации Де практик становится легче, работа выстраивается продуктивнее</a:t>
            </a:r>
            <a:r>
              <a:rPr lang="ru-RU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mtClean="0"/>
              <a:t>    У нас в АК есть 4</a:t>
            </a:r>
            <a:r>
              <a:rPr lang="ru-RU" sz="1200" baseline="0" smtClean="0"/>
              <a:t> тренера-технолога, 3 из которых ведут постоянную работу с педагогами края.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3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      В </a:t>
            </a:r>
            <a:r>
              <a:rPr lang="ru-RU" sz="1400" dirty="0" err="1" smtClean="0"/>
              <a:t>Хабарской</a:t>
            </a:r>
            <a:r>
              <a:rPr lang="ru-RU" sz="1400" baseline="0" dirty="0" smtClean="0"/>
              <a:t> СОШ №2 есть огромное преимущество - там работает ТТ – учитель математики Даниленко 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      </a:t>
            </a:r>
            <a:r>
              <a:rPr lang="ru-RU" sz="1400" baseline="0" dirty="0" smtClean="0"/>
              <a:t>В прошлом году по инициативе Лаборатории и группы учителей этой школы была организована работа по проектированию и проведению уроков, занятий Де формата, которая вылилась в проект «Школа ТТ Де образовательных практик». </a:t>
            </a:r>
            <a:r>
              <a:rPr lang="ru-RU" sz="1400" baseline="0" dirty="0" err="1" smtClean="0"/>
              <a:t>Т.о</a:t>
            </a:r>
            <a:r>
              <a:rPr lang="ru-RU" sz="1400" baseline="0" dirty="0" smtClean="0"/>
              <a:t>., на базе школы была создана площадка, в рамках которой </a:t>
            </a:r>
            <a:r>
              <a:rPr lang="ru-RU" sz="1400" b="0" u="none" baseline="0" dirty="0" smtClean="0"/>
              <a:t>реализовывалась модель экспертно-аналитического сопровождения </a:t>
            </a:r>
            <a:r>
              <a:rPr lang="ru-RU" sz="1400" b="0" u="none" baseline="0" dirty="0" err="1" smtClean="0"/>
              <a:t>деятельностных</a:t>
            </a:r>
            <a:r>
              <a:rPr lang="ru-RU" sz="1400" b="0" u="none" baseline="0" dirty="0" smtClean="0"/>
              <a:t> образовательных практик (см. слайд). Модель, разработанная сообществом ТТ, отображает взаимосвязь деятельности Детей (внизу), зависящей от Учителя (следующий слой), а также деятельность Учителя, сопровождаемая ТТ-гом как супервизором (ещё один слой). На уровнях учителя и ТТ происходит постоянная рефлексия собственных действий (* и **) по реализации Де практик.</a:t>
            </a:r>
          </a:p>
          <a:p>
            <a:r>
              <a:rPr lang="ru-RU" sz="1400" b="0" u="none" baseline="0" dirty="0" smtClean="0"/>
              <a:t>     </a:t>
            </a:r>
            <a:r>
              <a:rPr lang="ru-RU" sz="1400" dirty="0" smtClean="0"/>
              <a:t>Основной</a:t>
            </a:r>
            <a:r>
              <a:rPr lang="ru-RU" sz="1400" baseline="0" dirty="0" smtClean="0"/>
              <a:t> задачей в рамках сотрудничества стало совершенствование профессиональных компетенций учителей в области грамотной реализации Де обучения. </a:t>
            </a:r>
          </a:p>
          <a:p>
            <a:r>
              <a:rPr lang="ru-RU" sz="1400" baseline="0" dirty="0" smtClean="0"/>
              <a:t>     Тренер-технолог осуществлял сопровождение учителей в школе, Лаборатория АИРО выполняла </a:t>
            </a:r>
            <a:r>
              <a:rPr lang="ru-RU" sz="1400" baseline="0" dirty="0" err="1" smtClean="0"/>
              <a:t>супервизорскую</a:t>
            </a:r>
            <a:r>
              <a:rPr lang="ru-RU" sz="1400" baseline="0" dirty="0" smtClean="0"/>
              <a:t> функцию (удаленно), проводя экспертизу учительских разработок деятельностного содержания, проектов замыслов уроков Де формата, а также проводя практические семинары по обсуждению проблемных вопросов.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9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    Для работы с затруднениями учителей,</a:t>
            </a:r>
            <a:r>
              <a:rPr lang="ru-RU" sz="1400" baseline="0" dirty="0" smtClean="0"/>
              <a:t> была выстроена деятельность ТТ и супервизоров. Совместно (</a:t>
            </a:r>
            <a:r>
              <a:rPr lang="ru-RU" sz="1400" baseline="0" dirty="0" err="1" smtClean="0"/>
              <a:t>ТТ+Супервизоры</a:t>
            </a:r>
            <a:r>
              <a:rPr lang="ru-RU" sz="1400" baseline="0" dirty="0" smtClean="0"/>
              <a:t>) пришли к выводу о том, что сначала необходимо провести научно-теоретические семинары, которые помогут учителям в понимании сущности Де подхода, затем практические семинары, в рамках которых будет реализовываться этот подход в уроках, занятиях. </a:t>
            </a:r>
          </a:p>
          <a:p>
            <a:r>
              <a:rPr lang="ru-RU" sz="1400" baseline="0" dirty="0" smtClean="0"/>
              <a:t>     При проектировании Де содержания, конструировании ТК уроков, занятий мы единодушно пришли к необходимости проведения тренингов, которые должны помочь учителям перейти от </a:t>
            </a:r>
            <a:r>
              <a:rPr lang="ru-RU" sz="1400" baseline="0" dirty="0" err="1" smtClean="0"/>
              <a:t>знаниевого</a:t>
            </a:r>
            <a:r>
              <a:rPr lang="ru-RU" sz="1400" baseline="0" dirty="0" smtClean="0"/>
              <a:t> формата обучения к Де-</a:t>
            </a:r>
            <a:r>
              <a:rPr lang="ru-RU" sz="1400" baseline="0" dirty="0" err="1" smtClean="0"/>
              <a:t>му</a:t>
            </a:r>
            <a:r>
              <a:rPr lang="ru-RU" sz="1400" baseline="0" dirty="0" smtClean="0"/>
              <a:t>.</a:t>
            </a:r>
          </a:p>
          <a:p>
            <a:r>
              <a:rPr lang="ru-RU" sz="1400" baseline="0" dirty="0" smtClean="0"/>
              <a:t>    Таким образом, на протяжении всей школы осуществлялось сопровождение ТТ-гом и супервизорами процесса профессионального роста и самосовершенствования педагогов в области грамотной реализации ФГОС.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C30CC-2641-4432-B2D1-9247A5B48E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0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    Выходной мониторинг (проведенный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по тем же позициям, что и входной)</a:t>
            </a:r>
            <a:r>
              <a:rPr lang="ru-RU" altLang="ru-RU" baseline="0" dirty="0" smtClean="0"/>
              <a:t> показал интересные результаты.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    Если обратиться к диаграмме, то можно заметить, что учителя в ходе освоения Де подхода на некоторые вопросы нашли для себя ответы, но по некоторым позициям процент педагогов, отметивших свои затруднения, увеличился.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        Этот факт может говорить о том, что трудности учителями становились более осознанными.  Например, педагоги в ходе проекта понимали о том, что такое учебная задача и как грамотно организовать её постановку (поэтому показатель увеличился); поняли, как правильно организовать взаимодействие учеников в группе (подобрать специальное задание, выдержать технологию работы и т.д.), понимали о том, что поддержание интереса школьников возможно, не только за счет организации деятельности, но, прежде всего, за счет учебного содержания, и, в целом, учителя понимают, что Де подход связан с освоением школьниками знаний, способов предметных действий, а потому видим, что в выходном опросе многие учителя этот показатель отметили трудным.</a:t>
            </a:r>
            <a:r>
              <a:rPr lang="ru-RU" sz="1200" baseline="0" dirty="0" smtClean="0"/>
              <a:t>     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6EC869-A51F-4A68-A16C-A771119C783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8635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9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5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нут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нструкции"/>
          <p:cNvSpPr/>
          <p:nvPr/>
        </p:nvSpPr>
        <p:spPr>
          <a:xfrm>
            <a:off x="12469284" y="4764"/>
            <a:ext cx="2032000" cy="6853237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/>
          <a:lstStyle/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Примечание. </a:t>
            </a:r>
          </a:p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Эта брошюра создана для печати.  Убедитесь в правильности печати на карточке, проведя пробную печать на обычной бумаге.</a:t>
            </a:r>
          </a:p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Возможно, вам придется убрать флажок напротив параметра "Вместить в размер листа" в диалоговом окне "Печать" (в раскрывающемся меню "Слайды размером во всю страницу").</a:t>
            </a:r>
          </a:p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Убедитесь, что принтер настроен на печать двусторонних страниц.</a:t>
            </a:r>
          </a:p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Чтобы сменить изображения на этом слайде, выберите рисунок и удалите его. Затем щелкните значок "Вставить изображение"</a:t>
            </a:r>
          </a:p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и вставьте собственное изображение в заполнитель.</a:t>
            </a:r>
          </a:p>
          <a:p>
            <a:pPr defTabSz="820583" fontAlgn="auto">
              <a:spcBef>
                <a:spcPts val="1077"/>
              </a:spcBef>
              <a:spcAft>
                <a:spcPts val="0"/>
              </a:spcAft>
              <a:defRPr/>
            </a:pPr>
            <a:r>
              <a:rPr lang="ru-RU" sz="900" b="1" i="1" dirty="0">
                <a:latin typeface="Arial"/>
                <a:cs typeface="Arial"/>
              </a:rPr>
              <a:t>Чтобы сменить эмблему, щелкните правой клавишей мыши рисунок "заменить эмблемой" и выберите пункт "Изменить изображение".</a:t>
            </a:r>
          </a:p>
        </p:txBody>
      </p:sp>
      <p:pic>
        <p:nvPicPr>
          <p:cNvPr id="2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1880" r="7417" b="10953"/>
          <a:stretch>
            <a:fillRect/>
          </a:stretch>
        </p:blipFill>
        <p:spPr bwMode="auto">
          <a:xfrm>
            <a:off x="13669434" y="4419601"/>
            <a:ext cx="35136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622800" y="1703388"/>
            <a:ext cx="29464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22800" y="3121025"/>
            <a:ext cx="29464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5"/>
          <p:cNvSpPr>
            <a:spLocks noGrp="1"/>
          </p:cNvSpPr>
          <p:nvPr>
            <p:ph type="body" sz="quarter" idx="14"/>
          </p:nvPr>
        </p:nvSpPr>
        <p:spPr>
          <a:xfrm>
            <a:off x="554182" y="4545350"/>
            <a:ext cx="2944091" cy="218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25"/>
          <p:cNvSpPr>
            <a:spLocks noGrp="1"/>
          </p:cNvSpPr>
          <p:nvPr>
            <p:ph type="body" sz="quarter" idx="16"/>
          </p:nvPr>
        </p:nvSpPr>
        <p:spPr>
          <a:xfrm>
            <a:off x="554182" y="3870219"/>
            <a:ext cx="2944091" cy="53759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1"/>
          </p:nvPr>
        </p:nvSpPr>
        <p:spPr>
          <a:xfrm>
            <a:off x="554182" y="403412"/>
            <a:ext cx="2944091" cy="3227294"/>
          </a:xfrm>
          <a:solidFill>
            <a:schemeClr val="bg2"/>
          </a:solidFill>
        </p:spPr>
        <p:txBody>
          <a:bodyPr tIns="246175" rtlCol="0">
            <a:normAutofit/>
          </a:bodyPr>
          <a:lstStyle>
            <a:lvl1pPr marL="0" indent="0" algn="ctr">
              <a:buNone/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3"/>
          </p:nvPr>
        </p:nvSpPr>
        <p:spPr>
          <a:xfrm>
            <a:off x="554181" y="4764306"/>
            <a:ext cx="2944091" cy="169028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97"/>
              </a:spcBef>
              <a:buNone/>
              <a:defRPr sz="900" baseline="0"/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5"/>
          <p:cNvSpPr>
            <a:spLocks noGrp="1"/>
          </p:cNvSpPr>
          <p:nvPr>
            <p:ph type="body" sz="quarter" idx="17"/>
          </p:nvPr>
        </p:nvSpPr>
        <p:spPr>
          <a:xfrm>
            <a:off x="4622813" y="540572"/>
            <a:ext cx="2944091" cy="4007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5"/>
          <p:cNvSpPr>
            <a:spLocks noGrp="1"/>
          </p:cNvSpPr>
          <p:nvPr>
            <p:ph type="body" sz="quarter" idx="18"/>
          </p:nvPr>
        </p:nvSpPr>
        <p:spPr>
          <a:xfrm>
            <a:off x="4622813" y="941294"/>
            <a:ext cx="2944091" cy="60511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97"/>
              </a:spcBef>
              <a:buNone/>
              <a:defRPr sz="900" baseline="0"/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25"/>
          <p:cNvSpPr>
            <a:spLocks noGrp="1"/>
          </p:cNvSpPr>
          <p:nvPr>
            <p:ph type="body" sz="quarter" idx="23"/>
          </p:nvPr>
        </p:nvSpPr>
        <p:spPr>
          <a:xfrm>
            <a:off x="4622813" y="1760128"/>
            <a:ext cx="2944091" cy="1221621"/>
          </a:xfrm>
        </p:spPr>
        <p:txBody>
          <a:bodyPr anchor="ctr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i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5"/>
          <p:cNvSpPr>
            <a:spLocks noGrp="1"/>
          </p:cNvSpPr>
          <p:nvPr>
            <p:ph type="body" sz="quarter" idx="19"/>
          </p:nvPr>
        </p:nvSpPr>
        <p:spPr>
          <a:xfrm>
            <a:off x="4622813" y="3249716"/>
            <a:ext cx="2944091" cy="351581"/>
          </a:xfrm>
        </p:spPr>
        <p:txBody>
          <a:bodyPr>
            <a:noAutofit/>
          </a:bodyPr>
          <a:lstStyle>
            <a:lvl1pPr marL="0" marR="0" indent="0" algn="l" defTabSz="676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25"/>
          <p:cNvSpPr>
            <a:spLocks noGrp="1"/>
          </p:cNvSpPr>
          <p:nvPr>
            <p:ph type="body" sz="quarter" idx="24"/>
          </p:nvPr>
        </p:nvSpPr>
        <p:spPr>
          <a:xfrm>
            <a:off x="4622813" y="3623806"/>
            <a:ext cx="2944091" cy="7455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97"/>
              </a:spcBef>
              <a:buNone/>
              <a:defRPr sz="900" baseline="0"/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25"/>
          <p:cNvSpPr>
            <a:spLocks noGrp="1"/>
          </p:cNvSpPr>
          <p:nvPr>
            <p:ph type="body" sz="quarter" idx="25"/>
          </p:nvPr>
        </p:nvSpPr>
        <p:spPr>
          <a:xfrm>
            <a:off x="4622813" y="4461809"/>
            <a:ext cx="2944091" cy="363829"/>
          </a:xfrm>
        </p:spPr>
        <p:txBody>
          <a:bodyPr>
            <a:noAutofit/>
          </a:bodyPr>
          <a:lstStyle>
            <a:lvl1pPr marL="0" marR="0" indent="0" algn="l" defTabSz="676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25"/>
          <p:cNvSpPr>
            <a:spLocks noGrp="1"/>
          </p:cNvSpPr>
          <p:nvPr>
            <p:ph type="body" sz="quarter" idx="26"/>
          </p:nvPr>
        </p:nvSpPr>
        <p:spPr>
          <a:xfrm>
            <a:off x="4622813" y="4848149"/>
            <a:ext cx="2944091" cy="6807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97"/>
              </a:spcBef>
              <a:buNone/>
              <a:defRPr sz="900" baseline="0"/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8686031" y="403413"/>
            <a:ext cx="2944091" cy="1411941"/>
          </a:xfrm>
          <a:solidFill>
            <a:schemeClr val="bg2"/>
          </a:solidFill>
        </p:spPr>
        <p:txBody>
          <a:bodyPr tIns="246175" rtlCol="0">
            <a:normAutofit/>
          </a:bodyPr>
          <a:lstStyle>
            <a:lvl1pPr marL="0" indent="0" algn="ctr">
              <a:buNone/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8" name="Текст 25"/>
          <p:cNvSpPr>
            <a:spLocks noGrp="1"/>
          </p:cNvSpPr>
          <p:nvPr>
            <p:ph type="body" sz="quarter" idx="15"/>
          </p:nvPr>
        </p:nvSpPr>
        <p:spPr>
          <a:xfrm>
            <a:off x="8686031" y="1960496"/>
            <a:ext cx="2944091" cy="24204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5"/>
          <p:cNvSpPr>
            <a:spLocks noGrp="1"/>
          </p:cNvSpPr>
          <p:nvPr>
            <p:ph type="body" sz="quarter" idx="27"/>
          </p:nvPr>
        </p:nvSpPr>
        <p:spPr>
          <a:xfrm>
            <a:off x="8693728" y="2232894"/>
            <a:ext cx="2944091" cy="64679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aseline="0"/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5"/>
          <p:cNvSpPr>
            <a:spLocks noGrp="1"/>
          </p:cNvSpPr>
          <p:nvPr>
            <p:ph type="body" sz="quarter" idx="28"/>
          </p:nvPr>
        </p:nvSpPr>
        <p:spPr>
          <a:xfrm>
            <a:off x="8693728" y="2935553"/>
            <a:ext cx="2944091" cy="186087"/>
          </a:xfrm>
        </p:spPr>
        <p:txBody>
          <a:bodyPr>
            <a:noAutofit/>
          </a:bodyPr>
          <a:lstStyle>
            <a:lvl1pPr marL="0" marR="0" indent="0" algn="l" defTabSz="676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25"/>
          <p:cNvSpPr>
            <a:spLocks noGrp="1"/>
          </p:cNvSpPr>
          <p:nvPr>
            <p:ph type="body" sz="quarter" idx="29"/>
          </p:nvPr>
        </p:nvSpPr>
        <p:spPr>
          <a:xfrm>
            <a:off x="8693728" y="3134532"/>
            <a:ext cx="2944091" cy="33200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97"/>
              </a:spcBef>
              <a:buNone/>
              <a:defRPr sz="900" baseline="0"/>
            </a:lvl1pPr>
            <a:lvl2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897"/>
              </a:spcBef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043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6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5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4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3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DBDB-C1B2-4BA7-845B-444FDA84158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0C6B-1951-4464-A5D8-FCB262B53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r-d.iro22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r-d.iro22.ru/index.php/kontak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youtu.be/QTp8AQg6CI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12" Type="http://schemas.microsoft.com/office/2007/relationships/diagramDrawing" Target="../diagrams/drawing1.xm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jpeg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73" y="83774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Лаборатория по сопровождению деятельностных практик</a:t>
            </a:r>
            <a:br>
              <a:rPr lang="ru-RU" sz="2400" b="1" dirty="0" smtClean="0"/>
            </a:b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://labor-d.iro22.ru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6440" t="11875" r="16534" b="11339"/>
          <a:stretch/>
        </p:blipFill>
        <p:spPr>
          <a:xfrm>
            <a:off x="2483922" y="1088572"/>
            <a:ext cx="7419703" cy="561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 flipH="1">
            <a:off x="-2016761" y="-615962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-1173991" y="-1092462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qrcoder.ru/code/?https%3A%2F%2Flabor-d.iro22.ru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49" y="3268434"/>
            <a:ext cx="1858296" cy="18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flipH="1">
            <a:off x="-1058455" y="-1568462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-1173991" y="-1092462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25" y="1030151"/>
            <a:ext cx="10515600" cy="4245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labor-d.iro22.ru/index.php/kontakty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287" t="11269" r="4958" b="40557"/>
          <a:stretch/>
        </p:blipFill>
        <p:spPr>
          <a:xfrm>
            <a:off x="487878" y="2247296"/>
            <a:ext cx="9324683" cy="3166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b="6798"/>
          <a:stretch/>
        </p:blipFill>
        <p:spPr>
          <a:xfrm>
            <a:off x="9677400" y="-512190"/>
            <a:ext cx="2514600" cy="1754632"/>
          </a:xfrm>
          <a:prstGeom prst="rect">
            <a:avLst/>
          </a:prstGeom>
        </p:spPr>
      </p:pic>
      <p:pic>
        <p:nvPicPr>
          <p:cNvPr id="2050" name="Picture 2" descr="http://qrcoder.ru/code/?https%3A%2F%2Flabor-d.iro22.ru%2Findex.php%2Fkontakty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281881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07049"/>
            <a:ext cx="89535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Мнения некоторых учителей</a:t>
            </a:r>
            <a:br>
              <a:rPr lang="ru-RU" sz="2800" b="1" dirty="0" smtClean="0"/>
            </a:br>
            <a:r>
              <a:rPr lang="ru-RU" sz="2800" b="1" dirty="0" smtClean="0"/>
              <a:t>о работе в Проектной школе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909983"/>
            <a:ext cx="9925050" cy="45264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«Работа в Проекте дала возможность переосмыслить организацию деятельности детей на уроке. Трудно, например, сдерживаться, когда ученик долго думает над моим вопросом, хочется побыстрее дать самой ответ и двигаться на уроке далее. С другой стороны, понимаю, что тем самым я блокирую инициативу ученика, т.е. фактически работаю вместо него.»</a:t>
            </a:r>
          </a:p>
          <a:p>
            <a:r>
              <a:rPr lang="ru-RU" dirty="0" smtClean="0"/>
              <a:t>«Проектные семинары помогли погрузиться в содержание моего предмета и я поняла, что про свой учебный предмет я ещё многого не знаю.»</a:t>
            </a:r>
          </a:p>
          <a:p>
            <a:r>
              <a:rPr lang="ru-RU" dirty="0" smtClean="0"/>
              <a:t>«Каждую встречу находила ответы на некоторые вопросы, касающиеся реализации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обучения, но при этом появлялись новые вопросы… Трудно… Но в то же время все это двигает профессионально, и когда получается включить в деятельность всех учащихся, то это сподвигает к дальнейшему самосовершенствованию.»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-2016761" y="-615962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flipH="1">
            <a:off x="-1173991" y="-1092462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547638" y="2825285"/>
            <a:ext cx="8108682" cy="83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600" kern="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Проект «</a:t>
            </a:r>
            <a:r>
              <a:rPr lang="ru-RU" sz="3600" kern="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Школа тренера-технолога: путь в </a:t>
            </a:r>
            <a:r>
              <a:rPr lang="ru-RU" sz="3600" kern="0" dirty="0" err="1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деятельностную</a:t>
            </a:r>
            <a:r>
              <a:rPr lang="ru-RU" sz="3600" kern="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 </a:t>
            </a:r>
            <a:r>
              <a:rPr lang="ru-RU" sz="3600" kern="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педагогику» </a:t>
            </a: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63052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2 ноября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506" y="764032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/>
              <a:t>Обновлённые ФГОС ООО</a:t>
            </a:r>
            <a:endParaRPr lang="ru-RU" sz="3600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740546" y="2036712"/>
            <a:ext cx="11082292" cy="448683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altLang="ru-RU" sz="2300" b="1" dirty="0" smtClean="0"/>
              <a:t>«П.4</a:t>
            </a:r>
            <a:r>
              <a:rPr lang="ru-RU" altLang="ru-RU" sz="2300" b="1" dirty="0"/>
              <a:t>.</a:t>
            </a:r>
            <a:r>
              <a:rPr lang="ru-RU" altLang="ru-RU" sz="2300" dirty="0"/>
              <a:t> Единство обязательных требований к результатам освоения программ основного общего образования реализуется во ФГОС </a:t>
            </a:r>
            <a:r>
              <a:rPr lang="ru-RU" altLang="ru-RU" sz="2300" b="1" dirty="0"/>
              <a:t>на основе системно-деятельностного подхода</a:t>
            </a:r>
            <a:r>
              <a:rPr lang="ru-RU" altLang="ru-RU" sz="2300" dirty="0"/>
              <a:t>, обеспечивающего системное и гармоничное развитие личности обучающегося, освоение им знаний, компетенций, необходимых как для жизни в современном обществе, так и для успешного обучения на следующем уровне образования, а также в течение жизни</a:t>
            </a:r>
            <a:r>
              <a:rPr lang="ru-RU" altLang="ru-RU" sz="2300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altLang="ru-RU" sz="2300" dirty="0" smtClean="0"/>
              <a:t>…</a:t>
            </a:r>
            <a:endParaRPr lang="ru-RU" altLang="ru-RU" sz="2300" dirty="0"/>
          </a:p>
          <a:p>
            <a:pPr marL="0" indent="0">
              <a:spcBef>
                <a:spcPts val="1800"/>
              </a:spcBef>
              <a:buNone/>
            </a:pPr>
            <a:r>
              <a:rPr lang="ru-RU" altLang="ru-RU" sz="2300" b="1" dirty="0"/>
              <a:t>П.41. </a:t>
            </a:r>
            <a:r>
              <a:rPr lang="ru-RU" altLang="ru-RU" sz="2300" dirty="0"/>
              <a:t>Научно-методологической основой для разработки требований к личностным, </a:t>
            </a:r>
            <a:r>
              <a:rPr lang="ru-RU" altLang="ru-RU" sz="2300" dirty="0" err="1"/>
              <a:t>метапредметным</a:t>
            </a:r>
            <a:r>
              <a:rPr lang="ru-RU" altLang="ru-RU" sz="2300" dirty="0"/>
              <a:t> и предметным результатам обучающихся, освоивших программу основного общего образования, является </a:t>
            </a:r>
            <a:r>
              <a:rPr lang="ru-RU" altLang="ru-RU" sz="2300" b="1" dirty="0"/>
              <a:t>системно-</a:t>
            </a:r>
            <a:r>
              <a:rPr lang="ru-RU" altLang="ru-RU" sz="2300" b="1" dirty="0" err="1"/>
              <a:t>деятельностный</a:t>
            </a:r>
            <a:r>
              <a:rPr lang="ru-RU" altLang="ru-RU" sz="2300" b="1" dirty="0"/>
              <a:t> подход</a:t>
            </a:r>
            <a:r>
              <a:rPr lang="ru-RU" altLang="ru-RU" sz="2300" dirty="0" smtClean="0"/>
              <a:t>.»</a:t>
            </a:r>
            <a:endParaRPr lang="ru-RU" altLang="ru-RU" sz="2300" dirty="0"/>
          </a:p>
          <a:p>
            <a:pPr>
              <a:spcBef>
                <a:spcPts val="1800"/>
              </a:spcBef>
            </a:pPr>
            <a:endParaRPr lang="ru-RU" alt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b="6798"/>
          <a:stretch/>
        </p:blipFill>
        <p:spPr>
          <a:xfrm>
            <a:off x="9677400" y="0"/>
            <a:ext cx="2514600" cy="17546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-502655" y="-189481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-1311544" y="-20502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Изображение 1" descr="Снимок экрана 2015-12-14 в 10.4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92" y="1396632"/>
            <a:ext cx="6230937" cy="46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0" y="272979"/>
            <a:ext cx="9731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993300"/>
                </a:solidFill>
              </a:rPr>
              <a:t>Нельзя научиться учиться, изучая учебную деятельность!</a:t>
            </a:r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3800179" y="734644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u="sng" dirty="0">
                <a:hlinkClick r:id="rId4"/>
              </a:rPr>
              <a:t>https://youtu.be/QTp8AQg6CIQ</a:t>
            </a:r>
            <a:r>
              <a:rPr lang="ru-RU" altLang="ru-RU" sz="1800" dirty="0"/>
              <a:t> 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8003251" y="2892425"/>
            <a:ext cx="3756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По меткому выражению Г.А. </a:t>
            </a:r>
            <a:r>
              <a:rPr lang="ru-RU" altLang="ru-RU" dirty="0" err="1"/>
              <a:t>Цукерман</a:t>
            </a:r>
            <a:r>
              <a:rPr lang="ru-RU" altLang="ru-RU" dirty="0"/>
              <a:t>, это методологическое растление малолетних.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b="6798"/>
          <a:stretch/>
        </p:blipFill>
        <p:spPr>
          <a:xfrm>
            <a:off x="9677400" y="0"/>
            <a:ext cx="2514600" cy="17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884" y="75066"/>
            <a:ext cx="7271144" cy="132556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Трудности учителей в реализации ФГОС общего образования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-701277" y="-2470445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flipH="1">
            <a:off x="-1311544" y="-20502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181257"/>
              </p:ext>
            </p:extLst>
          </p:nvPr>
        </p:nvGraphicFramePr>
        <p:xfrm>
          <a:off x="197919" y="1187066"/>
          <a:ext cx="11419114" cy="540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96470" y="6256746"/>
            <a:ext cx="11022013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 smtClean="0"/>
              <a:t>Трудности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smtClean="0"/>
              <a:t>учителя при работе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269582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939926" y="4516439"/>
            <a:ext cx="2208213" cy="396875"/>
          </a:xfrm>
        </p:spPr>
        <p:txBody>
          <a:bodyPr rtlCol="0"/>
          <a:lstStyle/>
          <a:p>
            <a:pPr algn="ctr">
              <a:defRPr/>
            </a:pPr>
            <a:r>
              <a:rPr lang="ru-RU" i="1" dirty="0" smtClean="0">
                <a:cs typeface="Arabic Typesetting" pitchFamily="66" charset="-78"/>
              </a:rPr>
              <a:t>Новые  ФГОС требуют новых компетенций</a:t>
            </a:r>
            <a:endParaRPr lang="ru-RU" i="1" dirty="0">
              <a:cs typeface="Arabic Typesetting" pitchFamily="66" charset="-7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725406" y="3996532"/>
            <a:ext cx="2776539" cy="538163"/>
          </a:xfrm>
        </p:spPr>
        <p:txBody>
          <a:bodyPr rtlCol="0"/>
          <a:lstStyle/>
          <a:p>
            <a:pPr>
              <a:defRPr/>
            </a:pPr>
            <a:r>
              <a:rPr lang="ru-RU" dirty="0" smtClean="0"/>
              <a:t>Старые и новые роли</a:t>
            </a:r>
            <a:endParaRPr lang="ru-RU" dirty="0"/>
          </a:p>
        </p:txBody>
      </p:sp>
      <p:sp>
        <p:nvSpPr>
          <p:cNvPr id="12292" name="Рисунок 3"/>
          <p:cNvSpPr>
            <a:spLocks noGrp="1" noTextEdit="1"/>
          </p:cNvSpPr>
          <p:nvPr>
            <p:ph type="pic" sz="quarter" idx="11"/>
          </p:nvPr>
        </p:nvSpPr>
        <p:spPr>
          <a:xfrm>
            <a:off x="1939926" y="735014"/>
            <a:ext cx="2208213" cy="3227387"/>
          </a:xfrm>
        </p:spPr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3468" b="19685"/>
          <a:stretch>
            <a:fillRect/>
          </a:stretch>
        </p:blipFill>
        <p:spPr bwMode="auto">
          <a:xfrm>
            <a:off x="1939926" y="735014"/>
            <a:ext cx="22082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углом вверх 19"/>
          <p:cNvSpPr/>
          <p:nvPr/>
        </p:nvSpPr>
        <p:spPr>
          <a:xfrm>
            <a:off x="1939925" y="6156325"/>
            <a:ext cx="973138" cy="5667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углом вверх 21"/>
          <p:cNvSpPr/>
          <p:nvPr/>
        </p:nvSpPr>
        <p:spPr>
          <a:xfrm>
            <a:off x="2719389" y="5588001"/>
            <a:ext cx="1038225" cy="56832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1939926" y="6345238"/>
            <a:ext cx="779463" cy="252412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2719388" y="5778501"/>
            <a:ext cx="844550" cy="250825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3563939" y="5210176"/>
            <a:ext cx="714375" cy="252413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</a:t>
            </a:r>
          </a:p>
        </p:txBody>
      </p:sp>
      <p:pic>
        <p:nvPicPr>
          <p:cNvPr id="12299" name="Picture 7" descr="C:\Users\Админ\Desktop\DSCN59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>
            <a:fillRect/>
          </a:stretch>
        </p:blipFill>
        <p:spPr bwMode="auto">
          <a:xfrm>
            <a:off x="1939926" y="3194051"/>
            <a:ext cx="22082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2311401"/>
            <a:ext cx="22082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1492250"/>
            <a:ext cx="22082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трелка углом 36"/>
          <p:cNvSpPr/>
          <p:nvPr/>
        </p:nvSpPr>
        <p:spPr>
          <a:xfrm>
            <a:off x="4310064" y="4643438"/>
            <a:ext cx="388937" cy="9445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Фигура, имеющая форму буквы L 37"/>
          <p:cNvSpPr/>
          <p:nvPr/>
        </p:nvSpPr>
        <p:spPr>
          <a:xfrm flipH="1">
            <a:off x="3627438" y="5399088"/>
            <a:ext cx="779462" cy="18891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81500" y="0"/>
            <a:ext cx="62865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/>
              <a:t>Тренер-технолог </a:t>
            </a:r>
            <a:r>
              <a:rPr lang="ru-RU" sz="2600" b="1" dirty="0" err="1"/>
              <a:t>деятельностных</a:t>
            </a:r>
            <a:r>
              <a:rPr lang="ru-RU" sz="2600" b="1" dirty="0"/>
              <a:t> образовательных практик</a:t>
            </a:r>
            <a:endParaRPr lang="ru-RU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38689" y="1071564"/>
            <a:ext cx="3286125" cy="292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Текст 5"/>
          <p:cNvSpPr>
            <a:spLocks noGrp="1"/>
          </p:cNvSpPr>
          <p:nvPr>
            <p:ph type="body" sz="quarter" idx="17"/>
          </p:nvPr>
        </p:nvSpPr>
        <p:spPr>
          <a:xfrm>
            <a:off x="4984751" y="785813"/>
            <a:ext cx="2370137" cy="4746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1800" i="1" dirty="0">
                <a:solidFill>
                  <a:srgbClr val="996633"/>
                </a:solidFill>
              </a:rPr>
              <a:t>Тренер-технолог- Кто ЭТО?</a:t>
            </a:r>
          </a:p>
        </p:txBody>
      </p:sp>
      <p:sp>
        <p:nvSpPr>
          <p:cNvPr id="15366" name="Текст 13"/>
          <p:cNvSpPr>
            <a:spLocks noGrp="1"/>
          </p:cNvSpPr>
          <p:nvPr>
            <p:ph type="body" sz="quarter" idx="15"/>
          </p:nvPr>
        </p:nvSpPr>
        <p:spPr>
          <a:xfrm>
            <a:off x="7907338" y="849313"/>
            <a:ext cx="2208212" cy="241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1800" b="1">
                <a:solidFill>
                  <a:srgbClr val="996633"/>
                </a:solidFill>
              </a:rPr>
              <a:t>Что он делает?</a:t>
            </a:r>
          </a:p>
        </p:txBody>
      </p:sp>
      <p:graphicFrame>
        <p:nvGraphicFramePr>
          <p:cNvPr id="47" name="Рисунок 46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813457593"/>
              </p:ext>
            </p:extLst>
          </p:nvPr>
        </p:nvGraphicFramePr>
        <p:xfrm>
          <a:off x="4855752" y="1352796"/>
          <a:ext cx="2402915" cy="497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4" name="Левая фигурная скобка 53"/>
          <p:cNvSpPr/>
          <p:nvPr/>
        </p:nvSpPr>
        <p:spPr>
          <a:xfrm flipH="1">
            <a:off x="7290902" y="4644317"/>
            <a:ext cx="260350" cy="10715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с одним вырезанным углом 54"/>
          <p:cNvSpPr/>
          <p:nvPr/>
        </p:nvSpPr>
        <p:spPr>
          <a:xfrm>
            <a:off x="7778751" y="1289050"/>
            <a:ext cx="2532063" cy="681038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 (англ. </a:t>
            </a:r>
            <a:r>
              <a:rPr lang="ru-RU" sz="1100" i="1" dirty="0" err="1">
                <a:solidFill>
                  <a:schemeClr val="tx1"/>
                </a:solidFill>
              </a:rPr>
              <a:t>moderator</a:t>
            </a:r>
            <a:r>
              <a:rPr lang="ru-RU" sz="1100" dirty="0">
                <a:solidFill>
                  <a:schemeClr val="tx1"/>
                </a:solidFill>
              </a:rPr>
              <a:t>) переводится с английского как </a:t>
            </a:r>
            <a:r>
              <a:rPr lang="ru-RU" sz="1100" i="1" dirty="0">
                <a:solidFill>
                  <a:schemeClr val="tx1"/>
                </a:solidFill>
              </a:rPr>
              <a:t>замедлитель</a:t>
            </a:r>
            <a:r>
              <a:rPr lang="ru-RU" sz="1100" dirty="0">
                <a:solidFill>
                  <a:schemeClr val="tx1"/>
                </a:solidFill>
              </a:rPr>
              <a:t>, </a:t>
            </a:r>
            <a:r>
              <a:rPr lang="ru-RU" sz="1100" i="1" dirty="0">
                <a:solidFill>
                  <a:schemeClr val="tx1"/>
                </a:solidFill>
              </a:rPr>
              <a:t>регулятор</a:t>
            </a:r>
            <a:r>
              <a:rPr lang="ru-RU" sz="1100" dirty="0">
                <a:solidFill>
                  <a:schemeClr val="tx1"/>
                </a:solidFill>
              </a:rPr>
              <a:t>, </a:t>
            </a:r>
            <a:r>
              <a:rPr lang="ru-RU" sz="1100" i="1" dirty="0">
                <a:solidFill>
                  <a:schemeClr val="tx1"/>
                </a:solidFill>
              </a:rPr>
              <a:t>посредник</a:t>
            </a:r>
            <a:r>
              <a:rPr lang="ru-RU" sz="1100" dirty="0">
                <a:solidFill>
                  <a:schemeClr val="tx1"/>
                </a:solidFill>
              </a:rPr>
              <a:t> или </a:t>
            </a:r>
            <a:r>
              <a:rPr lang="ru-RU" sz="1100" i="1" dirty="0">
                <a:solidFill>
                  <a:schemeClr val="tx1"/>
                </a:solidFill>
              </a:rPr>
              <a:t>арбитр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с одним вырезанным углом 55"/>
          <p:cNvSpPr/>
          <p:nvPr/>
        </p:nvSpPr>
        <p:spPr>
          <a:xfrm>
            <a:off x="7843838" y="2171701"/>
            <a:ext cx="2532062" cy="568325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100" dirty="0" err="1">
                <a:solidFill>
                  <a:schemeClr val="tx1"/>
                </a:solidFill>
              </a:rPr>
              <a:t>Тьютирование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/>
              <a:t> </a:t>
            </a:r>
            <a:r>
              <a:rPr lang="ru-RU" sz="1100" dirty="0" err="1">
                <a:solidFill>
                  <a:schemeClr val="tx1"/>
                </a:solidFill>
              </a:rPr>
              <a:t>индидидуального</a:t>
            </a:r>
            <a:r>
              <a:rPr lang="ru-RU" sz="1100" dirty="0">
                <a:solidFill>
                  <a:schemeClr val="tx1"/>
                </a:solidFill>
              </a:rPr>
              <a:t> профессионального маршрута</a:t>
            </a:r>
          </a:p>
        </p:txBody>
      </p:sp>
      <p:sp>
        <p:nvSpPr>
          <p:cNvPr id="58" name="Прямоугольник с одним вырезанным углом 57"/>
          <p:cNvSpPr/>
          <p:nvPr/>
        </p:nvSpPr>
        <p:spPr>
          <a:xfrm>
            <a:off x="7843838" y="2909973"/>
            <a:ext cx="2532062" cy="568325"/>
          </a:xfrm>
          <a:prstGeom prst="snip1Rect">
            <a:avLst/>
          </a:prstGeom>
          <a:solidFill>
            <a:srgbClr val="92D050">
              <a:alpha val="9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Составление технологических карт урока (нелинейный алгоритм)</a:t>
            </a:r>
          </a:p>
        </p:txBody>
      </p:sp>
      <p:sp>
        <p:nvSpPr>
          <p:cNvPr id="59" name="Прямоугольник с одним вырезанным углом 58"/>
          <p:cNvSpPr/>
          <p:nvPr/>
        </p:nvSpPr>
        <p:spPr>
          <a:xfrm>
            <a:off x="7843838" y="3603711"/>
            <a:ext cx="2532062" cy="566737"/>
          </a:xfrm>
          <a:prstGeom prst="snip1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Структурирование курса</a:t>
            </a:r>
          </a:p>
        </p:txBody>
      </p:sp>
      <p:sp>
        <p:nvSpPr>
          <p:cNvPr id="60" name="Прямоугольник с одним вырезанным углом 59"/>
          <p:cNvSpPr/>
          <p:nvPr/>
        </p:nvSpPr>
        <p:spPr>
          <a:xfrm>
            <a:off x="7843838" y="4883150"/>
            <a:ext cx="2532062" cy="566738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Взаимодействие  с  ведущими профессионалами</a:t>
            </a:r>
          </a:p>
        </p:txBody>
      </p:sp>
      <p:sp>
        <p:nvSpPr>
          <p:cNvPr id="61" name="Стрелка вправо с вырезом 60"/>
          <p:cNvSpPr/>
          <p:nvPr/>
        </p:nvSpPr>
        <p:spPr>
          <a:xfrm>
            <a:off x="7388226" y="2424113"/>
            <a:ext cx="390525" cy="127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7388226" y="3162385"/>
            <a:ext cx="390525" cy="1254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право с вырезом 62"/>
          <p:cNvSpPr/>
          <p:nvPr/>
        </p:nvSpPr>
        <p:spPr>
          <a:xfrm>
            <a:off x="7388226" y="3792622"/>
            <a:ext cx="390525" cy="127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право с вырезом 63"/>
          <p:cNvSpPr/>
          <p:nvPr/>
        </p:nvSpPr>
        <p:spPr>
          <a:xfrm>
            <a:off x="7323139" y="1668463"/>
            <a:ext cx="390525" cy="1254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89" name="Picture 18" descr="https://lh3.googleusercontent.com/9k_i7qvJbvO1Q-YCf9H0JY_w97CpAhQGZnlcrg6IEHOTVN9rd-QhVHHM8qI1TGMV-9lesSE0JW3qa0gDFTL3SAEHPBZUFY8a4vEbuMio8KrOasK-AUExLl2zhFsKstCuoLtm-nYWo8raKl3hmYL6nCgiHaVFXlqIC8OjV2s9uv5JBEoEFfruvbxkUo9Pf-n-E36PbEfGaeOLSjD1GsfaerrPnUl9xl43yXxBDmWh7z_OQ_HbEnOjxKj6mwzsvgRSzGJmJf8oYL1jzcq65BGq8w6lxTwxoNXncEjagOH7J3crgJgv2cynjxudGQ8sV7Kh6StDchDx9Y65KPtI-632LObzcKdOfbD7HUxzr_vSPUW1tu2fTEDA0XN676celNZn1_BIbaLp5AaRfTcxcSEu4yeIUvVY0hGhazsOrXzpS_41mMg5ia5HJpyhOFKoJ6Yn7orCkjk2zC-sPHzwyBNcFGrP5CcTx3F0hHl9CUHWvunlFqgwubFDmvxI4EcPhgNIDaCJ__TF68YLdaEEXAYX3zpLLgrT2Qn4Us_HRN9iRDXVcFPHtTAyyUATOazXPCZNMi9GlyuXslCosFUoQ6hPaWO3Mhsjl3bwJWdYlQMquIWqVLk=w994-h745-n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6207125"/>
            <a:ext cx="779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20" descr="https://lh3.googleusercontent.com/TZAwjLNENsr1kfTYKSrReXR4exXqJBy-vtKJ8D4HpycM6RFzOCS_QAf6Jo7XwBfCIhR3nKa5jFX6t7nynp1EXczEsqtDyoEGAFsNVv3ZanLQTPlFdtmqq0Onlf9_gveBL6B1ysaIB4ICKW_Nk9AAu0be2fxwdbLulZYRELe-85PKXWI4ubHjoDdgEIRneh4cdVMkM7Q117LWg98Wl9Q4Bdr0NvefF-F3DIKyyqjeWfnGY1IjvXH88pU04TytJtUEaiAOWXPCeJtHB8HvbYYCTY-1sdvnwDXje6Kgzw7YU6Nv0fc1U8r_7RUNzij-Ga7G3Y2cR5ikU30q36QLI8HlwjDD4qBr-XrMW4syB7778ZiJ9ANN3veJ2fBTs2sufi08GIuoiY1p4wNLYuTGMabnoYQSOLive0g9awUduiiTqxHDIRXaelnyIbuPdVRMADmOI2qXN-2zbcii9O0at1aNjPMl4NB2Vp590TAC-NexqGDuRcbHwE3X2WxP_G7Io0yAZygqBiI7bd6zICKUZzJEvERBSCocj8XyFgfFfr_B80ILatrc3DynMd8MbSd9xSlSuDJDiReGJNOB0W3ygIdynxlf2g9qTLhhWt7jjs9NJFNc-bE=w1059-h794-n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24277" r="33548" b="40462"/>
          <a:stretch>
            <a:fillRect/>
          </a:stretch>
        </p:blipFill>
        <p:spPr bwMode="auto">
          <a:xfrm>
            <a:off x="8428038" y="5449888"/>
            <a:ext cx="1390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b="20381"/>
          <a:stretch>
            <a:fillRect/>
          </a:stretch>
        </p:blipFill>
        <p:spPr bwMode="auto">
          <a:xfrm>
            <a:off x="9012238" y="6207125"/>
            <a:ext cx="900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24" descr="C:\Users\Админ\Desktop\DSCN549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9" y="5449889"/>
            <a:ext cx="5476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25" descr="C:\Users\Админ\Desktop\DSCN572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5449888"/>
            <a:ext cx="5254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вал 35"/>
          <p:cNvSpPr/>
          <p:nvPr/>
        </p:nvSpPr>
        <p:spPr>
          <a:xfrm flipH="1">
            <a:off x="-1573196" y="-2231294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H="1">
            <a:off x="-1688732" y="-1755294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464099"/>
      </p:ext>
    </p:extLst>
  </p:cSld>
  <p:clrMapOvr>
    <a:masterClrMapping/>
  </p:clrMapOvr>
  <p:transition advTm="234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242" y="702934"/>
            <a:ext cx="8855604" cy="527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Сотрудничество: Проект «Школа тренера-технолога </a:t>
            </a:r>
            <a:r>
              <a:rPr lang="ru-RU" sz="3200" b="1" dirty="0" err="1"/>
              <a:t>деятельностных</a:t>
            </a:r>
            <a:r>
              <a:rPr lang="ru-RU" sz="3200" b="1" dirty="0"/>
              <a:t> </a:t>
            </a:r>
            <a:r>
              <a:rPr lang="ru-RU" sz="3200" b="1" dirty="0" smtClean="0"/>
              <a:t>практик»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2851532"/>
            <a:ext cx="522922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600" dirty="0" smtClean="0"/>
              <a:t>Задача проекта – совершенствование </a:t>
            </a:r>
            <a:r>
              <a:rPr lang="ru-RU" sz="2600" dirty="0"/>
              <a:t>профессиональных компетенций учителей в области грамотной реализации </a:t>
            </a:r>
            <a:r>
              <a:rPr lang="ru-RU" sz="2600" dirty="0" err="1" smtClean="0"/>
              <a:t>деятельностных</a:t>
            </a:r>
            <a:r>
              <a:rPr lang="ru-RU" sz="2600" dirty="0" smtClean="0"/>
              <a:t> образовательных практик.</a:t>
            </a:r>
            <a:endParaRPr lang="ru-RU" sz="2600" dirty="0"/>
          </a:p>
        </p:txBody>
      </p:sp>
      <p:sp>
        <p:nvSpPr>
          <p:cNvPr id="6" name="Овал 5"/>
          <p:cNvSpPr/>
          <p:nvPr/>
        </p:nvSpPr>
        <p:spPr>
          <a:xfrm flipH="1">
            <a:off x="-1058456" y="-1803799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-1173991" y="-1092462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227" t="7708" r="12461" b="3750"/>
          <a:stretch/>
        </p:blipFill>
        <p:spPr>
          <a:xfrm>
            <a:off x="6593278" y="2188745"/>
            <a:ext cx="5560367" cy="3938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2436" y="5156778"/>
            <a:ext cx="1092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школьники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55703" y="4164412"/>
            <a:ext cx="904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учитель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42436" y="2898814"/>
            <a:ext cx="1701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тренер-технолог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443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B3F59054-3394-4D87-8BD0-A28DCD47F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стена, человек, в помещении&#10;&#10;Описание создано автоматически">
            <a:extLst>
              <a:ext uri="{FF2B5EF4-FFF2-40B4-BE49-F238E27FC236}">
                <a16:creationId xmlns="" xmlns:a16="http://schemas.microsoft.com/office/drawing/2014/main" id="{3D2DA768-9ECD-443E-92D0-AB58CC95C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r="37440"/>
          <a:stretch/>
        </p:blipFill>
        <p:spPr>
          <a:xfrm>
            <a:off x="9050691" y="328414"/>
            <a:ext cx="3057820" cy="59181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одежда, мебель, человек, стол&#10;&#10;Описание создано автоматически">
            <a:extLst>
              <a:ext uri="{FF2B5EF4-FFF2-40B4-BE49-F238E27FC236}">
                <a16:creationId xmlns="" xmlns:a16="http://schemas.microsoft.com/office/drawing/2014/main" id="{A6F258AF-0B60-4641-9993-E53CE9450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0" b="1"/>
          <a:stretch/>
        </p:blipFill>
        <p:spPr>
          <a:xfrm>
            <a:off x="6236736" y="328414"/>
            <a:ext cx="3284280" cy="2991494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одежда, в помещении, мебель, человек&#10;&#10;Описание создано автоматически">
            <a:extLst>
              <a:ext uri="{FF2B5EF4-FFF2-40B4-BE49-F238E27FC236}">
                <a16:creationId xmlns="" xmlns:a16="http://schemas.microsoft.com/office/drawing/2014/main" id="{8287459F-39A1-464F-8220-39DBEE902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r="4" b="4"/>
          <a:stretch/>
        </p:blipFill>
        <p:spPr>
          <a:xfrm>
            <a:off x="6324600" y="3345308"/>
            <a:ext cx="3171016" cy="2919899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8DE6C44-43F8-4DE4-AB81-66853FFEA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000" y="100685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409529B-9B56-4F10-BE4D-F934DB89E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53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06EBC4D-ECD2-4760-BE4F-ECA44612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243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A3EF6E-A083-4BE8-A209-7F31BC1328EB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8100" y="2034661"/>
            <a:ext cx="6324600" cy="384773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dirty="0" smtClean="0"/>
              <a:t>Диагностика учительских компетенций учителей в области реализации </a:t>
            </a:r>
            <a:r>
              <a:rPr lang="ru-RU" dirty="0" err="1" smtClean="0"/>
              <a:t>деятельностных</a:t>
            </a:r>
            <a:r>
              <a:rPr lang="ru-RU" dirty="0" smtClean="0"/>
              <a:t> практик.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Проектные, аналитические, экспертно-аналитические семинары с педагогами </a:t>
            </a:r>
            <a:r>
              <a:rPr lang="ru-RU" dirty="0" err="1" smtClean="0"/>
              <a:t>Славгородского</a:t>
            </a:r>
            <a:r>
              <a:rPr lang="ru-RU" dirty="0" smtClean="0"/>
              <a:t> образовательного округа.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Тренинги учительских компетенций.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Поддержка механизмов саморазвития учителей в области  ФГОС,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в обучении.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617" y="407454"/>
            <a:ext cx="6222119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/>
              <a:t>Основные виды деятельности</a:t>
            </a:r>
            <a:r>
              <a:rPr lang="en-US" sz="3200" b="1" smtClean="0"/>
              <a:t> </a:t>
            </a:r>
            <a:r>
              <a:rPr lang="ru-RU" sz="3200" b="1" smtClean="0"/>
              <a:t>в рамках проектной школы тренера-технолога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506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1022013" cy="7826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/>
              <a:t>Трудности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smtClean="0"/>
              <a:t>учителя при работе с классом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42303"/>
              </p:ext>
            </p:extLst>
          </p:nvPr>
        </p:nvGraphicFramePr>
        <p:xfrm>
          <a:off x="277813" y="719138"/>
          <a:ext cx="11353800" cy="613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8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1" y="1431927"/>
            <a:ext cx="47799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7|6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1846</Words>
  <Application>Microsoft Office PowerPoint</Application>
  <PresentationFormat>Широкоэкранный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Arabic Typesetting</vt:lpstr>
      <vt:lpstr>Arial</vt:lpstr>
      <vt:lpstr>Calibri</vt:lpstr>
      <vt:lpstr>Gilroy ExtraBold</vt:lpstr>
      <vt:lpstr>Helvetica Neue Medium</vt:lpstr>
      <vt:lpstr>Muller Bold</vt:lpstr>
      <vt:lpstr>Times New Roman</vt:lpstr>
      <vt:lpstr>Тема Office</vt:lpstr>
      <vt:lpstr>Презентация PowerPoint</vt:lpstr>
      <vt:lpstr>Презентация PowerPoint</vt:lpstr>
      <vt:lpstr>Обновлённые ФГОС ООО</vt:lpstr>
      <vt:lpstr>Презентация PowerPoint</vt:lpstr>
      <vt:lpstr>Трудности учителей в реализации ФГОС общего образования</vt:lpstr>
      <vt:lpstr>Презентация PowerPoint</vt:lpstr>
      <vt:lpstr>Сотрудничество: Проект «Школа тренера-технолога деятельностных практик»</vt:lpstr>
      <vt:lpstr>Презентация PowerPoint</vt:lpstr>
      <vt:lpstr>Трудности учителя при работе с классом</vt:lpstr>
      <vt:lpstr>Лаборатория по сопровождению деятельностных практик https://labor-d.iro22.ru/ </vt:lpstr>
      <vt:lpstr>https://labor-d.iro22.ru/index.php/kontakty </vt:lpstr>
      <vt:lpstr>Мнения некоторых учителей о работе в Проектной школе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«Функциональная грамотность как результат деятельностного обучения учебному предмету»</dc:title>
  <dc:creator>admin</dc:creator>
  <cp:lastModifiedBy>Решетникова Н.В.</cp:lastModifiedBy>
  <cp:revision>212</cp:revision>
  <cp:lastPrinted>2023-11-01T12:23:59Z</cp:lastPrinted>
  <dcterms:created xsi:type="dcterms:W3CDTF">2023-01-29T01:44:45Z</dcterms:created>
  <dcterms:modified xsi:type="dcterms:W3CDTF">2023-11-02T03:15:15Z</dcterms:modified>
</cp:coreProperties>
</file>