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9" r:id="rId3"/>
    <p:sldId id="265" r:id="rId4"/>
    <p:sldId id="262" r:id="rId5"/>
    <p:sldId id="263" r:id="rId6"/>
    <p:sldId id="264" r:id="rId7"/>
    <p:sldId id="266" r:id="rId8"/>
    <p:sldId id="260" r:id="rId9"/>
    <p:sldId id="267" r:id="rId10"/>
    <p:sldId id="268" r:id="rId11"/>
    <p:sldId id="269" r:id="rId12"/>
    <p:sldId id="270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ксана Стрельцова" initials="ОС" lastIdx="1" clrIdx="0">
    <p:extLst>
      <p:ext uri="{19B8F6BF-5375-455C-9EA6-DF929625EA0E}">
        <p15:presenceInfo xmlns:p15="http://schemas.microsoft.com/office/powerpoint/2012/main" userId="7bc26d7e4df03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2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3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71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63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3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6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678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4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9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2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5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4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64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61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0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343&amp;picture=&amp;jazyk=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dovushkina.blogspot.com/2012/08/blog-post_23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CFC17E-668B-4B88-B45F-C28025BEC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722912" cy="20882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b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Отчество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9BD6AD-377D-4D9E-8532-6452AFCE6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224" y="4543403"/>
            <a:ext cx="3585592" cy="685800"/>
          </a:xfrm>
        </p:spPr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002060"/>
                </a:solidFill>
              </a:rPr>
              <a:t>ПОРТФОЛИО УЧИТЕЛЯ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AE95DE0-D576-4621-94F5-962439F02C27}"/>
              </a:ext>
            </a:extLst>
          </p:cNvPr>
          <p:cNvSpPr txBox="1">
            <a:spLocks/>
          </p:cNvSpPr>
          <p:nvPr/>
        </p:nvSpPr>
        <p:spPr>
          <a:xfrm>
            <a:off x="2771800" y="476672"/>
            <a:ext cx="5010944" cy="46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Наименование ОУ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A33D6F-D347-404D-9E7B-273FD364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251518" y="1665068"/>
            <a:ext cx="4176466" cy="2951805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743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1B7E2-4DAD-410D-9A13-AE62EAC2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Мониторинг участия в экспертной деятельности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3B96AB-21FD-4BBD-93F7-7A1C362EAE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815087"/>
              </p:ext>
            </p:extLst>
          </p:nvPr>
        </p:nvGraphicFramePr>
        <p:xfrm>
          <a:off x="467544" y="2057400"/>
          <a:ext cx="8352928" cy="3325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162">
                  <a:extLst>
                    <a:ext uri="{9D8B030D-6E8A-4147-A177-3AD203B41FA5}">
                      <a16:colId xmlns:a16="http://schemas.microsoft.com/office/drawing/2014/main" val="1840373430"/>
                    </a:ext>
                  </a:extLst>
                </a:gridCol>
                <a:gridCol w="1385382">
                  <a:extLst>
                    <a:ext uri="{9D8B030D-6E8A-4147-A177-3AD203B41FA5}">
                      <a16:colId xmlns:a16="http://schemas.microsoft.com/office/drawing/2014/main" val="4506123"/>
                    </a:ext>
                  </a:extLst>
                </a:gridCol>
                <a:gridCol w="1296772">
                  <a:extLst>
                    <a:ext uri="{9D8B030D-6E8A-4147-A177-3AD203B41FA5}">
                      <a16:colId xmlns:a16="http://schemas.microsoft.com/office/drawing/2014/main" val="2029909398"/>
                    </a:ext>
                  </a:extLst>
                </a:gridCol>
                <a:gridCol w="1368341">
                  <a:extLst>
                    <a:ext uri="{9D8B030D-6E8A-4147-A177-3AD203B41FA5}">
                      <a16:colId xmlns:a16="http://schemas.microsoft.com/office/drawing/2014/main" val="3775991575"/>
                    </a:ext>
                  </a:extLst>
                </a:gridCol>
                <a:gridCol w="1707445">
                  <a:extLst>
                    <a:ext uri="{9D8B030D-6E8A-4147-A177-3AD203B41FA5}">
                      <a16:colId xmlns:a16="http://schemas.microsoft.com/office/drawing/2014/main" val="1407217049"/>
                    </a:ext>
                  </a:extLst>
                </a:gridCol>
                <a:gridCol w="1766826">
                  <a:extLst>
                    <a:ext uri="{9D8B030D-6E8A-4147-A177-3AD203B41FA5}">
                      <a16:colId xmlns:a16="http://schemas.microsoft.com/office/drawing/2014/main" val="1763867225"/>
                    </a:ext>
                  </a:extLst>
                </a:gridCol>
              </a:tblGrid>
              <a:tr h="2451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Дата (учебный год)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мероприятия (участия)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Форма участия (очно, дистанционно и </a:t>
                      </a:r>
                      <a:r>
                        <a:rPr lang="ru-RU" sz="1400" kern="50" dirty="0" err="1">
                          <a:effectLst/>
                        </a:rPr>
                        <a:t>пр</a:t>
                      </a:r>
                      <a:r>
                        <a:rPr lang="ru-RU" sz="1400" kern="5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Вид деятельности (</a:t>
                      </a:r>
                      <a:r>
                        <a:rPr lang="ru-RU" sz="1200" kern="50" dirty="0">
                          <a:effectLst/>
                        </a:rPr>
                        <a:t>член предметных комиссий, оргкомитетов, жюри различных конкурсов, эксперт по проверке развёрнутых ответов ГИА, наставник молодых педагогов и др.)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Название и реквизиты документа, подтверждающего участие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extLst>
                  <a:ext uri="{0D108BD9-81ED-4DB2-BD59-A6C34878D82A}">
                    <a16:rowId xmlns:a16="http://schemas.microsoft.com/office/drawing/2014/main" val="4256790969"/>
                  </a:ext>
                </a:extLst>
              </a:tr>
              <a:tr h="291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extLst>
                  <a:ext uri="{0D108BD9-81ED-4DB2-BD59-A6C34878D82A}">
                    <a16:rowId xmlns:a16="http://schemas.microsoft.com/office/drawing/2014/main" val="4193862849"/>
                  </a:ext>
                </a:extLst>
              </a:tr>
              <a:tr h="291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extLst>
                  <a:ext uri="{0D108BD9-81ED-4DB2-BD59-A6C34878D82A}">
                    <a16:rowId xmlns:a16="http://schemas.microsoft.com/office/drawing/2014/main" val="3412201242"/>
                  </a:ext>
                </a:extLst>
              </a:tr>
              <a:tr h="291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59" marR="59459" marT="0" marB="0"/>
                </a:tc>
                <a:extLst>
                  <a:ext uri="{0D108BD9-81ED-4DB2-BD59-A6C34878D82A}">
                    <a16:rowId xmlns:a16="http://schemas.microsoft.com/office/drawing/2014/main" val="841605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62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FBEC2-B93D-45B2-920F-A47C90873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Мониторинг участия в профессиональных конкурсах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178F78B-0786-4589-8189-DEC400682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657663"/>
              </p:ext>
            </p:extLst>
          </p:nvPr>
        </p:nvGraphicFramePr>
        <p:xfrm>
          <a:off x="593091" y="2348880"/>
          <a:ext cx="7956549" cy="181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077">
                  <a:extLst>
                    <a:ext uri="{9D8B030D-6E8A-4147-A177-3AD203B41FA5}">
                      <a16:colId xmlns:a16="http://schemas.microsoft.com/office/drawing/2014/main" val="1072974878"/>
                    </a:ext>
                  </a:extLst>
                </a:gridCol>
                <a:gridCol w="1232146">
                  <a:extLst>
                    <a:ext uri="{9D8B030D-6E8A-4147-A177-3AD203B41FA5}">
                      <a16:colId xmlns:a16="http://schemas.microsoft.com/office/drawing/2014/main" val="4069908852"/>
                    </a:ext>
                  </a:extLst>
                </a:gridCol>
                <a:gridCol w="2577244">
                  <a:extLst>
                    <a:ext uri="{9D8B030D-6E8A-4147-A177-3AD203B41FA5}">
                      <a16:colId xmlns:a16="http://schemas.microsoft.com/office/drawing/2014/main" val="3888826642"/>
                    </a:ext>
                  </a:extLst>
                </a:gridCol>
                <a:gridCol w="1819711">
                  <a:extLst>
                    <a:ext uri="{9D8B030D-6E8A-4147-A177-3AD203B41FA5}">
                      <a16:colId xmlns:a16="http://schemas.microsoft.com/office/drawing/2014/main" val="3566849234"/>
                    </a:ext>
                  </a:extLst>
                </a:gridCol>
                <a:gridCol w="1569371">
                  <a:extLst>
                    <a:ext uri="{9D8B030D-6E8A-4147-A177-3AD203B41FA5}">
                      <a16:colId xmlns:a16="http://schemas.microsoft.com/office/drawing/2014/main" val="182963909"/>
                    </a:ext>
                  </a:extLst>
                </a:gridCol>
              </a:tblGrid>
              <a:tr h="715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8465" algn="l"/>
                          <a:tab pos="530225" algn="ctr"/>
                        </a:tabLst>
                      </a:pPr>
                      <a:r>
                        <a:rPr lang="ru-RU" sz="1400" dirty="0">
                          <a:effectLst/>
                        </a:rPr>
                        <a:t>Сроки (учебный год)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участия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конкурса профессионального мастерства, в том числе в интернет – конкурсах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Результат участия (сертификат, грамота, диплом и др.)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Название и реквизиты документа, подтверждающего участие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extLst>
                  <a:ext uri="{0D108BD9-81ED-4DB2-BD59-A6C34878D82A}">
                    <a16:rowId xmlns:a16="http://schemas.microsoft.com/office/drawing/2014/main" val="1790782094"/>
                  </a:ext>
                </a:extLst>
              </a:tr>
              <a:tr h="172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extLst>
                  <a:ext uri="{0D108BD9-81ED-4DB2-BD59-A6C34878D82A}">
                    <a16:rowId xmlns:a16="http://schemas.microsoft.com/office/drawing/2014/main" val="1208896908"/>
                  </a:ext>
                </a:extLst>
              </a:tr>
              <a:tr h="172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extLst>
                  <a:ext uri="{0D108BD9-81ED-4DB2-BD59-A6C34878D82A}">
                    <a16:rowId xmlns:a16="http://schemas.microsoft.com/office/drawing/2014/main" val="3810892986"/>
                  </a:ext>
                </a:extLst>
              </a:tr>
              <a:tr h="172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extLst>
                  <a:ext uri="{0D108BD9-81ED-4DB2-BD59-A6C34878D82A}">
                    <a16:rowId xmlns:a16="http://schemas.microsoft.com/office/drawing/2014/main" val="1027258204"/>
                  </a:ext>
                </a:extLst>
              </a:tr>
              <a:tr h="172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36" marR="58636" marT="0" marB="0"/>
                </a:tc>
                <a:extLst>
                  <a:ext uri="{0D108BD9-81ED-4DB2-BD59-A6C34878D82A}">
                    <a16:rowId xmlns:a16="http://schemas.microsoft.com/office/drawing/2014/main" val="1298195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1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95B62-9D3C-4036-A145-DFB7474D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76672"/>
            <a:ext cx="6377940" cy="1293028"/>
          </a:xfrm>
        </p:spPr>
        <p:txBody>
          <a:bodyPr>
            <a:normAutofit/>
          </a:bodyPr>
          <a:lstStyle/>
          <a:p>
            <a:r>
              <a:rPr lang="ru-RU" sz="3200" dirty="0"/>
              <a:t>Мониторинг участия в разработке документов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38BE62D-BEC8-4566-B5DE-A94B20877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006185"/>
              </p:ext>
            </p:extLst>
          </p:nvPr>
        </p:nvGraphicFramePr>
        <p:xfrm>
          <a:off x="467544" y="2492896"/>
          <a:ext cx="8250148" cy="2060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878">
                  <a:extLst>
                    <a:ext uri="{9D8B030D-6E8A-4147-A177-3AD203B41FA5}">
                      <a16:colId xmlns:a16="http://schemas.microsoft.com/office/drawing/2014/main" val="1570686852"/>
                    </a:ext>
                  </a:extLst>
                </a:gridCol>
                <a:gridCol w="3404256">
                  <a:extLst>
                    <a:ext uri="{9D8B030D-6E8A-4147-A177-3AD203B41FA5}">
                      <a16:colId xmlns:a16="http://schemas.microsoft.com/office/drawing/2014/main" val="1818889648"/>
                    </a:ext>
                  </a:extLst>
                </a:gridCol>
                <a:gridCol w="1920745">
                  <a:extLst>
                    <a:ext uri="{9D8B030D-6E8A-4147-A177-3AD203B41FA5}">
                      <a16:colId xmlns:a16="http://schemas.microsoft.com/office/drawing/2014/main" val="712418849"/>
                    </a:ext>
                  </a:extLst>
                </a:gridCol>
                <a:gridCol w="1793269">
                  <a:extLst>
                    <a:ext uri="{9D8B030D-6E8A-4147-A177-3AD203B41FA5}">
                      <a16:colId xmlns:a16="http://schemas.microsoft.com/office/drawing/2014/main" val="1772060549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400" dirty="0">
                          <a:effectLst/>
                        </a:rPr>
                        <a:t>Период (учебный год)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Наименование документа </a:t>
                      </a:r>
                      <a:r>
                        <a:rPr lang="ru-RU" sz="1400" kern="50" dirty="0">
                          <a:effectLst/>
                        </a:rPr>
                        <a:t>(элективный курс, программа по предмету, программа внеурочной деятельности, диагностические материалы и др.)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47925" algn="l"/>
                        </a:tabLst>
                      </a:pPr>
                      <a:r>
                        <a:rPr lang="ru-RU" sz="1400" dirty="0">
                          <a:effectLst/>
                        </a:rPr>
                        <a:t>Уровень участия (в составе рабочей группы, самостоятельно)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47925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Название и реквизиты документа, подтверждающего участие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extLst>
                  <a:ext uri="{0D108BD9-81ED-4DB2-BD59-A6C34878D82A}">
                    <a16:rowId xmlns:a16="http://schemas.microsoft.com/office/drawing/2014/main" val="278369162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extLst>
                  <a:ext uri="{0D108BD9-81ED-4DB2-BD59-A6C34878D82A}">
                    <a16:rowId xmlns:a16="http://schemas.microsoft.com/office/drawing/2014/main" val="2546363129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extLst>
                  <a:ext uri="{0D108BD9-81ED-4DB2-BD59-A6C34878D82A}">
                    <a16:rowId xmlns:a16="http://schemas.microsoft.com/office/drawing/2014/main" val="1416629133"/>
                  </a:ext>
                </a:extLst>
              </a:tr>
              <a:tr h="230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447925" algn="l"/>
                        </a:tabLs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42" marR="64142" marT="0" marB="0"/>
                </a:tc>
                <a:extLst>
                  <a:ext uri="{0D108BD9-81ED-4DB2-BD59-A6C34878D82A}">
                    <a16:rowId xmlns:a16="http://schemas.microsoft.com/office/drawing/2014/main" val="275509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15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A6B6CF-5AFE-462E-89A2-0C1FB252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C3486D-61C0-4FA4-AD27-FB3965055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536" y="740839"/>
            <a:ext cx="8504066" cy="567426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005D0-4331-45DC-97B1-26DB4D1F3682}"/>
              </a:ext>
            </a:extLst>
          </p:cNvPr>
          <p:cNvSpPr txBox="1"/>
          <p:nvPr/>
        </p:nvSpPr>
        <p:spPr>
          <a:xfrm>
            <a:off x="395536" y="6324145"/>
            <a:ext cx="7955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://vdovushkina.blogspot.com/2012/08/blog-post_23.html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c-nd/3.0/"/>
              </a:rPr>
              <a:t>CC BY-NC-ND</a:t>
            </a:r>
            <a:endParaRPr lang="ru-RU" sz="900"/>
          </a:p>
        </p:txBody>
      </p:sp>
    </p:spTree>
    <p:extLst>
      <p:ext uri="{BB962C8B-B14F-4D97-AF65-F5344CB8AC3E}">
        <p14:creationId xmlns:p14="http://schemas.microsoft.com/office/powerpoint/2010/main" val="2862925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F03D7-9CDC-4803-8046-E3745216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476672"/>
            <a:ext cx="5040560" cy="39435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Общие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D6302-A36B-469A-8E98-149BACE7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0728"/>
            <a:ext cx="8250148" cy="55069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Дата рождения</a:t>
            </a:r>
          </a:p>
          <a:p>
            <a:r>
              <a:rPr lang="ru-RU" dirty="0"/>
              <a:t>Уровень образования</a:t>
            </a:r>
          </a:p>
          <a:p>
            <a:r>
              <a:rPr lang="ru-RU" dirty="0"/>
              <a:t>Место учебы</a:t>
            </a:r>
          </a:p>
          <a:p>
            <a:r>
              <a:rPr lang="ru-RU" dirty="0"/>
              <a:t>Специальность по диплому</a:t>
            </a:r>
          </a:p>
          <a:p>
            <a:r>
              <a:rPr lang="ru-RU" dirty="0"/>
              <a:t>Квалификация по диплому</a:t>
            </a:r>
          </a:p>
          <a:p>
            <a:r>
              <a:rPr lang="ru-RU" dirty="0"/>
              <a:t>Стаж трудовой деятельности</a:t>
            </a:r>
          </a:p>
          <a:p>
            <a:r>
              <a:rPr lang="ru-RU" dirty="0"/>
              <a:t>Стаж педагогической деятельности</a:t>
            </a:r>
          </a:p>
          <a:p>
            <a:r>
              <a:rPr lang="ru-RU" dirty="0"/>
              <a:t>Стаж работы в данном ОУ </a:t>
            </a:r>
          </a:p>
          <a:p>
            <a:r>
              <a:rPr lang="ru-RU" dirty="0"/>
              <a:t>Квалификационная категория</a:t>
            </a:r>
          </a:p>
          <a:p>
            <a:r>
              <a:rPr lang="ru-RU" dirty="0"/>
              <a:t>Срок действия категории</a:t>
            </a:r>
          </a:p>
          <a:p>
            <a:r>
              <a:rPr lang="ru-RU" dirty="0"/>
              <a:t>Занимаемая должность</a:t>
            </a:r>
          </a:p>
          <a:p>
            <a:r>
              <a:rPr lang="ru-RU" dirty="0"/>
              <a:t>Стаж в данной должности</a:t>
            </a:r>
          </a:p>
          <a:p>
            <a:r>
              <a:rPr lang="ru-RU" dirty="0"/>
              <a:t>Контактные данные:  </a:t>
            </a:r>
          </a:p>
          <a:p>
            <a:pPr marL="0" indent="0">
              <a:buNone/>
            </a:pPr>
            <a:r>
              <a:rPr lang="ru-RU" dirty="0"/>
              <a:t>     e-</a:t>
            </a:r>
            <a:r>
              <a:rPr lang="ru-RU" dirty="0" err="1"/>
              <a:t>mail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     адрес сайта</a:t>
            </a:r>
          </a:p>
        </p:txBody>
      </p:sp>
    </p:spTree>
    <p:extLst>
      <p:ext uri="{BB962C8B-B14F-4D97-AF65-F5344CB8AC3E}">
        <p14:creationId xmlns:p14="http://schemas.microsoft.com/office/powerpoint/2010/main" val="428967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F03D7-9CDC-4803-8046-E3745216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856" y="332656"/>
            <a:ext cx="5256584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Дополнительные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D6302-A36B-469A-8E98-149BACE7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5"/>
            <a:ext cx="8250148" cy="4896544"/>
          </a:xfrm>
        </p:spPr>
        <p:txBody>
          <a:bodyPr>
            <a:normAutofit/>
          </a:bodyPr>
          <a:lstStyle/>
          <a:p>
            <a:r>
              <a:rPr lang="ru-RU" dirty="0"/>
              <a:t>Почетные звания</a:t>
            </a:r>
          </a:p>
          <a:p>
            <a:r>
              <a:rPr lang="ru-RU" dirty="0"/>
              <a:t>Награды</a:t>
            </a:r>
          </a:p>
          <a:p>
            <a:r>
              <a:rPr lang="ru-RU" dirty="0"/>
              <a:t>Ученая степень</a:t>
            </a:r>
          </a:p>
          <a:p>
            <a:r>
              <a:rPr lang="ru-RU" dirty="0"/>
              <a:t>Грамоты</a:t>
            </a:r>
          </a:p>
          <a:p>
            <a:r>
              <a:rPr lang="ru-RU" dirty="0"/>
              <a:t>Дипломы</a:t>
            </a:r>
          </a:p>
          <a:p>
            <a:r>
              <a:rPr lang="ru-RU" dirty="0"/>
              <a:t>Благодарности</a:t>
            </a:r>
          </a:p>
          <a:p>
            <a:r>
              <a:rPr lang="ru-RU" dirty="0"/>
              <a:t>Кредо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67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E3844-19A0-42F4-8523-6A23300B3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04665"/>
            <a:ext cx="6713944" cy="93610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n-lt"/>
              </a:rPr>
              <a:t>мониторинг повышения квалификации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D632FE0-94AD-4A6D-ABF3-D4D17BFE4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2853"/>
              </p:ext>
            </p:extLst>
          </p:nvPr>
        </p:nvGraphicFramePr>
        <p:xfrm>
          <a:off x="395536" y="1700808"/>
          <a:ext cx="8316924" cy="391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771">
                  <a:extLst>
                    <a:ext uri="{9D8B030D-6E8A-4147-A177-3AD203B41FA5}">
                      <a16:colId xmlns:a16="http://schemas.microsoft.com/office/drawing/2014/main" val="3909278110"/>
                    </a:ext>
                  </a:extLst>
                </a:gridCol>
                <a:gridCol w="1581272">
                  <a:extLst>
                    <a:ext uri="{9D8B030D-6E8A-4147-A177-3AD203B41FA5}">
                      <a16:colId xmlns:a16="http://schemas.microsoft.com/office/drawing/2014/main" val="1604778821"/>
                    </a:ext>
                  </a:extLst>
                </a:gridCol>
                <a:gridCol w="2092485">
                  <a:extLst>
                    <a:ext uri="{9D8B030D-6E8A-4147-A177-3AD203B41FA5}">
                      <a16:colId xmlns:a16="http://schemas.microsoft.com/office/drawing/2014/main" val="428274892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66439150"/>
                    </a:ext>
                  </a:extLst>
                </a:gridCol>
                <a:gridCol w="1455824">
                  <a:extLst>
                    <a:ext uri="{9D8B030D-6E8A-4147-A177-3AD203B41FA5}">
                      <a16:colId xmlns:a16="http://schemas.microsoft.com/office/drawing/2014/main" val="3930441020"/>
                    </a:ext>
                  </a:extLst>
                </a:gridCol>
                <a:gridCol w="1172468">
                  <a:extLst>
                    <a:ext uri="{9D8B030D-6E8A-4147-A177-3AD203B41FA5}">
                      <a16:colId xmlns:a16="http://schemas.microsoft.com/office/drawing/2014/main" val="3854772696"/>
                    </a:ext>
                  </a:extLst>
                </a:gridCol>
              </a:tblGrid>
              <a:tr h="7021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Сроки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</a:t>
                      </a:r>
                      <a:r>
                        <a:rPr lang="ru-RU" sz="1600" dirty="0" err="1"/>
                        <a:t>орагнизации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Тема КПК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Кол-во часов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Форма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Реквизиты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71003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943786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17246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54687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3047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62021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146796"/>
                  </a:ext>
                </a:extLst>
              </a:tr>
              <a:tr h="4068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01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4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1EFD7-BA78-4B1E-BC9E-9C34F865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548680"/>
            <a:ext cx="6377940" cy="79208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+mn-lt"/>
              </a:rPr>
              <a:t>Индивидуальный план саморазвития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B74A4-A152-4AB6-B65A-7D9702F2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08" y="1512448"/>
            <a:ext cx="8322156" cy="4796872"/>
          </a:xfrm>
        </p:spPr>
        <p:txBody>
          <a:bodyPr/>
          <a:lstStyle/>
          <a:p>
            <a:r>
              <a:rPr lang="ru-RU" dirty="0"/>
              <a:t>Тема самообразования</a:t>
            </a:r>
          </a:p>
          <a:p>
            <a:r>
              <a:rPr lang="ru-RU" dirty="0"/>
              <a:t>Проблема</a:t>
            </a:r>
          </a:p>
          <a:p>
            <a:pPr marL="0" indent="0" algn="ctr">
              <a:buNone/>
            </a:pPr>
            <a:r>
              <a:rPr lang="ru-RU" dirty="0"/>
              <a:t>   План самообразования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D41228D-2CD9-4CD5-A5FA-B6D8333B4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15943"/>
              </p:ext>
            </p:extLst>
          </p:nvPr>
        </p:nvGraphicFramePr>
        <p:xfrm>
          <a:off x="762412" y="3068960"/>
          <a:ext cx="7770028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88">
                  <a:extLst>
                    <a:ext uri="{9D8B030D-6E8A-4147-A177-3AD203B41FA5}">
                      <a16:colId xmlns:a16="http://schemas.microsoft.com/office/drawing/2014/main" val="3295748912"/>
                    </a:ext>
                  </a:extLst>
                </a:gridCol>
                <a:gridCol w="1233884">
                  <a:extLst>
                    <a:ext uri="{9D8B030D-6E8A-4147-A177-3AD203B41FA5}">
                      <a16:colId xmlns:a16="http://schemas.microsoft.com/office/drawing/2014/main" val="745513948"/>
                    </a:ext>
                  </a:extLst>
                </a:gridCol>
                <a:gridCol w="1790452">
                  <a:extLst>
                    <a:ext uri="{9D8B030D-6E8A-4147-A177-3AD203B41FA5}">
                      <a16:colId xmlns:a16="http://schemas.microsoft.com/office/drawing/2014/main" val="4080230246"/>
                    </a:ext>
                  </a:extLst>
                </a:gridCol>
                <a:gridCol w="1434215">
                  <a:extLst>
                    <a:ext uri="{9D8B030D-6E8A-4147-A177-3AD203B41FA5}">
                      <a16:colId xmlns:a16="http://schemas.microsoft.com/office/drawing/2014/main" val="3900828653"/>
                    </a:ext>
                  </a:extLst>
                </a:gridCol>
                <a:gridCol w="1302089">
                  <a:extLst>
                    <a:ext uri="{9D8B030D-6E8A-4147-A177-3AD203B41FA5}">
                      <a16:colId xmlns:a16="http://schemas.microsoft.com/office/drawing/2014/main" val="3029988097"/>
                    </a:ext>
                  </a:extLst>
                </a:gridCol>
              </a:tblGrid>
              <a:tr h="7242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Период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Выход (продукт)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Примечание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05268"/>
                  </a:ext>
                </a:extLst>
              </a:tr>
              <a:tr h="724231">
                <a:tc>
                  <a:txBody>
                    <a:bodyPr/>
                    <a:lstStyle/>
                    <a:p>
                      <a:r>
                        <a:rPr lang="ru-RU" dirty="0"/>
                        <a:t>Подготовитель </a:t>
                      </a:r>
                      <a:r>
                        <a:rPr lang="ru-RU" dirty="0" err="1"/>
                        <a:t>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9326"/>
                  </a:ext>
                </a:extLst>
              </a:tr>
              <a:tr h="419594">
                <a:tc>
                  <a:txBody>
                    <a:bodyPr/>
                    <a:lstStyle/>
                    <a:p>
                      <a:r>
                        <a:rPr lang="ru-RU" dirty="0"/>
                        <a:t>Основной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639711"/>
                  </a:ext>
                </a:extLst>
              </a:tr>
              <a:tr h="724231">
                <a:tc>
                  <a:txBody>
                    <a:bodyPr/>
                    <a:lstStyle/>
                    <a:p>
                      <a:r>
                        <a:rPr lang="ru-RU" dirty="0"/>
                        <a:t>Рефлексивный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4409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5FE727-1854-4885-AEC3-F4D468D21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020" y="5805264"/>
            <a:ext cx="1697420" cy="812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36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2F168-8C5B-4C9D-A871-FDCF8099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76672"/>
            <a:ext cx="6377940" cy="1293028"/>
          </a:xfrm>
        </p:spPr>
        <p:txBody>
          <a:bodyPr>
            <a:normAutofit/>
          </a:bodyPr>
          <a:lstStyle/>
          <a:p>
            <a:r>
              <a:rPr lang="ru-RU" sz="2400" dirty="0"/>
              <a:t>Результаты освоения обучающимися образовательных программ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0E40D1-84EA-4B5B-B276-8185B8F95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238480"/>
              </p:ext>
            </p:extLst>
          </p:nvPr>
        </p:nvGraphicFramePr>
        <p:xfrm>
          <a:off x="395536" y="2204864"/>
          <a:ext cx="8352929" cy="3156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056">
                  <a:extLst>
                    <a:ext uri="{9D8B030D-6E8A-4147-A177-3AD203B41FA5}">
                      <a16:colId xmlns:a16="http://schemas.microsoft.com/office/drawing/2014/main" val="1431873112"/>
                    </a:ext>
                  </a:extLst>
                </a:gridCol>
                <a:gridCol w="755152">
                  <a:extLst>
                    <a:ext uri="{9D8B030D-6E8A-4147-A177-3AD203B41FA5}">
                      <a16:colId xmlns:a16="http://schemas.microsoft.com/office/drawing/2014/main" val="2993864261"/>
                    </a:ext>
                  </a:extLst>
                </a:gridCol>
                <a:gridCol w="1143366">
                  <a:extLst>
                    <a:ext uri="{9D8B030D-6E8A-4147-A177-3AD203B41FA5}">
                      <a16:colId xmlns:a16="http://schemas.microsoft.com/office/drawing/2014/main" val="4197363478"/>
                    </a:ext>
                  </a:extLst>
                </a:gridCol>
                <a:gridCol w="967379">
                  <a:extLst>
                    <a:ext uri="{9D8B030D-6E8A-4147-A177-3AD203B41FA5}">
                      <a16:colId xmlns:a16="http://schemas.microsoft.com/office/drawing/2014/main" val="4260997536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230502539"/>
                    </a:ext>
                  </a:extLst>
                </a:gridCol>
                <a:gridCol w="557738">
                  <a:extLst>
                    <a:ext uri="{9D8B030D-6E8A-4147-A177-3AD203B41FA5}">
                      <a16:colId xmlns:a16="http://schemas.microsoft.com/office/drawing/2014/main" val="656783541"/>
                    </a:ext>
                  </a:extLst>
                </a:gridCol>
                <a:gridCol w="550649">
                  <a:extLst>
                    <a:ext uri="{9D8B030D-6E8A-4147-A177-3AD203B41FA5}">
                      <a16:colId xmlns:a16="http://schemas.microsoft.com/office/drawing/2014/main" val="2575171933"/>
                    </a:ext>
                  </a:extLst>
                </a:gridCol>
                <a:gridCol w="985498">
                  <a:extLst>
                    <a:ext uri="{9D8B030D-6E8A-4147-A177-3AD203B41FA5}">
                      <a16:colId xmlns:a16="http://schemas.microsoft.com/office/drawing/2014/main" val="904564905"/>
                    </a:ext>
                  </a:extLst>
                </a:gridCol>
                <a:gridCol w="868907">
                  <a:extLst>
                    <a:ext uri="{9D8B030D-6E8A-4147-A177-3AD203B41FA5}">
                      <a16:colId xmlns:a16="http://schemas.microsoft.com/office/drawing/2014/main" val="3147132542"/>
                    </a:ext>
                  </a:extLst>
                </a:gridCol>
                <a:gridCol w="717654">
                  <a:extLst>
                    <a:ext uri="{9D8B030D-6E8A-4147-A177-3AD203B41FA5}">
                      <a16:colId xmlns:a16="http://schemas.microsoft.com/office/drawing/2014/main" val="1569732794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539871966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класс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обучается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из них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600" kern="50" dirty="0">
                          <a:effectLst/>
                        </a:rPr>
                        <a:t>Образовательные результаты по итогам учебного года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979177"/>
                  </a:ext>
                </a:extLst>
              </a:tr>
              <a:tr h="1138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на «5»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на «4»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на «2»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успеваемость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качество знаний 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СОК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5576191"/>
                  </a:ext>
                </a:extLst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3701902"/>
                  </a:ext>
                </a:extLst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65604"/>
                  </a:ext>
                </a:extLst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980832"/>
                  </a:ext>
                </a:extLst>
              </a:tr>
              <a:tr h="321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45510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D7A42DF6-E6CC-4DF9-ABB3-24E13B4995EC}"/>
              </a:ext>
            </a:extLst>
          </p:cNvPr>
          <p:cNvSpPr txBox="1">
            <a:spLocks/>
          </p:cNvSpPr>
          <p:nvPr/>
        </p:nvSpPr>
        <p:spPr>
          <a:xfrm>
            <a:off x="465984" y="1628800"/>
            <a:ext cx="76500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Результаты освоения ООП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402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2F168-8C5B-4C9D-A871-FDCF80994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76672"/>
            <a:ext cx="6377940" cy="1293028"/>
          </a:xfrm>
        </p:spPr>
        <p:txBody>
          <a:bodyPr>
            <a:normAutofit/>
          </a:bodyPr>
          <a:lstStyle/>
          <a:p>
            <a:r>
              <a:rPr lang="ru-RU" sz="2400" dirty="0"/>
              <a:t>Результаты освоения обучающимися образовательных программ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7A42DF6-E6CC-4DF9-ABB3-24E13B4995EC}"/>
              </a:ext>
            </a:extLst>
          </p:cNvPr>
          <p:cNvSpPr txBox="1">
            <a:spLocks/>
          </p:cNvSpPr>
          <p:nvPr/>
        </p:nvSpPr>
        <p:spPr>
          <a:xfrm>
            <a:off x="465984" y="1628800"/>
            <a:ext cx="765004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Результаты освоения АОП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480D48B-B82B-4836-9B7B-6FD630AB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46613"/>
              </p:ext>
            </p:extLst>
          </p:nvPr>
        </p:nvGraphicFramePr>
        <p:xfrm>
          <a:off x="355698" y="2060848"/>
          <a:ext cx="8536781" cy="3076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302">
                  <a:extLst>
                    <a:ext uri="{9D8B030D-6E8A-4147-A177-3AD203B41FA5}">
                      <a16:colId xmlns:a16="http://schemas.microsoft.com/office/drawing/2014/main" val="3063481862"/>
                    </a:ext>
                  </a:extLst>
                </a:gridCol>
                <a:gridCol w="603296">
                  <a:extLst>
                    <a:ext uri="{9D8B030D-6E8A-4147-A177-3AD203B41FA5}">
                      <a16:colId xmlns:a16="http://schemas.microsoft.com/office/drawing/2014/main" val="2933029448"/>
                    </a:ext>
                  </a:extLst>
                </a:gridCol>
                <a:gridCol w="1074524">
                  <a:extLst>
                    <a:ext uri="{9D8B030D-6E8A-4147-A177-3AD203B41FA5}">
                      <a16:colId xmlns:a16="http://schemas.microsoft.com/office/drawing/2014/main" val="3816968701"/>
                    </a:ext>
                  </a:extLst>
                </a:gridCol>
                <a:gridCol w="795539">
                  <a:extLst>
                    <a:ext uri="{9D8B030D-6E8A-4147-A177-3AD203B41FA5}">
                      <a16:colId xmlns:a16="http://schemas.microsoft.com/office/drawing/2014/main" val="2701097004"/>
                    </a:ext>
                  </a:extLst>
                </a:gridCol>
                <a:gridCol w="959646">
                  <a:extLst>
                    <a:ext uri="{9D8B030D-6E8A-4147-A177-3AD203B41FA5}">
                      <a16:colId xmlns:a16="http://schemas.microsoft.com/office/drawing/2014/main" val="874347570"/>
                    </a:ext>
                  </a:extLst>
                </a:gridCol>
                <a:gridCol w="594700">
                  <a:extLst>
                    <a:ext uri="{9D8B030D-6E8A-4147-A177-3AD203B41FA5}">
                      <a16:colId xmlns:a16="http://schemas.microsoft.com/office/drawing/2014/main" val="3060101491"/>
                    </a:ext>
                  </a:extLst>
                </a:gridCol>
                <a:gridCol w="522022">
                  <a:extLst>
                    <a:ext uri="{9D8B030D-6E8A-4147-A177-3AD203B41FA5}">
                      <a16:colId xmlns:a16="http://schemas.microsoft.com/office/drawing/2014/main" val="2155892786"/>
                    </a:ext>
                  </a:extLst>
                </a:gridCol>
                <a:gridCol w="517333">
                  <a:extLst>
                    <a:ext uri="{9D8B030D-6E8A-4147-A177-3AD203B41FA5}">
                      <a16:colId xmlns:a16="http://schemas.microsoft.com/office/drawing/2014/main" val="611037152"/>
                    </a:ext>
                  </a:extLst>
                </a:gridCol>
                <a:gridCol w="978787">
                  <a:extLst>
                    <a:ext uri="{9D8B030D-6E8A-4147-A177-3AD203B41FA5}">
                      <a16:colId xmlns:a16="http://schemas.microsoft.com/office/drawing/2014/main" val="392702418"/>
                    </a:ext>
                  </a:extLst>
                </a:gridCol>
                <a:gridCol w="861963">
                  <a:extLst>
                    <a:ext uri="{9D8B030D-6E8A-4147-A177-3AD203B41FA5}">
                      <a16:colId xmlns:a16="http://schemas.microsoft.com/office/drawing/2014/main" val="1640655329"/>
                    </a:ext>
                  </a:extLst>
                </a:gridCol>
                <a:gridCol w="577689">
                  <a:extLst>
                    <a:ext uri="{9D8B030D-6E8A-4147-A177-3AD203B41FA5}">
                      <a16:colId xmlns:a16="http://schemas.microsoft.com/office/drawing/2014/main" val="3300202003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2020335382"/>
                    </a:ext>
                  </a:extLst>
                </a:gridCol>
              </a:tblGrid>
              <a:tr h="7920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учебный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класс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предмет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вид АОП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обучается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из них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1600" kern="50" dirty="0">
                          <a:effectLst/>
                        </a:rPr>
                        <a:t>Образовательные результаты по итогам учебного года</a:t>
                      </a:r>
                      <a:endParaRPr lang="ru-RU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186717"/>
                  </a:ext>
                </a:extLst>
              </a:tr>
              <a:tr h="1164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на «5»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на «4»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на «2»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успевае мость</a:t>
                      </a:r>
                      <a:endParaRPr lang="ru-RU" sz="16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(%)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качество знаний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СОК (%)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5438132"/>
                  </a:ext>
                </a:extLst>
              </a:tr>
              <a:tr h="279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6889686"/>
                  </a:ext>
                </a:extLst>
              </a:tr>
              <a:tr h="279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4717985"/>
                  </a:ext>
                </a:extLst>
              </a:tr>
              <a:tr h="279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2306067"/>
                  </a:ext>
                </a:extLst>
              </a:tr>
              <a:tr h="279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694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68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E673E-C6F5-46AC-8CD9-ED6FB800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76672"/>
            <a:ext cx="6377940" cy="1148681"/>
          </a:xfrm>
        </p:spPr>
        <p:txBody>
          <a:bodyPr>
            <a:noAutofit/>
          </a:bodyPr>
          <a:lstStyle/>
          <a:p>
            <a:r>
              <a:rPr lang="ru-RU" sz="2800" dirty="0"/>
              <a:t>Мониторинг участия в предметных конкурсах и олимпиадах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04ED99B-B089-44BF-96FC-2E2ACFE82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95706"/>
              </p:ext>
            </p:extLst>
          </p:nvPr>
        </p:nvGraphicFramePr>
        <p:xfrm>
          <a:off x="323528" y="2195766"/>
          <a:ext cx="8640958" cy="246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584">
                  <a:extLst>
                    <a:ext uri="{9D8B030D-6E8A-4147-A177-3AD203B41FA5}">
                      <a16:colId xmlns:a16="http://schemas.microsoft.com/office/drawing/2014/main" val="591613554"/>
                    </a:ext>
                  </a:extLst>
                </a:gridCol>
                <a:gridCol w="1358630">
                  <a:extLst>
                    <a:ext uri="{9D8B030D-6E8A-4147-A177-3AD203B41FA5}">
                      <a16:colId xmlns:a16="http://schemas.microsoft.com/office/drawing/2014/main" val="3918265468"/>
                    </a:ext>
                  </a:extLst>
                </a:gridCol>
                <a:gridCol w="876368">
                  <a:extLst>
                    <a:ext uri="{9D8B030D-6E8A-4147-A177-3AD203B41FA5}">
                      <a16:colId xmlns:a16="http://schemas.microsoft.com/office/drawing/2014/main" val="3882432019"/>
                    </a:ext>
                  </a:extLst>
                </a:gridCol>
                <a:gridCol w="1045765">
                  <a:extLst>
                    <a:ext uri="{9D8B030D-6E8A-4147-A177-3AD203B41FA5}">
                      <a16:colId xmlns:a16="http://schemas.microsoft.com/office/drawing/2014/main" val="1013388716"/>
                    </a:ext>
                  </a:extLst>
                </a:gridCol>
                <a:gridCol w="784756">
                  <a:extLst>
                    <a:ext uri="{9D8B030D-6E8A-4147-A177-3AD203B41FA5}">
                      <a16:colId xmlns:a16="http://schemas.microsoft.com/office/drawing/2014/main" val="1771280634"/>
                    </a:ext>
                  </a:extLst>
                </a:gridCol>
                <a:gridCol w="1225534">
                  <a:extLst>
                    <a:ext uri="{9D8B030D-6E8A-4147-A177-3AD203B41FA5}">
                      <a16:colId xmlns:a16="http://schemas.microsoft.com/office/drawing/2014/main" val="695861002"/>
                    </a:ext>
                  </a:extLst>
                </a:gridCol>
                <a:gridCol w="1432958">
                  <a:extLst>
                    <a:ext uri="{9D8B030D-6E8A-4147-A177-3AD203B41FA5}">
                      <a16:colId xmlns:a16="http://schemas.microsoft.com/office/drawing/2014/main" val="66803464"/>
                    </a:ext>
                  </a:extLst>
                </a:gridCol>
                <a:gridCol w="1118363">
                  <a:extLst>
                    <a:ext uri="{9D8B030D-6E8A-4147-A177-3AD203B41FA5}">
                      <a16:colId xmlns:a16="http://schemas.microsoft.com/office/drawing/2014/main" val="2402167552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50" dirty="0">
                          <a:effectLst/>
                        </a:rPr>
                        <a:t>Дата (сроки) проведения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50" dirty="0">
                          <a:effectLst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50" dirty="0">
                          <a:effectLst/>
                        </a:rPr>
                        <a:t>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50" dirty="0">
                          <a:effectLst/>
                        </a:rPr>
                        <a:t>Форма участия (очная, очно-заочная)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50" dirty="0">
                          <a:effectLst/>
                        </a:rPr>
                        <a:t>Кол-во участников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50" dirty="0">
                          <a:effectLst/>
                        </a:rPr>
                        <a:t>Результат участия (грамота, диплом, сертификат и др.)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ФИ победителей, призеров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Реквизиты документа (№, дата протокола, приказа, и пр.)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2672077051"/>
                  </a:ext>
                </a:extLst>
              </a:tr>
              <a:tr h="292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6324835"/>
                  </a:ext>
                </a:extLst>
              </a:tr>
              <a:tr h="292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4235773736"/>
                  </a:ext>
                </a:extLst>
              </a:tr>
              <a:tr h="292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2077922347"/>
                  </a:ext>
                </a:extLst>
              </a:tr>
              <a:tr h="2925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/>
                </a:tc>
                <a:extLst>
                  <a:ext uri="{0D108BD9-81ED-4DB2-BD59-A6C34878D82A}">
                    <a16:rowId xmlns:a16="http://schemas.microsoft.com/office/drawing/2014/main" val="18991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403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9D530-BE37-471E-A4A2-0BF489C9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919" y="404664"/>
            <a:ext cx="6377940" cy="1293028"/>
          </a:xfrm>
        </p:spPr>
        <p:txBody>
          <a:bodyPr>
            <a:noAutofit/>
          </a:bodyPr>
          <a:lstStyle/>
          <a:p>
            <a:r>
              <a:rPr lang="ru-RU" sz="3200" dirty="0"/>
              <a:t>Мониторинг диссеминации собственного опыта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B861A4-6DEF-4014-B1AB-F8E8EB7A7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981154"/>
              </p:ext>
            </p:extLst>
          </p:nvPr>
        </p:nvGraphicFramePr>
        <p:xfrm>
          <a:off x="323528" y="1844824"/>
          <a:ext cx="8424937" cy="303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211">
                  <a:extLst>
                    <a:ext uri="{9D8B030D-6E8A-4147-A177-3AD203B41FA5}">
                      <a16:colId xmlns:a16="http://schemas.microsoft.com/office/drawing/2014/main" val="2041018851"/>
                    </a:ext>
                  </a:extLst>
                </a:gridCol>
                <a:gridCol w="1524939">
                  <a:extLst>
                    <a:ext uri="{9D8B030D-6E8A-4147-A177-3AD203B41FA5}">
                      <a16:colId xmlns:a16="http://schemas.microsoft.com/office/drawing/2014/main" val="3529453670"/>
                    </a:ext>
                  </a:extLst>
                </a:gridCol>
                <a:gridCol w="1077920">
                  <a:extLst>
                    <a:ext uri="{9D8B030D-6E8A-4147-A177-3AD203B41FA5}">
                      <a16:colId xmlns:a16="http://schemas.microsoft.com/office/drawing/2014/main" val="919568440"/>
                    </a:ext>
                  </a:extLst>
                </a:gridCol>
                <a:gridCol w="1850269">
                  <a:extLst>
                    <a:ext uri="{9D8B030D-6E8A-4147-A177-3AD203B41FA5}">
                      <a16:colId xmlns:a16="http://schemas.microsoft.com/office/drawing/2014/main" val="3284007383"/>
                    </a:ext>
                  </a:extLst>
                </a:gridCol>
                <a:gridCol w="1850269">
                  <a:extLst>
                    <a:ext uri="{9D8B030D-6E8A-4147-A177-3AD203B41FA5}">
                      <a16:colId xmlns:a16="http://schemas.microsoft.com/office/drawing/2014/main" val="1393298376"/>
                    </a:ext>
                  </a:extLst>
                </a:gridCol>
                <a:gridCol w="1130329">
                  <a:extLst>
                    <a:ext uri="{9D8B030D-6E8A-4147-A177-3AD203B41FA5}">
                      <a16:colId xmlns:a16="http://schemas.microsoft.com/office/drawing/2014/main" val="140654926"/>
                    </a:ext>
                  </a:extLst>
                </a:gridCol>
              </a:tblGrid>
              <a:tr h="4579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Дата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мероприятия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мероприятия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Транслирование педагогического опыта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</a:rPr>
                        <a:t>Наименование и реквизиты   документа, подтверждающего участие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extLst>
                  <a:ext uri="{0D108BD9-81ED-4DB2-BD59-A6C34878D82A}">
                    <a16:rowId xmlns:a16="http://schemas.microsoft.com/office/drawing/2014/main" val="3670742061"/>
                  </a:ext>
                </a:extLst>
              </a:tr>
              <a:tr h="1702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Форма  участия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(выступление на </a:t>
                      </a:r>
                      <a:r>
                        <a:rPr lang="ru-RU" sz="1200" dirty="0" err="1">
                          <a:effectLst/>
                        </a:rPr>
                        <a:t>пед</a:t>
                      </a:r>
                      <a:r>
                        <a:rPr lang="ru-RU" sz="1200" dirty="0">
                          <a:effectLst/>
                        </a:rPr>
                        <a:t>. совете,  семинаре, секции, конференции;  проведение мастер-класса; публикация статьи и т.д.).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опыта (выступления, статьи и </a:t>
                      </a:r>
                      <a:r>
                        <a:rPr lang="ru-RU" sz="1400" dirty="0" err="1">
                          <a:effectLst/>
                        </a:rPr>
                        <a:t>пр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246638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extLst>
                  <a:ext uri="{0D108BD9-81ED-4DB2-BD59-A6C34878D82A}">
                    <a16:rowId xmlns:a16="http://schemas.microsoft.com/office/drawing/2014/main" val="2042409377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extLst>
                  <a:ext uri="{0D108BD9-81ED-4DB2-BD59-A6C34878D82A}">
                    <a16:rowId xmlns:a16="http://schemas.microsoft.com/office/drawing/2014/main" val="447634076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extLst>
                  <a:ext uri="{0D108BD9-81ED-4DB2-BD59-A6C34878D82A}">
                    <a16:rowId xmlns:a16="http://schemas.microsoft.com/office/drawing/2014/main" val="2110732835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extLst>
                  <a:ext uri="{0D108BD9-81ED-4DB2-BD59-A6C34878D82A}">
                    <a16:rowId xmlns:a16="http://schemas.microsoft.com/office/drawing/2014/main" val="4205963287"/>
                  </a:ext>
                </a:extLst>
              </a:tr>
              <a:tr h="175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07" marR="57807" marT="0" marB="0"/>
                </a:tc>
                <a:extLst>
                  <a:ext uri="{0D108BD9-81ED-4DB2-BD59-A6C34878D82A}">
                    <a16:rowId xmlns:a16="http://schemas.microsoft.com/office/drawing/2014/main" val="2110121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515441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201</TotalTime>
  <Words>656</Words>
  <Application>Microsoft Office PowerPoint</Application>
  <PresentationFormat>Экран (4:3)</PresentationFormat>
  <Paragraphs>323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Century Gothic</vt:lpstr>
      <vt:lpstr>След самолета</vt:lpstr>
      <vt:lpstr>Фамилия Имя Отчество</vt:lpstr>
      <vt:lpstr>Общие сведения</vt:lpstr>
      <vt:lpstr>Дополнительные сведения</vt:lpstr>
      <vt:lpstr>мониторинг повышения квалификации</vt:lpstr>
      <vt:lpstr>Индивидуальный план саморазвития</vt:lpstr>
      <vt:lpstr>Результаты освоения обучающимися образовательных программ</vt:lpstr>
      <vt:lpstr>Результаты освоения обучающимися образовательных программ</vt:lpstr>
      <vt:lpstr>Мониторинг участия в предметных конкурсах и олимпиадах </vt:lpstr>
      <vt:lpstr>Мониторинг диссеминации собственного опыта</vt:lpstr>
      <vt:lpstr>Мониторинг участия в экспертной деятельности</vt:lpstr>
      <vt:lpstr>Мониторинг участия в профессиональных конкурсах</vt:lpstr>
      <vt:lpstr>Мониторинг участия в разработке документов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Фамилия  Имя  Отчество</dc:title>
  <dc:creator>Оксана</dc:creator>
  <cp:lastModifiedBy>Оксана Стрельцова</cp:lastModifiedBy>
  <cp:revision>22</cp:revision>
  <dcterms:created xsi:type="dcterms:W3CDTF">2019-11-10T05:55:10Z</dcterms:created>
  <dcterms:modified xsi:type="dcterms:W3CDTF">2019-11-10T09:26:27Z</dcterms:modified>
</cp:coreProperties>
</file>