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90" r:id="rId3"/>
    <p:sldId id="338" r:id="rId4"/>
    <p:sldId id="289" r:id="rId5"/>
    <p:sldId id="334" r:id="rId6"/>
    <p:sldId id="335" r:id="rId7"/>
    <p:sldId id="292" r:id="rId8"/>
    <p:sldId id="294" r:id="rId9"/>
    <p:sldId id="293" r:id="rId10"/>
    <p:sldId id="295" r:id="rId11"/>
    <p:sldId id="296" r:id="rId12"/>
    <p:sldId id="297" r:id="rId13"/>
    <p:sldId id="314" r:id="rId14"/>
    <p:sldId id="332" r:id="rId15"/>
    <p:sldId id="333" r:id="rId16"/>
    <p:sldId id="336" r:id="rId17"/>
    <p:sldId id="291" r:id="rId18"/>
    <p:sldId id="340" r:id="rId19"/>
    <p:sldId id="339" r:id="rId20"/>
    <p:sldId id="329" r:id="rId21"/>
    <p:sldId id="330" r:id="rId22"/>
    <p:sldId id="331" r:id="rId23"/>
    <p:sldId id="32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99C"/>
    <a:srgbClr val="00467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EFFEA-BCD4-485E-93D0-02083939942D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CA12D-686B-491D-ACC8-D989432B3C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6026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801" y="488212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DE227-F915-4570-BECD-C4073F2D3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000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onr.ru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hyperlink" Target="http://www.legionr.ru/" TargetMode="Externa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onr.ru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hyperlink" Target="http://www.legionr.ru/" TargetMode="Externa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hyperlink" Target="http://www.legionr.ru/" TargetMode="Externa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hyperlink" Target="http://www.legionr.r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egionr.ru/" TargetMode="External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onr.ru/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legionr.ru/projects/webinars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hyperlink" Target="http://www.legionr.ru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channel/UCJK9pCyG92ql8vM07Nfxy8g" TargetMode="External"/><Relationship Id="rId3" Type="http://schemas.openxmlformats.org/officeDocument/2006/relationships/image" Target="../media/image49.png"/><Relationship Id="rId7" Type="http://schemas.openxmlformats.org/officeDocument/2006/relationships/image" Target="../media/image51.jpeg"/><Relationship Id="rId2" Type="http://schemas.openxmlformats.org/officeDocument/2006/relationships/hyperlink" Target="http://vk.com/publishing_house_leg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login.php?next=https://www.facebook.com/groups/736651416344864/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50.jpeg"/><Relationship Id="rId10" Type="http://schemas.openxmlformats.org/officeDocument/2006/relationships/hyperlink" Target="http://www.legionr.ru/" TargetMode="External"/><Relationship Id="rId4" Type="http://schemas.openxmlformats.org/officeDocument/2006/relationships/hyperlink" Target="http://www.odnoklassniki.ru/group/56838064898109" TargetMode="External"/><Relationship Id="rId9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onr.ru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hyperlink" Target="http://www.legionr.ru/" TargetMode="Externa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2483768" y="23563"/>
            <a:ext cx="7559675" cy="857250"/>
          </a:xfrm>
        </p:spPr>
        <p:txBody>
          <a:bodyPr tIns="4762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3600" dirty="0" smtClean="0"/>
              <a:t>Издательство Легион»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85720" y="2500306"/>
            <a:ext cx="8666500" cy="2345750"/>
          </a:xfrm>
          <a:prstGeom prst="rect">
            <a:avLst/>
          </a:prstGeom>
        </p:spPr>
        <p:txBody>
          <a:bodyPr vert="horz" lIns="91440" tIns="0" rIns="91440" bIns="45720" rtlCol="0" anchor="ctr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5000" b="1" dirty="0" smtClean="0">
                <a:solidFill>
                  <a:srgbClr val="000080"/>
                </a:solidFill>
              </a:rPr>
              <a:t>Свойства чисел</a:t>
            </a:r>
            <a:r>
              <a:rPr lang="ru-RU" sz="5000" b="1" dirty="0" smtClean="0">
                <a:solidFill>
                  <a:srgbClr val="000080"/>
                </a:solidFill>
              </a:rPr>
              <a:t> в олимпиадной </a:t>
            </a:r>
            <a:r>
              <a:rPr lang="ru-RU" sz="5000" b="1" dirty="0" smtClean="0">
                <a:solidFill>
                  <a:srgbClr val="000080"/>
                </a:solidFill>
              </a:rPr>
              <a:t>задаче профильного ЕГЭ по математике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9388"/>
            <a:ext cx="1346200" cy="247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3110" y="5733256"/>
            <a:ext cx="9359900" cy="955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8808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600" dirty="0">
                <a:solidFill>
                  <a:srgbClr val="000000"/>
                </a:solidFill>
              </a:rPr>
              <a:t>докладчик: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ru-RU" sz="3600" dirty="0">
                <a:solidFill>
                  <a:srgbClr val="000000"/>
                </a:solidFill>
              </a:rPr>
              <a:t>      </a:t>
            </a:r>
            <a:r>
              <a:rPr lang="ru-RU" sz="3600" dirty="0" err="1">
                <a:solidFill>
                  <a:srgbClr val="000000"/>
                </a:solidFill>
              </a:rPr>
              <a:t>Кулабухов</a:t>
            </a:r>
            <a:r>
              <a:rPr lang="ru-RU" sz="3600" dirty="0">
                <a:solidFill>
                  <a:srgbClr val="000000"/>
                </a:solidFill>
              </a:rPr>
              <a:t> Сергей Юрьевич</a:t>
            </a:r>
          </a:p>
        </p:txBody>
      </p:sp>
    </p:spTree>
    <p:extLst>
      <p:ext uri="{BB962C8B-B14F-4D97-AF65-F5344CB8AC3E}">
        <p14:creationId xmlns="" xmlns:p14="http://schemas.microsoft.com/office/powerpoint/2010/main" val="336915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00" y="214290"/>
            <a:ext cx="9012625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bershadskaya_vv\Desktop\Рисунок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8238" y="6103938"/>
            <a:ext cx="16557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1364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41" y="292351"/>
            <a:ext cx="8631360" cy="24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76563"/>
            <a:ext cx="58483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90900"/>
            <a:ext cx="86487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bershadskaya_vv\Desktop\Рисунок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88238" y="6103938"/>
            <a:ext cx="16557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6001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88640"/>
            <a:ext cx="71437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807890"/>
            <a:ext cx="71247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10" y="3688482"/>
            <a:ext cx="71532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10" y="5573291"/>
            <a:ext cx="71247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7978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8336"/>
            <a:ext cx="8458619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bershadskaya_vv\Desktop\Рисунок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8238" y="6103938"/>
            <a:ext cx="16557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7330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" y="188640"/>
            <a:ext cx="89439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22400" y="2716125"/>
            <a:ext cx="3330720" cy="36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18" tIns="41460" rIns="82918" bIns="41460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ru-RU" altLang="ru-RU" b="1" dirty="0"/>
              <a:t>Решение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86" y="4869160"/>
            <a:ext cx="85439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3051702"/>
            <a:ext cx="85534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bershadskaya_vv\Desktop\Рисунок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88238" y="6103938"/>
            <a:ext cx="16557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4110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5725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4" y="2852936"/>
            <a:ext cx="85058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08" y="4725144"/>
            <a:ext cx="85153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bershadskaya_vv\Desktop\Рисунок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88238" y="6103938"/>
            <a:ext cx="16557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97695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6143668" cy="530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9501" y="0"/>
            <a:ext cx="4564499" cy="65973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2" descr="C:\Users\bershadskaya_vv\Desktop\Рисунок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88238" y="6103938"/>
            <a:ext cx="16557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4863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bershadskaya_vv\Desktop\Рисунок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8238" y="6103938"/>
            <a:ext cx="16557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42852"/>
            <a:ext cx="80867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86050" y="3143248"/>
            <a:ext cx="3330720" cy="36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18" tIns="41460" rIns="82918" bIns="41460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ru-RU" altLang="ru-RU" b="1" dirty="0"/>
              <a:t>Решение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571876"/>
            <a:ext cx="6305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357694"/>
            <a:ext cx="82296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6719070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8105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786058"/>
            <a:ext cx="80581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14612" y="2428868"/>
            <a:ext cx="3330720" cy="36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18" tIns="41460" rIns="82918" bIns="41460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ru-RU" altLang="ru-RU" b="1" dirty="0"/>
              <a:t>Решение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071942"/>
            <a:ext cx="81438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5256000"/>
            <a:ext cx="78962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6438900"/>
            <a:ext cx="31813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0"/>
            <a:ext cx="8215370" cy="155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bershadskaya_vv\Desktop\Рисунок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88238" y="5143512"/>
            <a:ext cx="16557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719070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41" y="227544"/>
            <a:ext cx="5457600" cy="663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bershadskaya_vv\Desktop\Рисунок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8238" y="6103938"/>
            <a:ext cx="16557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719070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260640" y="188660"/>
            <a:ext cx="8496000" cy="39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200" dirty="0"/>
              <a:t>Спецификация КИМ ЕГЭ </a:t>
            </a:r>
            <a:r>
              <a:rPr lang="ru-RU" altLang="ru-RU" sz="2200" dirty="0" smtClean="0"/>
              <a:t>2020 </a:t>
            </a:r>
            <a:r>
              <a:rPr lang="ru-RU" altLang="ru-RU" sz="2200" dirty="0"/>
              <a:t>по математике</a:t>
            </a:r>
            <a:r>
              <a:rPr lang="en-US" altLang="ru-RU" sz="2200" dirty="0"/>
              <a:t> </a:t>
            </a:r>
            <a:r>
              <a:rPr lang="ru-RU" altLang="ru-RU" sz="2200" dirty="0"/>
              <a:t>(фрагмент)</a:t>
            </a:r>
          </a:p>
        </p:txBody>
      </p:sp>
      <p:sp>
        <p:nvSpPr>
          <p:cNvPr id="3075" name="Text Box 9"/>
          <p:cNvSpPr txBox="1">
            <a:spLocks noChangeArrowheads="1"/>
          </p:cNvSpPr>
          <p:nvPr/>
        </p:nvSpPr>
        <p:spPr bwMode="auto">
          <a:xfrm>
            <a:off x="1402003" y="4813387"/>
            <a:ext cx="6442113" cy="71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200" dirty="0"/>
              <a:t>Кодификатор элементов содержания КИМ ЕГЭ </a:t>
            </a:r>
            <a:r>
              <a:rPr lang="ru-RU" altLang="ru-RU" sz="2200" dirty="0" smtClean="0"/>
              <a:t>2020 </a:t>
            </a:r>
            <a:endParaRPr lang="ru-RU" altLang="ru-RU" sz="2200" dirty="0"/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200" dirty="0"/>
              <a:t>по математике (фрагмент)</a:t>
            </a:r>
          </a:p>
        </p:txBody>
      </p: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786241" y="1934861"/>
            <a:ext cx="7970400" cy="70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200" dirty="0"/>
              <a:t>Кодификатор требований к уровню подготовки выпускников, КИМ ЕГЭ </a:t>
            </a:r>
            <a:r>
              <a:rPr lang="ru-RU" altLang="ru-RU" sz="2200" dirty="0" smtClean="0"/>
              <a:t>2020 </a:t>
            </a:r>
            <a:r>
              <a:rPr lang="ru-RU" altLang="ru-RU" sz="2200" dirty="0"/>
              <a:t>по математике (фрагмент)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" y="584701"/>
            <a:ext cx="9046384" cy="91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6" y="2641976"/>
            <a:ext cx="9058574" cy="91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" y="3501008"/>
            <a:ext cx="9040011" cy="89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25" y="5530716"/>
            <a:ext cx="9161866" cy="31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0" y="5805264"/>
            <a:ext cx="9058396" cy="31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1" y="6096715"/>
            <a:ext cx="9001957" cy="30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5" y="6372000"/>
            <a:ext cx="9058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9413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669600" y="1700819"/>
            <a:ext cx="7776000" cy="341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7" rIns="91390" bIns="45697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Tx/>
            </a:pPr>
            <a:r>
              <a:rPr lang="ru-RU" altLang="ru-RU" sz="3600">
                <a:solidFill>
                  <a:srgbClr val="000000"/>
                </a:solidFill>
                <a:cs typeface="Arial" charset="0"/>
              </a:rPr>
              <a:t>Книги можно заказать в нашем интернет-магазине на сайте </a:t>
            </a:r>
            <a:r>
              <a:rPr lang="en-US" altLang="ru-RU" sz="3600" b="1" u="sng">
                <a:solidFill>
                  <a:srgbClr val="0070C0"/>
                </a:solidFill>
                <a:cs typeface="Arial" charset="0"/>
                <a:hlinkClick r:id="rId2"/>
              </a:rPr>
              <a:t>www.legionr.ru</a:t>
            </a:r>
            <a:endParaRPr lang="ru-RU" altLang="ru-RU" sz="360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buSzTx/>
            </a:pPr>
            <a:endParaRPr lang="ru-RU" altLang="ru-RU" sz="360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buSzTx/>
            </a:pPr>
            <a:r>
              <a:rPr lang="ru-RU" altLang="ru-RU" sz="3600">
                <a:solidFill>
                  <a:srgbClr val="000000"/>
                </a:solidFill>
                <a:cs typeface="Arial" charset="0"/>
              </a:rPr>
              <a:t>Спрашивайте </a:t>
            </a:r>
          </a:p>
          <a:p>
            <a:pPr algn="ctr" eaLnBrk="1" hangingPunct="1">
              <a:buSzTx/>
            </a:pPr>
            <a:r>
              <a:rPr lang="ru-RU" altLang="ru-RU" sz="3600">
                <a:solidFill>
                  <a:srgbClr val="000000"/>
                </a:solidFill>
                <a:cs typeface="Arial" charset="0"/>
              </a:rPr>
              <a:t>в книжных магазинах города!</a:t>
            </a:r>
            <a:endParaRPr lang="ru-RU" altLang="ru-RU" sz="3600">
              <a:solidFill>
                <a:srgbClr val="0070C0"/>
              </a:solidFill>
              <a:cs typeface="Arial" charset="0"/>
            </a:endParaRPr>
          </a:p>
        </p:txBody>
      </p:sp>
      <p:pic>
        <p:nvPicPr>
          <p:cNvPr id="3" name="Picture 2" descr="C:\Users\bershadskaya_vv\Desktop\Рисунок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8238" y="6103938"/>
            <a:ext cx="16557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2691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Объект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000" y="1196766"/>
            <a:ext cx="3467520" cy="3466443"/>
          </a:xfrm>
        </p:spPr>
      </p:pic>
      <p:sp>
        <p:nvSpPr>
          <p:cNvPr id="45059" name="Текст 3"/>
          <p:cNvSpPr>
            <a:spLocks noGrp="1"/>
          </p:cNvSpPr>
          <p:nvPr>
            <p:ph type="body" sz="half" idx="2"/>
          </p:nvPr>
        </p:nvSpPr>
        <p:spPr>
          <a:xfrm>
            <a:off x="396000" y="1124759"/>
            <a:ext cx="4464000" cy="5040529"/>
          </a:xfrm>
        </p:spPr>
        <p:txBody>
          <a:bodyPr/>
          <a:lstStyle/>
          <a:p>
            <a:pPr algn="ctr"/>
            <a:r>
              <a:rPr lang="ru-RU" altLang="ru-RU" sz="2400" b="1"/>
              <a:t>Издательство регулярно проводит вебинары для педагогов. </a:t>
            </a:r>
          </a:p>
          <a:p>
            <a:pPr algn="ctr"/>
            <a:endParaRPr lang="ru-RU" altLang="ru-RU" sz="2400" b="1"/>
          </a:p>
          <a:p>
            <a:pPr algn="ctr"/>
            <a:r>
              <a:rPr lang="ru-RU" altLang="ru-RU" sz="2400" b="1"/>
              <a:t>По завершении каждого вебинара участники получают электронные сертификаты.</a:t>
            </a:r>
          </a:p>
          <a:p>
            <a:pPr algn="ctr"/>
            <a:endParaRPr lang="ru-RU" altLang="ru-RU" sz="2400" b="1"/>
          </a:p>
          <a:p>
            <a:pPr algn="ctr"/>
            <a:r>
              <a:rPr lang="ru-RU" altLang="ru-RU" sz="2400" b="1"/>
              <a:t> Ссылки для участия вы сможете найти на сайте издательства </a:t>
            </a:r>
            <a:r>
              <a:rPr lang="en-US" altLang="ru-RU" sz="2400" b="1" u="sng">
                <a:solidFill>
                  <a:srgbClr val="002060"/>
                </a:solidFill>
              </a:rPr>
              <a:t>www.legionr.ru</a:t>
            </a:r>
            <a:endParaRPr lang="ru-RU" altLang="ru-RU" sz="2400" b="1" u="sng">
              <a:solidFill>
                <a:srgbClr val="002060"/>
              </a:solidFill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 bwMode="auto">
          <a:xfrm>
            <a:off x="612001" y="5877257"/>
            <a:ext cx="7921440" cy="864091"/>
          </a:xfrm>
          <a:prstGeom prst="rect">
            <a:avLst/>
          </a:prstGeom>
          <a:noFill/>
          <a:ln>
            <a:noFill/>
          </a:ln>
          <a:extLst/>
        </p:spPr>
        <p:txBody>
          <a:bodyPr lIns="91390" tIns="45697" rIns="91390" bIns="45697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21">
              <a:defRPr/>
            </a:pPr>
            <a:r>
              <a:rPr lang="ru-RU" sz="2000" b="1" i="1" dirty="0">
                <a:solidFill>
                  <a:srgbClr val="991C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</a:t>
            </a:r>
            <a:r>
              <a:rPr lang="ru-RU" sz="2000" b="1" i="1" dirty="0" err="1">
                <a:solidFill>
                  <a:srgbClr val="991C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вебинары</a:t>
            </a:r>
            <a:r>
              <a:rPr lang="ru-RU" sz="2000" b="1" i="1" dirty="0">
                <a:solidFill>
                  <a:srgbClr val="991C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издательства «Легион» </a:t>
            </a:r>
          </a:p>
          <a:p>
            <a:pPr algn="ctr" defTabSz="914021">
              <a:defRPr/>
            </a:pPr>
            <a:r>
              <a:rPr lang="ru-RU" sz="2000" b="1" i="1" dirty="0">
                <a:solidFill>
                  <a:srgbClr val="991C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носят обучающий характер</a:t>
            </a:r>
            <a:endParaRPr lang="ru-RU" sz="2000" b="1" i="1" u="sng" dirty="0">
              <a:solidFill>
                <a:srgbClr val="991C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bershadskaya_vv\Desktop\Рисунок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88238" y="6103938"/>
            <a:ext cx="16557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9503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3"/>
          <p:cNvSpPr txBox="1">
            <a:spLocks noChangeArrowheads="1"/>
          </p:cNvSpPr>
          <p:nvPr/>
        </p:nvSpPr>
        <p:spPr bwMode="auto">
          <a:xfrm>
            <a:off x="0" y="-315394"/>
            <a:ext cx="9144000" cy="780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7" rIns="91390" bIns="45697">
            <a:spAutoFit/>
          </a:bodyPr>
          <a:lstStyle>
            <a:lvl1pPr defTabSz="1006475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6475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6475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6475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6475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</a:pPr>
            <a:endParaRPr lang="en-US" altLang="ru-RU" sz="8800" b="1">
              <a:solidFill>
                <a:srgbClr val="C00000"/>
              </a:solidFill>
              <a:latin typeface="Calibri" pitchFamily="34" charset="0"/>
              <a:cs typeface="Arial" charset="0"/>
            </a:endParaRPr>
          </a:p>
          <a:p>
            <a:pPr algn="ctr" eaLnBrk="1" hangingPunct="1">
              <a:lnSpc>
                <a:spcPct val="100000"/>
              </a:lnSpc>
              <a:buClrTx/>
              <a:buSzTx/>
            </a:pPr>
            <a:r>
              <a:rPr lang="en-US" altLang="ru-RU" sz="4000" b="1" u="sng">
                <a:solidFill>
                  <a:srgbClr val="002060"/>
                </a:solidFill>
                <a:latin typeface="Calibri" pitchFamily="34" charset="0"/>
                <a:cs typeface="Arial" charset="0"/>
              </a:rPr>
              <a:t>legionrus@legionrus.com</a:t>
            </a:r>
            <a:endParaRPr lang="ru-RU" altLang="ru-RU" sz="4000" b="1" u="sng">
              <a:solidFill>
                <a:srgbClr val="002060"/>
              </a:solidFill>
              <a:latin typeface="Calibri" pitchFamily="34" charset="0"/>
              <a:cs typeface="Arial" charset="0"/>
            </a:endParaRPr>
          </a:p>
          <a:p>
            <a:pPr algn="ctr" eaLnBrk="1">
              <a:spcBef>
                <a:spcPts val="601"/>
              </a:spcBef>
            </a:pPr>
            <a:r>
              <a:rPr lang="ru-RU" altLang="ru-RU" sz="32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Вступайте в группу </a:t>
            </a:r>
          </a:p>
          <a:p>
            <a:pPr algn="ctr" eaLnBrk="1">
              <a:spcBef>
                <a:spcPts val="601"/>
              </a:spcBef>
            </a:pPr>
            <a:r>
              <a:rPr lang="ru-RU" altLang="ru-RU" sz="3200" b="1">
                <a:solidFill>
                  <a:srgbClr val="991C0F"/>
                </a:solidFill>
                <a:latin typeface="Calibri" pitchFamily="34" charset="0"/>
                <a:cs typeface="Arial" charset="0"/>
              </a:rPr>
              <a:t>«Издательство «Легион» </a:t>
            </a:r>
          </a:p>
          <a:p>
            <a:pPr algn="ctr" eaLnBrk="1">
              <a:spcBef>
                <a:spcPts val="601"/>
              </a:spcBef>
            </a:pPr>
            <a:r>
              <a:rPr lang="ru-RU" altLang="ru-RU" sz="3200" b="1">
                <a:solidFill>
                  <a:srgbClr val="991C0F"/>
                </a:solidFill>
                <a:latin typeface="Calibri" pitchFamily="34" charset="0"/>
                <a:cs typeface="Arial" charset="0"/>
              </a:rPr>
              <a:t>в социальных сетях:</a:t>
            </a:r>
          </a:p>
          <a:p>
            <a:pPr algn="ctr" eaLnBrk="1">
              <a:spcBef>
                <a:spcPts val="601"/>
              </a:spcBef>
            </a:pPr>
            <a:r>
              <a:rPr lang="ru-RU" altLang="ru-RU" sz="32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Контакте</a:t>
            </a:r>
          </a:p>
          <a:p>
            <a:pPr algn="ctr" eaLnBrk="1">
              <a:spcBef>
                <a:spcPts val="601"/>
              </a:spcBef>
            </a:pPr>
            <a:r>
              <a:rPr lang="ru-RU" altLang="ru-RU" sz="32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одноклассники </a:t>
            </a:r>
          </a:p>
          <a:p>
            <a:pPr algn="ctr" eaLnBrk="1">
              <a:spcBef>
                <a:spcPts val="601"/>
              </a:spcBef>
            </a:pPr>
            <a:r>
              <a:rPr lang="en-US" altLang="ru-RU" sz="32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acebook</a:t>
            </a:r>
            <a:endParaRPr lang="ru-RU" altLang="ru-RU" sz="32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algn="ctr" eaLnBrk="1">
              <a:spcBef>
                <a:spcPts val="601"/>
              </a:spcBef>
            </a:pPr>
            <a:r>
              <a:rPr lang="ru-RU" altLang="ru-RU" sz="32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Видео вебинаров смотрите на            .</a:t>
            </a:r>
          </a:p>
          <a:p>
            <a:pPr algn="ctr" eaLnBrk="1">
              <a:spcBef>
                <a:spcPts val="601"/>
              </a:spcBef>
            </a:pPr>
            <a:r>
              <a:rPr lang="ru-RU" altLang="ru-RU" sz="28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Адрес для корреспонденции:</a:t>
            </a:r>
            <a:br>
              <a:rPr lang="ru-RU" altLang="ru-RU" sz="2800" b="1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ru-RU" altLang="ru-RU" sz="28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344000, г. Ростов-на-Дону, а/я 550</a:t>
            </a:r>
            <a:endParaRPr lang="en-US" altLang="ru-RU" sz="28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algn="ctr" eaLnBrk="1">
              <a:spcBef>
                <a:spcPts val="601"/>
              </a:spcBef>
            </a:pPr>
            <a:endParaRPr lang="ru-RU" altLang="ru-RU" sz="48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46083" name="Рисунок 1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01" y="3501008"/>
            <a:ext cx="360000" cy="36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Рисунок 2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001" y="4149076"/>
            <a:ext cx="360000" cy="36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Рисунок 4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841" y="4653129"/>
            <a:ext cx="344160" cy="34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2" descr="C:\Users\bershadskaya_vv\Desktop\ю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01" y="4955561"/>
            <a:ext cx="866880" cy="84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bershadskaya_vv\Desktop\Рисунок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88238" y="6103938"/>
            <a:ext cx="16557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6251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522721" y="2645558"/>
            <a:ext cx="7493233" cy="100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ru-RU" altLang="ru-RU" sz="6000"/>
              <a:t>Спасибо за внимание!</a:t>
            </a:r>
          </a:p>
        </p:txBody>
      </p:sp>
      <p:pic>
        <p:nvPicPr>
          <p:cNvPr id="3" name="Picture 2" descr="C:\Users\bershadskaya_vv\Desktop\Рисунок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8238" y="6103938"/>
            <a:ext cx="16557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881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1" y="260649"/>
            <a:ext cx="7358114" cy="64632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ru-RU" b="1" dirty="0" smtClean="0"/>
              <a:t>Выполнение заданий с развернутым ответом на профильном ЕГЭ по математике (средний процент выполнения)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29059" y="6488668"/>
            <a:ext cx="1278087" cy="36932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dirty="0" smtClean="0">
                <a:solidFill>
                  <a:srgbClr val="24499C"/>
                </a:solidFill>
              </a:rPr>
              <a:t>www.fipi.ru</a:t>
            </a:r>
            <a:endParaRPr lang="ru-RU" dirty="0">
              <a:solidFill>
                <a:srgbClr val="24499C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500884" cy="53610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2" descr="\\Fs\отдел развития\Legion.jpg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331287"/>
            <a:ext cx="1226542" cy="526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6552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0032" y="620688"/>
            <a:ext cx="39604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Пособие позволяет подготовиться к заданиям </a:t>
            </a:r>
            <a:r>
              <a:rPr lang="ru-RU" sz="2400" b="1" dirty="0" smtClean="0"/>
              <a:t>с развёрнутым ответом по алгебре</a:t>
            </a:r>
            <a:r>
              <a:rPr lang="ru-RU" sz="24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Тригонометрические уравнения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Неравенства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Экономические задачи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Задания с параметром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Олимпиадные задачи</a:t>
            </a:r>
            <a:endParaRPr lang="ru-RU" sz="2400" dirty="0"/>
          </a:p>
        </p:txBody>
      </p:sp>
      <p:pic>
        <p:nvPicPr>
          <p:cNvPr id="5" name="Picture 2" descr="C:\Users\bershadskaya_vv\Desktop\Рисунок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8238" y="6103938"/>
            <a:ext cx="16557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Алгебра с развёрнутым ответом на ЕГЭ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60648"/>
            <a:ext cx="4608512" cy="63911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0660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bershadskaya_vv\Desktop\Рисунок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03938"/>
            <a:ext cx="16557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492896"/>
            <a:ext cx="6118628" cy="368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Алгебра с развёрнутым ответом на ЕГЭ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116633"/>
            <a:ext cx="2592288" cy="35950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86975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bershadskaya_vv\Desktop\Рисунок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8238" y="6103938"/>
            <a:ext cx="16557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7" y="0"/>
            <a:ext cx="5969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4675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ershadskaya_vv\Desktop\Рисунок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8238" y="6103938"/>
            <a:ext cx="16557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1" y="0"/>
            <a:ext cx="5857916" cy="687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8579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41" y="345637"/>
            <a:ext cx="4345920" cy="627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041" y="377320"/>
            <a:ext cx="4301280" cy="623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0023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60" y="293791"/>
            <a:ext cx="8817120" cy="182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5" y="2383451"/>
            <a:ext cx="87439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42" y="3739151"/>
            <a:ext cx="87058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bershadskaya_vv\Desktop\Рисунок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88238" y="6103938"/>
            <a:ext cx="16557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5684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9394</TotalTime>
  <Words>172</Words>
  <Application>Microsoft Office PowerPoint</Application>
  <PresentationFormat>Экран (4:3)</PresentationFormat>
  <Paragraphs>40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Издательство Легион»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Издательство Легион»</dc:title>
  <cp:lastModifiedBy>Кулабухов Сергей Юрьевич</cp:lastModifiedBy>
  <cp:revision>124</cp:revision>
  <dcterms:modified xsi:type="dcterms:W3CDTF">2020-03-11T09:44:31Z</dcterms:modified>
</cp:coreProperties>
</file>