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4" r:id="rId3"/>
    <p:sldId id="265" r:id="rId4"/>
    <p:sldId id="262" r:id="rId5"/>
    <p:sldId id="257" r:id="rId6"/>
    <p:sldId id="258" r:id="rId7"/>
    <p:sldId id="259" r:id="rId8"/>
    <p:sldId id="260" r:id="rId9"/>
    <p:sldId id="261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7" r:id="rId27"/>
    <p:sldId id="282" r:id="rId28"/>
    <p:sldId id="284" r:id="rId29"/>
    <p:sldId id="283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5" r:id="rId41"/>
    <p:sldId id="297" r:id="rId42"/>
    <p:sldId id="27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04" autoAdjust="0"/>
  </p:normalViewPr>
  <p:slideViewPr>
    <p:cSldViewPr>
      <p:cViewPr varScale="1">
        <p:scale>
          <a:sx n="36" d="100"/>
          <a:sy n="36" d="100"/>
        </p:scale>
        <p:origin x="48" y="15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F9507-DFEC-460D-87F4-84964840D1C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0E6AC-77D5-4EB8-8DDF-E35EDF5A1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F9507-DFEC-460D-87F4-84964840D1C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0E6AC-77D5-4EB8-8DDF-E35EDF5A1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F9507-DFEC-460D-87F4-84964840D1C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0E6AC-77D5-4EB8-8DDF-E35EDF5A1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F9507-DFEC-460D-87F4-84964840D1C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0E6AC-77D5-4EB8-8DDF-E35EDF5A1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F9507-DFEC-460D-87F4-84964840D1C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0E6AC-77D5-4EB8-8DDF-E35EDF5A18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F9507-DFEC-460D-87F4-84964840D1C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0E6AC-77D5-4EB8-8DDF-E35EDF5A1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F9507-DFEC-460D-87F4-84964840D1C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0E6AC-77D5-4EB8-8DDF-E35EDF5A1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F9507-DFEC-460D-87F4-84964840D1C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0E6AC-77D5-4EB8-8DDF-E35EDF5A1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F9507-DFEC-460D-87F4-84964840D1C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0E6AC-77D5-4EB8-8DDF-E35EDF5A18C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F9507-DFEC-460D-87F4-84964840D1C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0E6AC-77D5-4EB8-8DDF-E35EDF5A1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F9507-DFEC-460D-87F4-84964840D1C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10E6AC-77D5-4EB8-8DDF-E35EDF5A1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73F9507-DFEC-460D-87F4-84964840D1C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10E6AC-77D5-4EB8-8DDF-E35EDF5A18C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ge-study.ru/ru/ege/podgotovka/matematika/zadanie-9-ege-po-matematike-grafiki-funkcij/" TargetMode="External"/><Relationship Id="rId2" Type="http://schemas.openxmlformats.org/officeDocument/2006/relationships/hyperlink" Target="https://ege-study.ru/preobrazovanie-grafikov-funkcij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zen.yandex.ru/media/shevkin/kusochnolineinaia-funkciia-zadanie-9-v-ege2022-61894df122ed344ee28e551d" TargetMode="External"/><Relationship Id="rId5" Type="http://schemas.openxmlformats.org/officeDocument/2006/relationships/hyperlink" Target="https://unikum.rudn.ru/blog/printsipy-resheniya-zadachi-9-ege-po-matematike-2022" TargetMode="External"/><Relationship Id="rId4" Type="http://schemas.openxmlformats.org/officeDocument/2006/relationships/hyperlink" Target="https://ege.sdamgia.ru/test?theme=19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9776" y="2420888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dirty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Задание 9 </a:t>
            </a:r>
            <a:r>
              <a:rPr lang="ru-RU" b="1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ЕГЭ-2022 </a:t>
            </a:r>
            <a:r>
              <a:rPr lang="ru-RU" b="1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профильного уровня по математике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456" y="4293096"/>
            <a:ext cx="8054712" cy="216024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Графики функций</a:t>
            </a:r>
          </a:p>
          <a:p>
            <a:pPr algn="ctr"/>
            <a:endParaRPr lang="ru-RU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Рубцова Т.Г</a:t>
            </a:r>
            <a:r>
              <a:rPr lang="ru-RU" sz="2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., </a:t>
            </a:r>
            <a:r>
              <a:rPr lang="ru-RU" sz="2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учитель математики МБОУ </a:t>
            </a:r>
            <a:r>
              <a:rPr lang="ru-RU" sz="25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Калманская</a:t>
            </a:r>
            <a:r>
              <a:rPr lang="ru-RU" sz="2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СОШ </a:t>
            </a:r>
            <a:endParaRPr lang="ru-RU" sz="2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им. </a:t>
            </a:r>
            <a:r>
              <a:rPr lang="ru-RU" sz="25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Г.А.Ударцева</a:t>
            </a:r>
            <a:r>
              <a:rPr lang="ru-RU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5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Калманского</a:t>
            </a:r>
            <a:r>
              <a:rPr lang="ru-RU" sz="2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района, </a:t>
            </a:r>
            <a:endParaRPr lang="ru-RU" sz="2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25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тьютор</a:t>
            </a:r>
            <a:r>
              <a:rPr lang="ru-RU" sz="2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5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мобильной сети учителей математики Алтайского края</a:t>
            </a:r>
            <a:endParaRPr lang="ru-RU" sz="2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2022 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01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Преобразования графиков функций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Раздел 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152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Сдвиг по горизонтали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2829129"/>
            <a:ext cx="5400600" cy="341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62880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Пусть функция задана формулой </a:t>
            </a:r>
            <a:r>
              <a:rPr lang="ru-RU" i="1" dirty="0"/>
              <a:t>y = f(x) и a</a:t>
            </a:r>
            <a:r>
              <a:rPr lang="en-US" i="1" dirty="0"/>
              <a:t>&gt;</a:t>
            </a:r>
            <a:r>
              <a:rPr lang="ru-RU" i="1" dirty="0"/>
              <a:t>0</a:t>
            </a:r>
            <a:r>
              <a:rPr lang="ru-RU" dirty="0"/>
              <a:t>. Тогда график функции </a:t>
            </a:r>
            <a:r>
              <a:rPr lang="ru-RU" i="1" dirty="0">
                <a:solidFill>
                  <a:srgbClr val="FF0000"/>
                </a:solidFill>
              </a:rPr>
              <a:t>y = f(x - </a:t>
            </a:r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ru-RU" i="1" dirty="0" smtClean="0">
                <a:solidFill>
                  <a:srgbClr val="FF0000"/>
                </a:solidFill>
              </a:rPr>
              <a:t>) </a:t>
            </a:r>
            <a:r>
              <a:rPr lang="ru-RU" dirty="0"/>
              <a:t>сдвинут относительно исходной </a:t>
            </a:r>
            <a:r>
              <a:rPr lang="ru-RU" dirty="0">
                <a:solidFill>
                  <a:srgbClr val="FF0000"/>
                </a:solidFill>
              </a:rPr>
              <a:t>на </a:t>
            </a:r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вправо</a:t>
            </a:r>
            <a:r>
              <a:rPr lang="ru-RU" dirty="0"/>
              <a:t>. График функции </a:t>
            </a:r>
            <a:r>
              <a:rPr lang="ru-RU" i="1" dirty="0">
                <a:solidFill>
                  <a:srgbClr val="00B050"/>
                </a:solidFill>
              </a:rPr>
              <a:t>y = f(x + </a:t>
            </a:r>
            <a:r>
              <a:rPr lang="en-US" i="1" dirty="0" smtClean="0">
                <a:solidFill>
                  <a:srgbClr val="00B050"/>
                </a:solidFill>
              </a:rPr>
              <a:t>m</a:t>
            </a:r>
            <a:r>
              <a:rPr lang="ru-RU" i="1" dirty="0" smtClean="0">
                <a:solidFill>
                  <a:srgbClr val="00B050"/>
                </a:solidFill>
              </a:rPr>
              <a:t>)</a:t>
            </a:r>
            <a:r>
              <a:rPr lang="ru-RU" i="1" dirty="0" smtClean="0"/>
              <a:t> </a:t>
            </a:r>
            <a:r>
              <a:rPr lang="ru-RU" dirty="0"/>
              <a:t>сдвинут относительно исходной </a:t>
            </a:r>
            <a:r>
              <a:rPr lang="ru-RU" dirty="0">
                <a:solidFill>
                  <a:srgbClr val="00B050"/>
                </a:solidFill>
              </a:rPr>
              <a:t>на </a:t>
            </a:r>
            <a:r>
              <a:rPr lang="en-US" i="1" dirty="0" smtClean="0">
                <a:solidFill>
                  <a:srgbClr val="00B050"/>
                </a:solidFill>
              </a:rPr>
              <a:t>m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влево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Сдвиг по </a:t>
            </a:r>
            <a:r>
              <a:rPr lang="ru-RU" sz="4400" dirty="0" smtClean="0"/>
              <a:t>вертикали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19675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Пусть функция задана формулой </a:t>
            </a:r>
            <a:r>
              <a:rPr lang="ru-RU" i="1" dirty="0" smtClean="0"/>
              <a:t> y = f(x) и a</a:t>
            </a:r>
            <a:r>
              <a:rPr lang="en-US" i="1" dirty="0" smtClean="0"/>
              <a:t>&gt;</a:t>
            </a:r>
            <a:r>
              <a:rPr lang="ru-RU" i="1" dirty="0" smtClean="0"/>
              <a:t>0 </a:t>
            </a:r>
            <a:r>
              <a:rPr lang="ru-RU" dirty="0"/>
              <a:t> и С — некоторое положительное число. Тогда график функции  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00B050"/>
                </a:solidFill>
              </a:rPr>
              <a:t>y = f(x)+</a:t>
            </a:r>
            <a:r>
              <a:rPr lang="en-US" i="1" dirty="0" smtClean="0">
                <a:solidFill>
                  <a:srgbClr val="00B050"/>
                </a:solidFill>
              </a:rPr>
              <a:t>n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сдвинут </a:t>
            </a:r>
            <a:r>
              <a:rPr lang="ru-RU" dirty="0"/>
              <a:t>относительно исходного </a:t>
            </a:r>
            <a:r>
              <a:rPr lang="ru-RU" dirty="0">
                <a:solidFill>
                  <a:srgbClr val="00B050"/>
                </a:solidFill>
              </a:rPr>
              <a:t>на </a:t>
            </a:r>
            <a:r>
              <a:rPr lang="en-US" i="1" dirty="0" smtClean="0">
                <a:solidFill>
                  <a:srgbClr val="00B050"/>
                </a:solidFill>
              </a:rPr>
              <a:t>n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вверх</a:t>
            </a:r>
            <a:r>
              <a:rPr lang="ru-RU" dirty="0"/>
              <a:t>. График функции  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y = f(x)-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сдвинут </a:t>
            </a:r>
            <a:r>
              <a:rPr lang="ru-RU" dirty="0"/>
              <a:t>относительно исходного </a:t>
            </a:r>
            <a:r>
              <a:rPr lang="ru-RU" dirty="0">
                <a:solidFill>
                  <a:srgbClr val="FF0000"/>
                </a:solidFill>
              </a:rPr>
              <a:t>на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вниз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83388"/>
            <a:ext cx="3441734" cy="451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1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Растяжение (сжатие) по горизонтали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19675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Пусть функция задана формулой </a:t>
            </a:r>
            <a:r>
              <a:rPr lang="ru-RU" i="1" dirty="0" smtClean="0"/>
              <a:t> y = f(x) </a:t>
            </a:r>
            <a:r>
              <a:rPr lang="ru-RU" dirty="0" smtClean="0"/>
              <a:t>и</a:t>
            </a:r>
            <a:r>
              <a:rPr lang="ru-RU" i="1" dirty="0" smtClean="0"/>
              <a:t> </a:t>
            </a:r>
            <a:r>
              <a:rPr lang="en-US" i="1" dirty="0" smtClean="0"/>
              <a:t>k&gt;0</a:t>
            </a:r>
            <a:r>
              <a:rPr lang="ru-RU" i="1" dirty="0" smtClean="0"/>
              <a:t>.</a:t>
            </a:r>
            <a:r>
              <a:rPr lang="ru-RU" dirty="0"/>
              <a:t>  Тогда график </a:t>
            </a:r>
            <a:r>
              <a:rPr lang="ru-RU" dirty="0" smtClean="0"/>
              <a:t>функции</a:t>
            </a:r>
            <a:r>
              <a:rPr lang="ru-RU" dirty="0"/>
              <a:t> </a:t>
            </a:r>
            <a:r>
              <a:rPr lang="ru-RU" i="1" dirty="0" smtClean="0"/>
              <a:t>   </a:t>
            </a:r>
            <a:r>
              <a:rPr lang="ru-RU" i="1" dirty="0" smtClean="0">
                <a:solidFill>
                  <a:srgbClr val="FF0000"/>
                </a:solidFill>
              </a:rPr>
              <a:t>y=(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ru-RU" i="1" dirty="0" smtClean="0">
                <a:solidFill>
                  <a:srgbClr val="FF0000"/>
                </a:solidFill>
              </a:rPr>
              <a:t>x</a:t>
            </a:r>
            <a:r>
              <a:rPr lang="ru-RU" i="1" dirty="0" smtClean="0"/>
              <a:t>) </a:t>
            </a:r>
            <a:r>
              <a:rPr lang="ru-RU" dirty="0"/>
              <a:t> растянут относительно исходного в k раз по горизонтали, </a:t>
            </a:r>
            <a:r>
              <a:rPr lang="ru-RU" dirty="0">
                <a:solidFill>
                  <a:srgbClr val="FF0000"/>
                </a:solidFill>
              </a:rPr>
              <a:t>если</a:t>
            </a:r>
            <a:r>
              <a:rPr lang="ru-RU" i="1" dirty="0">
                <a:solidFill>
                  <a:srgbClr val="FF0000"/>
                </a:solidFill>
              </a:rPr>
              <a:t> </a:t>
            </a:r>
            <a:r>
              <a:rPr lang="en-US" i="1" dirty="0" smtClean="0">
                <a:solidFill>
                  <a:srgbClr val="FF0000"/>
                </a:solidFill>
              </a:rPr>
              <a:t>0&lt;k&lt;1</a:t>
            </a:r>
            <a:r>
              <a:rPr lang="ru-RU" dirty="0" smtClean="0"/>
              <a:t>, </a:t>
            </a:r>
            <a:r>
              <a:rPr lang="ru-RU" dirty="0"/>
              <a:t>и </a:t>
            </a:r>
            <a:r>
              <a:rPr lang="ru-RU" dirty="0">
                <a:solidFill>
                  <a:srgbClr val="00B050"/>
                </a:solidFill>
              </a:rPr>
              <a:t>сжат</a:t>
            </a:r>
            <a:r>
              <a:rPr lang="ru-RU" dirty="0"/>
              <a:t> относительно исходного в k раз по горизонтали, </a:t>
            </a:r>
            <a:r>
              <a:rPr lang="ru-RU" dirty="0">
                <a:solidFill>
                  <a:srgbClr val="00B050"/>
                </a:solidFill>
              </a:rPr>
              <a:t>если </a:t>
            </a:r>
            <a:r>
              <a:rPr lang="en-US" i="1" dirty="0" smtClean="0">
                <a:solidFill>
                  <a:srgbClr val="00B050"/>
                </a:solidFill>
              </a:rPr>
              <a:t>k&gt;1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61247"/>
            <a:ext cx="5174902" cy="413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Растяжение (сжатие) по </a:t>
            </a:r>
            <a:r>
              <a:rPr lang="ru-RU" sz="4400" dirty="0" smtClean="0"/>
              <a:t>вертикали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19583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Пусть функция задана формулой </a:t>
            </a:r>
            <a:r>
              <a:rPr lang="ru-RU" i="1" dirty="0" smtClean="0"/>
              <a:t> y = f(x) </a:t>
            </a:r>
            <a:r>
              <a:rPr lang="ru-RU" dirty="0" smtClean="0"/>
              <a:t>и</a:t>
            </a:r>
            <a:r>
              <a:rPr lang="ru-RU" i="1" dirty="0" smtClean="0"/>
              <a:t> </a:t>
            </a:r>
            <a:r>
              <a:rPr lang="en-US" i="1" dirty="0" smtClean="0"/>
              <a:t>M&gt;0</a:t>
            </a:r>
            <a:r>
              <a:rPr lang="ru-RU" i="1" dirty="0" smtClean="0"/>
              <a:t>.</a:t>
            </a:r>
            <a:r>
              <a:rPr lang="ru-RU" dirty="0"/>
              <a:t>  Тогда график функции </a:t>
            </a:r>
            <a:r>
              <a:rPr lang="ru-RU" i="1" dirty="0" smtClean="0"/>
              <a:t> y = </a:t>
            </a:r>
            <a:r>
              <a:rPr lang="en-US" i="1" dirty="0" smtClean="0"/>
              <a:t>M∙</a:t>
            </a:r>
            <a:r>
              <a:rPr lang="ru-RU" i="1" dirty="0" smtClean="0"/>
              <a:t>f(x</a:t>
            </a:r>
            <a:r>
              <a:rPr lang="en-US" i="1" dirty="0" smtClean="0"/>
              <a:t>)</a:t>
            </a:r>
            <a:r>
              <a:rPr lang="ru-RU" i="1" dirty="0" smtClean="0"/>
              <a:t> </a:t>
            </a:r>
            <a:r>
              <a:rPr lang="ru-RU" dirty="0"/>
              <a:t> </a:t>
            </a:r>
            <a:r>
              <a:rPr lang="ru-RU" dirty="0">
                <a:solidFill>
                  <a:srgbClr val="00B050"/>
                </a:solidFill>
              </a:rPr>
              <a:t>растянут</a:t>
            </a:r>
            <a:r>
              <a:rPr lang="ru-RU" dirty="0"/>
              <a:t> относительно исходного в М раз по вертикали, </a:t>
            </a:r>
            <a:r>
              <a:rPr lang="ru-RU" dirty="0" smtClean="0"/>
              <a:t>если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B050"/>
                </a:solidFill>
              </a:rPr>
              <a:t>M&gt;1</a:t>
            </a:r>
            <a:r>
              <a:rPr lang="ru-RU" dirty="0"/>
              <a:t> , и </a:t>
            </a:r>
            <a:r>
              <a:rPr lang="ru-RU" dirty="0">
                <a:solidFill>
                  <a:srgbClr val="FF0000"/>
                </a:solidFill>
              </a:rPr>
              <a:t>сжат</a:t>
            </a:r>
            <a:r>
              <a:rPr lang="ru-RU" dirty="0"/>
              <a:t> относительно исходного в </a:t>
            </a:r>
            <a:r>
              <a:rPr lang="ru-RU" i="1" dirty="0"/>
              <a:t>М</a:t>
            </a:r>
            <a:r>
              <a:rPr lang="ru-RU" dirty="0"/>
              <a:t> раз по вертикали, если </a:t>
            </a:r>
            <a:r>
              <a:rPr lang="en-US" i="1" dirty="0" smtClean="0">
                <a:solidFill>
                  <a:srgbClr val="FF0000"/>
                </a:solidFill>
              </a:rPr>
              <a:t>0&lt;M&lt;1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492896"/>
            <a:ext cx="51530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Отражение по горизонтали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41277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График функции  </a:t>
            </a:r>
            <a:r>
              <a:rPr lang="ru-RU" i="1" dirty="0" smtClean="0"/>
              <a:t> y = f(-x) </a:t>
            </a:r>
            <a:r>
              <a:rPr lang="ru-RU" dirty="0" smtClean="0"/>
              <a:t>симметричен </a:t>
            </a:r>
            <a:r>
              <a:rPr lang="ru-RU" dirty="0"/>
              <a:t>графику функции </a:t>
            </a:r>
            <a:r>
              <a:rPr lang="ru-RU" i="1" dirty="0" smtClean="0"/>
              <a:t> y = f(x) </a:t>
            </a:r>
            <a:r>
              <a:rPr lang="ru-RU" dirty="0" smtClean="0"/>
              <a:t>относительно </a:t>
            </a:r>
            <a:r>
              <a:rPr lang="ru-RU" dirty="0"/>
              <a:t>оси Y.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52" y="2204864"/>
            <a:ext cx="69437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0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Отражение по </a:t>
            </a:r>
            <a:r>
              <a:rPr lang="ru-RU" sz="4400" dirty="0" smtClean="0"/>
              <a:t>вертикали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48478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График функции  </a:t>
            </a:r>
            <a:r>
              <a:rPr lang="ru-RU" i="1" dirty="0" smtClean="0"/>
              <a:t> y = -f(x) </a:t>
            </a:r>
            <a:r>
              <a:rPr lang="ru-RU" dirty="0" smtClean="0"/>
              <a:t>симметричен графику функции </a:t>
            </a:r>
            <a:r>
              <a:rPr lang="ru-RU" i="1" dirty="0" smtClean="0"/>
              <a:t> y = f(x) </a:t>
            </a:r>
            <a:r>
              <a:rPr lang="ru-RU" dirty="0" smtClean="0"/>
              <a:t>относительно </a:t>
            </a:r>
            <a:r>
              <a:rPr lang="ru-RU" smtClean="0"/>
              <a:t>оси Х.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08114"/>
            <a:ext cx="5852567" cy="354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981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622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Графики функций </a:t>
            </a:r>
            <a:r>
              <a:rPr lang="ru-RU" sz="4000" i="1" dirty="0"/>
              <a:t>y = f</a:t>
            </a:r>
            <a:r>
              <a:rPr lang="ru-RU" sz="4000" i="1" dirty="0" smtClean="0"/>
              <a:t>(</a:t>
            </a:r>
            <a:r>
              <a:rPr lang="en-US" sz="4000" i="1" dirty="0" smtClean="0"/>
              <a:t>|</a:t>
            </a:r>
            <a:r>
              <a:rPr lang="ru-RU" sz="4000" i="1" dirty="0" smtClean="0"/>
              <a:t>x</a:t>
            </a:r>
            <a:r>
              <a:rPr lang="en-US" sz="4000" i="1" dirty="0" smtClean="0"/>
              <a:t>|</a:t>
            </a:r>
            <a:r>
              <a:rPr lang="ru-RU" sz="4000" i="1" dirty="0" smtClean="0"/>
              <a:t>)</a:t>
            </a:r>
            <a:r>
              <a:rPr lang="en-US" sz="4000" i="1" dirty="0" smtClean="0"/>
              <a:t> </a:t>
            </a:r>
            <a:r>
              <a:rPr lang="ru-RU" sz="4000" dirty="0" smtClean="0"/>
              <a:t>и</a:t>
            </a:r>
            <a:r>
              <a:rPr lang="en-US" sz="4000" i="1" dirty="0" smtClean="0"/>
              <a:t> </a:t>
            </a:r>
            <a:r>
              <a:rPr lang="ru-RU" sz="4000" i="1" dirty="0"/>
              <a:t>y = </a:t>
            </a:r>
            <a:r>
              <a:rPr lang="en-US" sz="4000" i="1" dirty="0" smtClean="0"/>
              <a:t>|</a:t>
            </a:r>
            <a:r>
              <a:rPr lang="ru-RU" sz="4000" i="1" dirty="0" smtClean="0"/>
              <a:t>f(x)</a:t>
            </a:r>
            <a:r>
              <a:rPr lang="en-US" sz="4000" i="1" dirty="0" smtClean="0"/>
              <a:t>|</a:t>
            </a:r>
            <a:r>
              <a:rPr lang="ru-RU" sz="4000" dirty="0" smtClean="0"/>
              <a:t> 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67" y="1628800"/>
            <a:ext cx="7776864" cy="474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30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3284984"/>
            <a:ext cx="6400800" cy="2286000"/>
          </a:xfrm>
        </p:spPr>
        <p:txBody>
          <a:bodyPr/>
          <a:lstStyle/>
          <a:p>
            <a:pPr algn="ctr"/>
            <a:r>
              <a:rPr lang="ru-RU" dirty="0" smtClean="0"/>
              <a:t>Виды задач </a:t>
            </a:r>
            <a:br>
              <a:rPr lang="ru-RU" dirty="0" smtClean="0"/>
            </a:br>
            <a:r>
              <a:rPr lang="ru-RU" dirty="0" smtClean="0"/>
              <a:t>и способы их решения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55776" y="1700808"/>
            <a:ext cx="6400800" cy="1509712"/>
          </a:xfrm>
        </p:spPr>
        <p:txBody>
          <a:bodyPr/>
          <a:lstStyle/>
          <a:p>
            <a:r>
              <a:rPr lang="ru-RU" sz="3200" dirty="0"/>
              <a:t>Раздел </a:t>
            </a:r>
            <a:r>
              <a:rPr lang="ru-RU" sz="3200" dirty="0" smtClean="0"/>
              <a:t>3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147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341"/>
            <a:ext cx="7498080" cy="1143000"/>
          </a:xfrm>
        </p:spPr>
        <p:txBody>
          <a:bodyPr/>
          <a:lstStyle/>
          <a:p>
            <a:r>
              <a:rPr lang="ru-RU" sz="4400" dirty="0" smtClean="0"/>
              <a:t>Виды задач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259632" y="836613"/>
            <a:ext cx="6893768" cy="56880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2400" i="1" dirty="0" smtClean="0"/>
          </a:p>
          <a:p>
            <a:endParaRPr lang="en-US" sz="2400" i="1" dirty="0" smtClean="0"/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980728"/>
            <a:ext cx="810039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ru-RU" sz="2800" b="1" dirty="0"/>
              <a:t>Используя предложенный график функции, найти: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значения коэффициентов в уравнении функции;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абсциссу или ординату вершины параболы;</a:t>
            </a:r>
            <a:endParaRPr lang="ru-RU" sz="2800" i="1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значение функции по данному значению аргумента или значение аргумента по заданному значению функции;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абсциссу или ординату точки пересечения графиков функций;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значение дискриминанта квадратного уравнения </a:t>
            </a:r>
            <a:r>
              <a:rPr lang="en-US" sz="2800" dirty="0"/>
              <a:t> </a:t>
            </a:r>
            <a:r>
              <a:rPr lang="en-US" sz="2800" i="1" dirty="0"/>
              <a:t>f(x)=</a:t>
            </a:r>
            <a:r>
              <a:rPr lang="ru-RU" sz="2800" i="1" dirty="0"/>
              <a:t>т;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корень уравнения  </a:t>
            </a:r>
            <a:r>
              <a:rPr lang="en-US" sz="2800" i="1" dirty="0" err="1"/>
              <a:t>ax+d</a:t>
            </a:r>
            <a:r>
              <a:rPr lang="en-US" sz="2800" i="1" dirty="0"/>
              <a:t>=0</a:t>
            </a:r>
            <a:r>
              <a:rPr lang="en-US" sz="2800" dirty="0"/>
              <a:t> </a:t>
            </a:r>
            <a:r>
              <a:rPr lang="ru-RU" sz="2800" dirty="0"/>
              <a:t>или </a:t>
            </a:r>
            <a:r>
              <a:rPr lang="en-US" sz="2800" i="1" dirty="0" err="1"/>
              <a:t>bx+c</a:t>
            </a:r>
            <a:r>
              <a:rPr lang="en-US" sz="2800" i="1" dirty="0"/>
              <a:t>=0</a:t>
            </a:r>
            <a:r>
              <a:rPr lang="en-US" sz="2800" dirty="0"/>
              <a:t> </a:t>
            </a:r>
            <a:r>
              <a:rPr lang="ru-RU" sz="2800" dirty="0"/>
              <a:t>(для кусочно-линейных функций).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38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880" y="7778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Кодификатор ЕГЭ 2022</a:t>
            </a:r>
            <a:endParaRPr lang="ru-RU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3861"/>
            <a:ext cx="7344816" cy="632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решения: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412776"/>
            <a:ext cx="7344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/>
              <a:t>Нахождение коэффициентов функции через решение систем уравнений, используя целочисленные координаты точек графика ( в том числе и точек пересечения с осями).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Нахождение коэффициентов, используя вспомогательные формулы. Например, формулу тангенса угла </a:t>
            </a:r>
            <a:r>
              <a:rPr lang="ru-RU" sz="2400" dirty="0"/>
              <a:t>наклона </a:t>
            </a:r>
            <a:r>
              <a:rPr lang="ru-RU" sz="2400" dirty="0" smtClean="0"/>
              <a:t>прямой, абсциссы вершины параболы, периодичности функции и др.)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Преобразование формулы, задающую функцию. 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Нахождение коэффициентов через преобразования графиков функций.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55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способ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0220"/>
            <a:ext cx="78486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124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52292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853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0816"/>
            <a:ext cx="72771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151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69" y="31803"/>
            <a:ext cx="761047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537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74203"/>
            <a:ext cx="728662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117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67" y="1052737"/>
            <a:ext cx="7945029" cy="436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327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95477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23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</a:t>
            </a:r>
            <a:r>
              <a:rPr lang="ru-RU" dirty="0"/>
              <a:t>способ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96588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584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2" y="1052736"/>
            <a:ext cx="7982934" cy="444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57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7"/>
            <a:ext cx="7416824" cy="268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9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</a:t>
            </a:r>
            <a:r>
              <a:rPr lang="ru-RU" dirty="0"/>
              <a:t>способ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920880" cy="447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800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8581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481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</a:t>
            </a:r>
            <a:r>
              <a:rPr lang="ru-RU" dirty="0"/>
              <a:t>способ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3"/>
            <a:ext cx="7920880" cy="533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387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3"/>
            <a:ext cx="7992888" cy="458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47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5"/>
            <a:ext cx="8015706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684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78" y="836712"/>
            <a:ext cx="8058522" cy="43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96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4074"/>
            <a:ext cx="8000073" cy="311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401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268760"/>
            <a:ext cx="791511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145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800537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71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Кусочно-линейная функция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71887"/>
            <a:ext cx="7826055" cy="482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13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Элементарные функции и их графики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Раздел 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023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1" y="404664"/>
            <a:ext cx="8064896" cy="596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105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920880" cy="36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52" y="3789040"/>
            <a:ext cx="57626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7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</a:t>
            </a:r>
            <a:r>
              <a:rPr lang="ru-RU" dirty="0" err="1" smtClean="0"/>
              <a:t>интернет-ресурсы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8153400" cy="399256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hlinkClick r:id="rId2"/>
              </a:rPr>
              <a:t>https://ege-study.ru/ru/ege/materialy/matematika/elementarnye-funkcii-i-ix-grafiki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://ege-study.ru/preobrazovanie-grafikov-funkcij</a:t>
            </a:r>
            <a:r>
              <a:rPr lang="en-US" sz="2400" dirty="0" smtClean="0">
                <a:hlinkClick r:id="rId2"/>
              </a:rPr>
              <a:t>/</a:t>
            </a:r>
            <a:endParaRPr lang="ru-RU" sz="2400" dirty="0" smtClean="0"/>
          </a:p>
          <a:p>
            <a:r>
              <a:rPr lang="en-US" sz="2400" dirty="0">
                <a:hlinkClick r:id="rId3"/>
              </a:rPr>
              <a:t>https://ege-study.ru/ru/ege/podgotovka/matematika/zadanie-9-ege-po-matematike-grafiki-funkcij</a:t>
            </a:r>
            <a:r>
              <a:rPr lang="en-US" sz="2400" dirty="0" smtClean="0">
                <a:hlinkClick r:id="rId3"/>
              </a:rPr>
              <a:t>/</a:t>
            </a:r>
            <a:endParaRPr lang="ru-RU" sz="2400" dirty="0" smtClean="0"/>
          </a:p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ege.sdamgia.ru/test?theme=191</a:t>
            </a:r>
            <a:endParaRPr lang="en-US" sz="2400" dirty="0" smtClean="0"/>
          </a:p>
          <a:p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unikum.rudn.ru/blog/printsipy-resheniya-zadachi-9-ege-po-matematike-2022</a:t>
            </a:r>
            <a:endParaRPr lang="ru-RU" sz="2400" dirty="0" smtClean="0"/>
          </a:p>
          <a:p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zen.yandex.ru/media/shevkin/kusochnolineinaia-funkciia-zadanie-9-v-ege2022-61894df122ed344ee28e551d</a:t>
            </a:r>
            <a:endParaRPr lang="ru-RU" sz="2400" dirty="0" smtClean="0"/>
          </a:p>
          <a:p>
            <a:endParaRPr lang="en-US" sz="2400" dirty="0" smtClean="0"/>
          </a:p>
          <a:p>
            <a:endParaRPr lang="ru-RU" sz="2400" dirty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97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9905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Степенные функции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73695"/>
            <a:ext cx="7344816" cy="522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6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Степенные функции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067"/>
            <a:ext cx="7416824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4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Показательная и логарифмическая функции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6139"/>
            <a:ext cx="7272808" cy="482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3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Тригонометрические функции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1057"/>
            <a:ext cx="7300224" cy="533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3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Обратные тригонометрические функции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79" y="1267546"/>
            <a:ext cx="7361324" cy="502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8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2754</TotalTime>
  <Words>308</Words>
  <Application>Microsoft Office PowerPoint</Application>
  <PresentationFormat>Экран (4:3)</PresentationFormat>
  <Paragraphs>64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 Unicode MS</vt:lpstr>
      <vt:lpstr>Arial</vt:lpstr>
      <vt:lpstr>Corbel</vt:lpstr>
      <vt:lpstr>Gill Sans MT</vt:lpstr>
      <vt:lpstr>Verdana</vt:lpstr>
      <vt:lpstr>Wingdings 2</vt:lpstr>
      <vt:lpstr>Солнцестояние</vt:lpstr>
      <vt:lpstr>   Задание 9 ЕГЭ-2022 профильного уровня по математике </vt:lpstr>
      <vt:lpstr>Презентация PowerPoint</vt:lpstr>
      <vt:lpstr>Презентация PowerPoint</vt:lpstr>
      <vt:lpstr>Элементарные функции и их графики </vt:lpstr>
      <vt:lpstr>Степенные функции</vt:lpstr>
      <vt:lpstr>Степенные функции</vt:lpstr>
      <vt:lpstr>Показательная и логарифмическая функции</vt:lpstr>
      <vt:lpstr>Тригонометрические функции</vt:lpstr>
      <vt:lpstr>Обратные тригонометрические функции</vt:lpstr>
      <vt:lpstr>Преобразования графиков функций </vt:lpstr>
      <vt:lpstr>Сдвиг по горизонтали</vt:lpstr>
      <vt:lpstr>Сдвиг по вертикали</vt:lpstr>
      <vt:lpstr>Растяжение (сжатие) по горизонтали</vt:lpstr>
      <vt:lpstr>Растяжение (сжатие) по вертикали</vt:lpstr>
      <vt:lpstr>Отражение по горизонтали</vt:lpstr>
      <vt:lpstr>Отражение по вертикали</vt:lpstr>
      <vt:lpstr>Графики функций y = f(|x|) и y = |f(x)| </vt:lpstr>
      <vt:lpstr>Виды задач  и способы их решения</vt:lpstr>
      <vt:lpstr>Виды задач</vt:lpstr>
      <vt:lpstr>Способы решения:</vt:lpstr>
      <vt:lpstr>1 способ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способ</vt:lpstr>
      <vt:lpstr>Презентация PowerPoint</vt:lpstr>
      <vt:lpstr>3 способ</vt:lpstr>
      <vt:lpstr>Презентация PowerPoint</vt:lpstr>
      <vt:lpstr>4 способ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Кусочно-линейная функция</vt:lpstr>
      <vt:lpstr>Презентация PowerPoint</vt:lpstr>
      <vt:lpstr>Презентация PowerPoint</vt:lpstr>
      <vt:lpstr>Используемые интернет-ресурсы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Решетникова Н.В.</cp:lastModifiedBy>
  <cp:revision>57</cp:revision>
  <dcterms:created xsi:type="dcterms:W3CDTF">2022-01-30T04:13:08Z</dcterms:created>
  <dcterms:modified xsi:type="dcterms:W3CDTF">2022-04-11T07:37:10Z</dcterms:modified>
</cp:coreProperties>
</file>