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  <p:sldMasterId id="2147483902" r:id="rId2"/>
    <p:sldMasterId id="2147483915" r:id="rId3"/>
    <p:sldMasterId id="2147483927" r:id="rId4"/>
    <p:sldMasterId id="2147484007" r:id="rId5"/>
    <p:sldMasterId id="2147484303" r:id="rId6"/>
    <p:sldMasterId id="2147484386" r:id="rId7"/>
    <p:sldMasterId id="2147484398" r:id="rId8"/>
    <p:sldMasterId id="2147484425" r:id="rId9"/>
  </p:sldMasterIdLst>
  <p:notesMasterIdLst>
    <p:notesMasterId r:id="rId27"/>
  </p:notesMasterIdLst>
  <p:sldIdLst>
    <p:sldId id="626" r:id="rId10"/>
    <p:sldId id="818" r:id="rId11"/>
    <p:sldId id="828" r:id="rId12"/>
    <p:sldId id="813" r:id="rId13"/>
    <p:sldId id="814" r:id="rId14"/>
    <p:sldId id="815" r:id="rId15"/>
    <p:sldId id="807" r:id="rId16"/>
    <p:sldId id="802" r:id="rId17"/>
    <p:sldId id="803" r:id="rId18"/>
    <p:sldId id="804" r:id="rId19"/>
    <p:sldId id="805" r:id="rId20"/>
    <p:sldId id="806" r:id="rId21"/>
    <p:sldId id="809" r:id="rId22"/>
    <p:sldId id="808" r:id="rId23"/>
    <p:sldId id="810" r:id="rId24"/>
    <p:sldId id="811" r:id="rId25"/>
    <p:sldId id="81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>
      <p:cViewPr varScale="1">
        <p:scale>
          <a:sx n="106" d="100"/>
          <a:sy n="106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7A13-5614-435A-8F33-E14721A472C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6A3C0-1F12-45CD-B0E1-072052278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7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="" xmlns:a16="http://schemas.microsoft.com/office/drawing/2014/main" id="{993756EA-9F43-4B97-9E08-C14DEF6CC3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05709ADF-BEBD-4D8C-A367-26A4F761B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1215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988" name="Номер слайда 3">
            <a:extLst>
              <a:ext uri="{FF2B5EF4-FFF2-40B4-BE49-F238E27FC236}">
                <a16:creationId xmlns="" xmlns:a16="http://schemas.microsoft.com/office/drawing/2014/main" id="{07ACA861-FC74-4EF9-8A22-A78D24ACD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1B87B2-D919-44F8-BE16-B67500522F89}" type="slidenum">
              <a:rPr lang="ru-RU" altLang="ru-RU">
                <a:solidFill>
                  <a:prstClr val="black"/>
                </a:solidFill>
                <a:ea typeface="FontAwesome"/>
                <a:cs typeface="FontAwesome"/>
              </a:rPr>
              <a:pPr/>
              <a:t>3</a:t>
            </a:fld>
            <a:endParaRPr lang="ru-RU" altLang="ru-RU">
              <a:solidFill>
                <a:prstClr val="black"/>
              </a:solidFill>
              <a:ea typeface="FontAwesome"/>
              <a:cs typeface="FontAwesome"/>
            </a:endParaRPr>
          </a:p>
        </p:txBody>
      </p:sp>
    </p:spTree>
    <p:extLst>
      <p:ext uri="{BB962C8B-B14F-4D97-AF65-F5344CB8AC3E}">
        <p14:creationId xmlns:p14="http://schemas.microsoft.com/office/powerpoint/2010/main" val="320611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A3C0-1F12-45CD-B0E1-0720522785D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0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8821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707055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151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34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685800" lvl="1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895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67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75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42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75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lvl="0" indent="-28575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97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725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974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525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5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ctr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ctr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001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688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5952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="" xmlns:a16="http://schemas.microsoft.com/office/drawing/2014/main" id="{BB9F65F4-397E-4E7D-9FEA-75AB900D6C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5" name="Group 43">
              <a:extLst>
                <a:ext uri="{FF2B5EF4-FFF2-40B4-BE49-F238E27FC236}">
                  <a16:creationId xmlns="" xmlns:a16="http://schemas.microsoft.com/office/drawing/2014/main" id="{5E5A3DEB-C72B-4CB6-B0F7-FA11906186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>
                <a:extLst>
                  <a:ext uri="{FF2B5EF4-FFF2-40B4-BE49-F238E27FC236}">
                    <a16:creationId xmlns="" xmlns:a16="http://schemas.microsoft.com/office/drawing/2014/main" id="{2F22CDDE-BD4E-4972-9A7C-A1B333093BDE}"/>
                  </a:ext>
                </a:extLst>
              </p:cNvPr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2" name="Rectangle 18">
                <a:extLst>
                  <a:ext uri="{FF2B5EF4-FFF2-40B4-BE49-F238E27FC236}">
                    <a16:creationId xmlns="" xmlns:a16="http://schemas.microsoft.com/office/drawing/2014/main" id="{44294230-AB11-476C-A87F-BFFF885F752B}"/>
                  </a:ext>
                </a:extLst>
              </p:cNvPr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3" name="Rectangle 19">
                <a:extLst>
                  <a:ext uri="{FF2B5EF4-FFF2-40B4-BE49-F238E27FC236}">
                    <a16:creationId xmlns="" xmlns:a16="http://schemas.microsoft.com/office/drawing/2014/main" id="{33C5BF47-0647-4EFC-A60E-C952A5323500}"/>
                  </a:ext>
                </a:extLst>
              </p:cNvPr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="" xmlns:a16="http://schemas.microsoft.com/office/drawing/2014/main" id="{EE4310FC-9282-4556-9BEA-B4D07F3DC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>
                <a:extLst>
                  <a:ext uri="{FF2B5EF4-FFF2-40B4-BE49-F238E27FC236}">
                    <a16:creationId xmlns="" xmlns:a16="http://schemas.microsoft.com/office/drawing/2014/main" id="{AC292BD2-3B3E-4AF2-B66B-0662409BFE1A}"/>
                  </a:ext>
                </a:extLst>
              </p:cNvPr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8" name="Rectangle 12">
                <a:extLst>
                  <a:ext uri="{FF2B5EF4-FFF2-40B4-BE49-F238E27FC236}">
                    <a16:creationId xmlns="" xmlns:a16="http://schemas.microsoft.com/office/drawing/2014/main" id="{8A9E7B4F-E703-412E-A2DA-0236481E90A7}"/>
                  </a:ext>
                </a:extLst>
              </p:cNvPr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9" name="Rectangle 13">
                <a:extLst>
                  <a:ext uri="{FF2B5EF4-FFF2-40B4-BE49-F238E27FC236}">
                    <a16:creationId xmlns="" xmlns:a16="http://schemas.microsoft.com/office/drawing/2014/main" id="{07C3039B-2CEF-4868-9A5A-AC91BFDABC21}"/>
                  </a:ext>
                </a:extLst>
              </p:cNvPr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0" name="Rectangle 15">
                <a:extLst>
                  <a:ext uri="{FF2B5EF4-FFF2-40B4-BE49-F238E27FC236}">
                    <a16:creationId xmlns="" xmlns:a16="http://schemas.microsoft.com/office/drawing/2014/main" id="{18FBD35C-7C24-477E-931A-689CE77D04D1}"/>
                  </a:ext>
                </a:extLst>
              </p:cNvPr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00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2000" kern="0" dirty="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4" y="35662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1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="" xmlns:a16="http://schemas.microsoft.com/office/drawing/2014/main" id="{ADFF71E9-B698-41F1-9A67-AB5BE5338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77288" y="203201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FFFFFF"/>
                </a:solidFill>
                <a:ea typeface="FontAwesome"/>
                <a:cs typeface="FontAwesome"/>
              </a:defRPr>
            </a:lvl1pPr>
          </a:lstStyle>
          <a:p>
            <a:fld id="{150D0A38-E2D3-4AA3-9138-C9FA5C9A4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87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488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9727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56A7-9BC4-4DF0-A5E7-2D03789126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0255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4880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5602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6853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9289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5634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AA3E-3D0F-4516-9FF2-C2B6167861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46046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0765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9711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6517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0511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7420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0AF2-8469-411E-90F9-32878ED528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92587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C83F-2512-4B5C-8519-D4F5199849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11319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59C5-88A3-4E8A-8BD6-FC7402BED1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6152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58966-A0E4-47AA-A78D-97B24074A9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50345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5A04A-BF73-4DFF-9114-B98E7AF1F4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3824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2059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649C-4F8E-444F-80E3-E8939763FD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5991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F4A6-F0E8-41C9-815C-E42676434A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48649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BB6F-285D-4931-A709-A552EC890E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86106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36E8-BB6E-4CB5-9398-88727866CB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93791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8A9A-205E-4255-B3DE-0D1299DB31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5008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0E30-FC89-4829-B921-BE800FE11D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83342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2C14A-921C-43CB-8904-00CD1C4872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29349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3860-9165-439C-9B66-935C9B397A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79144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5F72-C4F5-431C-AD90-AE3C6942548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60162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86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759CE-7ED9-4FCD-B5BF-E611FB5BBC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769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94999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20EB-5BBC-45A5-910B-2EFABC2E79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84005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2F81-F32A-4F24-9C9F-197122D946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21021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513E-0A79-4B68-B0CA-9B719C7BA3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32172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5FF7-CC24-455D-AAD0-17E63904EF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49356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CDD-69A6-4354-8914-0C2DD8F735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3189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8A9B-18CF-41AE-99B5-3CF219DBCC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34414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FD98-D34F-487E-AB3D-D55B63EABA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75816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43760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6C1ED80-C809-4525-8A6B-868CE99EAC0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5958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383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6089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51034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0629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8712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31435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9327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90001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75887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914906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48442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9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459731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8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11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2" y="1644233"/>
            <a:ext cx="4045275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2" y="3737433"/>
            <a:ext cx="4045275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2" y="965433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93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2" y="5640767"/>
            <a:ext cx="5998725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3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2" y="1474833"/>
            <a:ext cx="8520525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2" y="4202967"/>
            <a:ext cx="8520525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54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477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3724981" y="2453054"/>
            <a:ext cx="50643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848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06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521793" y="1545219"/>
            <a:ext cx="3622275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7022" y="6332537"/>
            <a:ext cx="548775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4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12116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708662" y="2485786"/>
            <a:ext cx="2712825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50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349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5008979" y="365760"/>
            <a:ext cx="2903625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3234920" y="2528394"/>
            <a:ext cx="2102625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5149215" y="3797913"/>
            <a:ext cx="22977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09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46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2" y="759921"/>
            <a:ext cx="4652325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46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5081E2-6C79-4D60-922F-EE1602412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878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C1CB-5278-450A-B357-3A64FA121D2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06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1363-6B4D-4306-B329-3ED70493985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6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B5A0-C1D7-4ABF-981B-2331759C545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54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2438-3AA2-4BB0-9191-351055E9FE0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72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783939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B549-2B27-439A-A01B-A08C11A062A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0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A2C3-EC6E-4812-9863-80214363275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812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BEEE-9A28-4917-BA1C-3C7F90E033A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18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45BD-79E7-43C9-9FD7-C448A584CF4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2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3E9B-BFC6-4515-9F9E-A229E204BA90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26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580F-3C89-4D98-B9F2-12C97DAF25E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78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858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60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1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828453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519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577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681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79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894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842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474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525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25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58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25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078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4E5B6F"/>
                </a:solidFill>
              </a:rPr>
              <a:pPr/>
              <a:t>‹#›</a:t>
            </a:fld>
            <a:endParaRPr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2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1036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0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0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1036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1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F629F-0E08-44F1-95E9-1C1E52796CF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4107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8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4109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4110" name="Рисунок 20" descr="092_1-1-5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1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1935174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512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24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5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6D5D-DB51-43C2-962A-95F930EB130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513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32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5133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5134" name="Рисунок 19" descr="092_1-1-5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1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2051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058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9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60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1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663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148E9-4E51-46F2-BFA4-4EBB7F63A3D7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3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4FAB9-34D3-4D7D-A2AE-D3E073587EC5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07.12.2023</a:t>
            </a:fld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6290-131B-46E4-8406-89AD81489B8C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56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4E5B6F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4E5B6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4158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43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Relationship Id="rId4" Type="http://schemas.openxmlformats.org/officeDocument/2006/relationships/hyperlink" Target="mailto:gon@iro22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instruc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fg.resh.edu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etodicheskie-seminary/ms-funkczionalnaya-gramotnos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6.xml"/><Relationship Id="rId4" Type="http://schemas.openxmlformats.org/officeDocument/2006/relationships/hyperlink" Target="https://edsoo.ru/metodicheskie-seminary/diagnostika-po-funkczionalnoj-gramotnost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1148" y="4146015"/>
            <a:ext cx="40612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Горбатова Ольга Николаевна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кандидат педагогических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наук, заведующий кафедрой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естественно-научного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образования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КАУ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ДПО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«АИРО имени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А.М.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Топорова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»,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руководитель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отделения по естественнонаучным дисциплинам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краевого УМО</a:t>
            </a:r>
            <a:endParaRPr lang="ru-RU" sz="16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2" cstate="print"/>
          <a:srcRect t="22745" b="23016"/>
          <a:stretch>
            <a:fillRect/>
          </a:stretch>
        </p:blipFill>
        <p:spPr bwMode="auto">
          <a:xfrm>
            <a:off x="285001" y="199329"/>
            <a:ext cx="1363427" cy="9860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05848" y="424022"/>
            <a:ext cx="1256981" cy="74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79" y="1916832"/>
            <a:ext cx="4690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 ФДР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(ноябрь-декабрь, 2023)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(естественно-научная грамотность)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8428" y="37745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07.12.2023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1"/>
          <a:stretch/>
        </p:blipFill>
        <p:spPr bwMode="auto">
          <a:xfrm>
            <a:off x="4539560" y="191342"/>
            <a:ext cx="4473535" cy="32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2613533"/>
            <a:ext cx="2376264" cy="311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37923" y="6215517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gon@iro22.ru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5" t="16401" r="9838" b="10801"/>
          <a:stretch/>
        </p:blipFill>
        <p:spPr>
          <a:xfrm>
            <a:off x="1331640" y="-99392"/>
            <a:ext cx="7874714" cy="5055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30400" r="23225" b="29000"/>
          <a:stretch/>
        </p:blipFill>
        <p:spPr>
          <a:xfrm>
            <a:off x="-20166" y="3861048"/>
            <a:ext cx="468548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5" t="17802" r="9838" b="15000"/>
          <a:stretch/>
        </p:blipFill>
        <p:spPr>
          <a:xfrm>
            <a:off x="2206048" y="-99392"/>
            <a:ext cx="6952940" cy="4120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41599" r="23225" b="13601"/>
          <a:stretch/>
        </p:blipFill>
        <p:spPr>
          <a:xfrm>
            <a:off x="-108520" y="3140968"/>
            <a:ext cx="5472608" cy="34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5" t="19201" r="9050" b="31800"/>
          <a:stretch/>
        </p:blipFill>
        <p:spPr>
          <a:xfrm>
            <a:off x="827584" y="-99392"/>
            <a:ext cx="8435223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31800" r="23225" b="30400"/>
          <a:stretch/>
        </p:blipFill>
        <p:spPr>
          <a:xfrm>
            <a:off x="-36512" y="3212976"/>
            <a:ext cx="707278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400" t="24801" r="24013" b="41556"/>
          <a:stretch/>
        </p:blipFill>
        <p:spPr>
          <a:xfrm>
            <a:off x="899592" y="1268760"/>
            <a:ext cx="7781650" cy="3816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7864" y="332656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«Ветряк»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87" t="16401" r="9051" b="30400"/>
          <a:stretch/>
        </p:blipFill>
        <p:spPr>
          <a:xfrm>
            <a:off x="-205386" y="13745"/>
            <a:ext cx="9377025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59799" r="24013" b="5201"/>
          <a:stretch/>
        </p:blipFill>
        <p:spPr>
          <a:xfrm>
            <a:off x="-108520" y="3573016"/>
            <a:ext cx="656996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01" t="27600" r="9051" b="16400"/>
          <a:stretch/>
        </p:blipFill>
        <p:spPr>
          <a:xfrm>
            <a:off x="323528" y="-99392"/>
            <a:ext cx="8921791" cy="4248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23400" r="24013" b="41600"/>
          <a:stretch/>
        </p:blipFill>
        <p:spPr>
          <a:xfrm>
            <a:off x="-2100" y="3158174"/>
            <a:ext cx="7166387" cy="358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01" t="20600" r="9051" b="12201"/>
          <a:stretch/>
        </p:blipFill>
        <p:spPr>
          <a:xfrm>
            <a:off x="1505068" y="-99392"/>
            <a:ext cx="7638932" cy="436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59100" r="24800" b="15001"/>
          <a:stretch/>
        </p:blipFill>
        <p:spPr>
          <a:xfrm>
            <a:off x="-144339" y="4135678"/>
            <a:ext cx="7236620" cy="2732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613" t="33201" r="24800" b="41999"/>
          <a:stretch/>
        </p:blipFill>
        <p:spPr>
          <a:xfrm>
            <a:off x="-108522" y="1988840"/>
            <a:ext cx="4672735" cy="16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87" t="16401" r="9051" b="30400"/>
          <a:stretch/>
        </p:blipFill>
        <p:spPr>
          <a:xfrm>
            <a:off x="-108520" y="-99392"/>
            <a:ext cx="7864032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13" t="17801" r="24013" b="34600"/>
          <a:stretch/>
        </p:blipFill>
        <p:spPr>
          <a:xfrm>
            <a:off x="2697166" y="2564904"/>
            <a:ext cx="6446834" cy="43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212976"/>
            <a:ext cx="3240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 года ФГБНУ «Институт стратегии развития образования Российской академии образования» (ИСРО РАО) работает над проектом «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формирования функциональной грамотности учащихся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96751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Всероссийское исследование в области качества образования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модели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PISA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776" t="6602" r="33463" b="47199"/>
          <a:stretch/>
        </p:blipFill>
        <p:spPr>
          <a:xfrm>
            <a:off x="4139952" y="239452"/>
            <a:ext cx="4824536" cy="2376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9024" y="582618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15% участников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данных исследований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достигли порогового уровня по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ЕНГ (2022, 2023 гг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.)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Низкий уровень естественно-научной грамотности у педагогов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Недостаточная частота использования ресурсов платформы РЭШ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8500" t="12201" r="20075" b="15001"/>
          <a:stretch/>
        </p:blipFill>
        <p:spPr>
          <a:xfrm>
            <a:off x="5111670" y="2644463"/>
            <a:ext cx="2808312" cy="1872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1100" t="52800" r="37400" b="24800"/>
          <a:stretch/>
        </p:blipFill>
        <p:spPr>
          <a:xfrm>
            <a:off x="5065983" y="4545418"/>
            <a:ext cx="288032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282;p54">
            <a:extLst>
              <a:ext uri="{FF2B5EF4-FFF2-40B4-BE49-F238E27FC236}">
                <a16:creationId xmlns="" xmlns:a16="http://schemas.microsoft.com/office/drawing/2014/main" id="{943A127F-0730-4515-9522-B6BC5A97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7457"/>
            <a:ext cx="9144000" cy="34528"/>
          </a:xfrm>
          <a:prstGeom prst="rect">
            <a:avLst/>
          </a:prstGeom>
          <a:solidFill>
            <a:srgbClr val="36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ru-RU" altLang="ru-RU" sz="1050" kern="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282;p54">
            <a:extLst>
              <a:ext uri="{FF2B5EF4-FFF2-40B4-BE49-F238E27FC236}">
                <a16:creationId xmlns="" xmlns:a16="http://schemas.microsoft.com/office/drawing/2014/main" id="{7B7930F7-BA69-43ED-ACD1-840A869D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0728"/>
            <a:ext cx="9144000" cy="34529"/>
          </a:xfrm>
          <a:prstGeom prst="rect">
            <a:avLst/>
          </a:prstGeom>
          <a:solidFill>
            <a:srgbClr val="36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ru-RU" altLang="ru-RU" sz="1050" kern="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9963" y="1057574"/>
            <a:ext cx="7839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500" b="1" kern="0" dirty="0">
                <a:solidFill>
                  <a:srgbClr val="000000"/>
                </a:solidFill>
                <a:ea typeface="Times New Roman"/>
                <a:cs typeface="Times New Roman" pitchFamily="18" charset="0"/>
                <a:sym typeface="Arial"/>
              </a:rPr>
              <a:t>Для проведения диагностической работы каждому учителю школы, принимающему участие в этой работе, необходимо зарегистрироваться на электронной платформе РЭШ </a:t>
            </a:r>
            <a:r>
              <a:rPr lang="ru-RU" sz="1500" b="1" kern="0" dirty="0">
                <a:solidFill>
                  <a:srgbClr val="333333"/>
                </a:solidFill>
                <a:ea typeface="Times New Roman"/>
                <a:cs typeface="Times New Roman" pitchFamily="18" charset="0"/>
                <a:sym typeface="Arial"/>
              </a:rPr>
              <a:t>на </a:t>
            </a:r>
            <a:r>
              <a:rPr lang="ru-RU" sz="1500" b="1" u="sng" kern="0" dirty="0">
                <a:solidFill>
                  <a:srgbClr val="005BD1"/>
                </a:solidFill>
                <a:ea typeface="Times New Roman"/>
                <a:cs typeface="Times New Roman" pitchFamily="18" charset="0"/>
                <a:sym typeface="Arial"/>
                <a:hlinkClick r:id="rId3"/>
              </a:rPr>
              <a:t>https://resh.edu.ru/</a:t>
            </a:r>
            <a:endParaRPr lang="ru-RU" sz="1500" b="1" u="sng" kern="0" dirty="0">
              <a:solidFill>
                <a:srgbClr val="005BD1"/>
              </a:solidFill>
              <a:ea typeface="Times New Roman"/>
              <a:cs typeface="Times New Roman" pitchFamily="18" charset="0"/>
              <a:sym typeface="Arial"/>
            </a:endParaRPr>
          </a:p>
          <a:p>
            <a:pPr algn="just">
              <a:buClr>
                <a:srgbClr val="000000"/>
              </a:buClr>
            </a:pPr>
            <a:endParaRPr lang="ru-RU" sz="1500" b="1" u="sng" kern="0" dirty="0">
              <a:solidFill>
                <a:srgbClr val="005BD1"/>
              </a:solidFill>
              <a:ea typeface="Times New Roman"/>
              <a:cs typeface="Times New Roman" pitchFamily="18" charset="0"/>
              <a:sym typeface="Arial"/>
            </a:endParaRPr>
          </a:p>
          <a:p>
            <a:pPr algn="just">
              <a:buClr>
                <a:srgbClr val="000000"/>
              </a:buClr>
            </a:pPr>
            <a:endParaRPr lang="ru-RU" sz="1500" b="1" kern="0" dirty="0">
              <a:solidFill>
                <a:srgbClr val="000000"/>
              </a:solidFill>
              <a:cs typeface="Times New Roman" pitchFamily="18" charset="0"/>
              <a:sym typeface="Arial"/>
            </a:endParaRPr>
          </a:p>
          <a:p>
            <a:pPr algn="just">
              <a:buClr>
                <a:srgbClr val="000000"/>
              </a:buClr>
            </a:pPr>
            <a:endParaRPr lang="ru-RU" sz="21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39" y="186598"/>
            <a:ext cx="715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</a:rPr>
              <a:t>Формирование функциональной грамотности обучающихся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3275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</a:rPr>
              <a:t>Проводится мониторинг: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Заходил ли учитель в РЭШ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Формировал ли задание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Выдавал ли ученикам задания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Решали ли ученики задания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Проверял ли учитель результаты выполнения заданий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3466" t="24649" b="5611"/>
          <a:stretch/>
        </p:blipFill>
        <p:spPr bwMode="auto">
          <a:xfrm>
            <a:off x="3347864" y="2074168"/>
            <a:ext cx="5746750" cy="3705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88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t="17144" r="45628" b="39453"/>
          <a:stretch/>
        </p:blipFill>
        <p:spPr bwMode="auto">
          <a:xfrm>
            <a:off x="827584" y="15309"/>
            <a:ext cx="2170242" cy="306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t="15821" r="46484" b="39844"/>
          <a:stretch/>
        </p:blipFill>
        <p:spPr bwMode="auto">
          <a:xfrm>
            <a:off x="6068483" y="15308"/>
            <a:ext cx="2181777" cy="306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531121" y="2348880"/>
            <a:ext cx="212099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45024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 прошла с 9.10 по 27.10 2023 г. (по модели PISA, PISA-подобные задания, ФИОКО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общероссийская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– 4 школы, региональная – 120 школ;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проведения ДР (ноябрь-декабрь 2023, ИСРО РАО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обучающихся с заданиями, направленными на формирование функциональной грамотности, а также активизация работы в Электронном банке заданий по функциональной грамотности (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https://fg.resh.edu.ru/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рейтинга не будет, но мониторинг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ведется, результаты узнаем!!! и с ними работаем!!!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 проходят ВСЕ 15-летние школьники 8-9 классов ВСЕХ субъектов РФ;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 могут не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школы, принимавшие участие в общероссийской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 с 9.10 по 27.10 2023 г. (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были одинаковы и для общероссийской и для региональной оценки)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42930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0" t="7812" r="13203" b="8575"/>
          <a:stretch/>
        </p:blipFill>
        <p:spPr bwMode="auto">
          <a:xfrm>
            <a:off x="249050" y="116632"/>
            <a:ext cx="508953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882" y="6102915"/>
            <a:ext cx="5092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* </a:t>
            </a:r>
            <a:r>
              <a:rPr lang="ru-RU" sz="1400" dirty="0">
                <a:solidFill>
                  <a:srgbClr val="FF0000"/>
                </a:solidFill>
                <a:latin typeface="Times New Roman"/>
              </a:rPr>
              <a:t>Указанные сроки включают в себя все процедуры в рамках диагностических работ: создание мероприятий на ресурсе, выполнение работ обучающимися и проверку работ.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4697" y="517958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заданий с развернутым ответом осуществляют сами учителя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476672"/>
            <a:ext cx="36775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мероприятия на РЭШ можно задать день и время ранее реального дня и времени выполнения работы. Например, можно создать мероприятие с датой 12.12.2023 в 10.00, а приступить к выполнению работы учащиеся могут 15.12.2023 в любое время. Доступ для ученика к работе бессрочный. Если в день проведения работы ученика нет в школе, он может пройти работу в другой день, главное ему назначить работу в РЭШ, выдать пароль;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 могут выполняться в рамках урочной и внеурочной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1091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3" t="20899" r="13985" b="23071"/>
          <a:stretch/>
        </p:blipFill>
        <p:spPr bwMode="auto">
          <a:xfrm>
            <a:off x="827584" y="764704"/>
            <a:ext cx="5572125" cy="546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09533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hlinkClick r:id="rId3"/>
              </a:rPr>
              <a:t>https://edsoo.ru/metodicheskie-seminary/ms-funkczionalnaya-gramotnost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516216" y="764704"/>
            <a:ext cx="180020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490270" y="1463477"/>
            <a:ext cx="180020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490270" y="2111549"/>
            <a:ext cx="180020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516216" y="2819847"/>
            <a:ext cx="180020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6247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rgbClr val="000000"/>
                </a:solidFill>
                <a:hlinkClick r:id="rId4"/>
              </a:rPr>
              <a:t>https://edsoo.ru/metodicheskie-seminary/diagnostika-po-funkczionalnoj-gramotnosti/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6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226" t="8001" r="12988" b="22000"/>
          <a:stretch/>
        </p:blipFill>
        <p:spPr>
          <a:xfrm>
            <a:off x="33515" y="404664"/>
            <a:ext cx="9098931" cy="5616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67944" y="764704"/>
            <a:ext cx="108012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6" t="27600" r="10625" b="16400"/>
          <a:stretch/>
        </p:blipFill>
        <p:spPr>
          <a:xfrm>
            <a:off x="0" y="980728"/>
            <a:ext cx="9073008" cy="4536504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771800" y="3429000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771800" y="2924944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75" t="29001" r="9838" b="17800"/>
          <a:stretch/>
        </p:blipFill>
        <p:spPr>
          <a:xfrm>
            <a:off x="-108520" y="-99392"/>
            <a:ext cx="9362935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400" t="37400" r="24013" b="30400"/>
          <a:stretch/>
        </p:blipFill>
        <p:spPr>
          <a:xfrm>
            <a:off x="0" y="4005064"/>
            <a:ext cx="5662013" cy="26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Simple Ligh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5656</TotalTime>
  <Words>422</Words>
  <Application>Microsoft Office PowerPoint</Application>
  <PresentationFormat>Экран (4:3)</PresentationFormat>
  <Paragraphs>39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6" baseType="lpstr">
      <vt:lpstr>Arial</vt:lpstr>
      <vt:lpstr>Arial Narrow</vt:lpstr>
      <vt:lpstr>Calibri</vt:lpstr>
      <vt:lpstr>FontAwesome</vt:lpstr>
      <vt:lpstr>Lucida Sans Unicode</vt:lpstr>
      <vt:lpstr>Open Sans Light</vt:lpstr>
      <vt:lpstr>Times New Roman</vt:lpstr>
      <vt:lpstr>Verdana</vt:lpstr>
      <vt:lpstr>Wingdings 2</vt:lpstr>
      <vt:lpstr>Wingdings 3</vt:lpstr>
      <vt:lpstr>3_Специальное оформление</vt:lpstr>
      <vt:lpstr>4_Специальное оформление</vt:lpstr>
      <vt:lpstr>6_Специальное оформление</vt:lpstr>
      <vt:lpstr>7_Специальное оформление</vt:lpstr>
      <vt:lpstr>5_Специальное оформление</vt:lpstr>
      <vt:lpstr>Simple Light</vt:lpstr>
      <vt:lpstr>Открытая</vt:lpstr>
      <vt:lpstr>Тема Office</vt:lpstr>
      <vt:lpstr>1_Simple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Горбатова О.Н.</cp:lastModifiedBy>
  <cp:revision>846</cp:revision>
  <dcterms:created xsi:type="dcterms:W3CDTF">2021-04-11T13:44:24Z</dcterms:created>
  <dcterms:modified xsi:type="dcterms:W3CDTF">2023-12-07T08:45:47Z</dcterms:modified>
</cp:coreProperties>
</file>