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83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80" r:id="rId14"/>
    <p:sldId id="281" r:id="rId15"/>
    <p:sldId id="270" r:id="rId16"/>
    <p:sldId id="271" r:id="rId17"/>
    <p:sldId id="272" r:id="rId18"/>
    <p:sldId id="274" r:id="rId19"/>
    <p:sldId id="284" r:id="rId20"/>
    <p:sldId id="275" r:id="rId21"/>
    <p:sldId id="276" r:id="rId22"/>
    <p:sldId id="277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2724" y="9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9F4E-D57A-42B6-B08C-48CE1F3190B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F9-4AD3-4442-AE92-A31A2DC2F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9F4E-D57A-42B6-B08C-48CE1F3190B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F9-4AD3-4442-AE92-A31A2DC2F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9F4E-D57A-42B6-B08C-48CE1F3190B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F9-4AD3-4442-AE92-A31A2DC2F58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9F4E-D57A-42B6-B08C-48CE1F3190B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F9-4AD3-4442-AE92-A31A2DC2F5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9F4E-D57A-42B6-B08C-48CE1F3190B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F9-4AD3-4442-AE92-A31A2DC2F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9F4E-D57A-42B6-B08C-48CE1F3190B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F9-4AD3-4442-AE92-A31A2DC2F58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9F4E-D57A-42B6-B08C-48CE1F3190B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F9-4AD3-4442-AE92-A31A2DC2F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9F4E-D57A-42B6-B08C-48CE1F3190B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F9-4AD3-4442-AE92-A31A2DC2F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9F4E-D57A-42B6-B08C-48CE1F3190B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F9-4AD3-4442-AE92-A31A2DC2F5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9F4E-D57A-42B6-B08C-48CE1F3190B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F9-4AD3-4442-AE92-A31A2DC2F58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69F4E-D57A-42B6-B08C-48CE1F3190B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85F9-4AD3-4442-AE92-A31A2DC2F58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9469F4E-D57A-42B6-B08C-48CE1F3190BA}" type="datetimeFigureOut">
              <a:rPr lang="ru-RU" smtClean="0"/>
              <a:t>11.12.2023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33185F9-4AD3-4442-AE92-A31A2DC2F58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docx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содержании учебных предметов «Родной язык» и «Литературное чтение на родном языке»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3789040"/>
            <a:ext cx="7117180" cy="1584176"/>
          </a:xfrm>
        </p:spPr>
        <p:txBody>
          <a:bodyPr>
            <a:noAutofit/>
          </a:bodyPr>
          <a:lstStyle/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Поворознюк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Л.В., руководитель отделения по начальному общему образованию краевого учебно-методического объединения, </a:t>
            </a:r>
          </a:p>
          <a:p>
            <a:pPr algn="ctr"/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Доровских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И.С., доцент кафедры дошкольного и начального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2575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420888"/>
            <a:ext cx="7125112" cy="4176464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сведения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Эвристическая беседа, диспут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и групповая исследовательские работы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 произведений искусства и  чтение  произведений русской литературы (басен, былин, рассказов, сказок русских народных и литературных) и других народов мира. Сравнивание слов и выражений,  используемых в текстах.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итог изучения данного раздела – проектное задание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 и приемы: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1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697492"/>
          </a:xfrm>
        </p:spPr>
        <p:txBody>
          <a:bodyPr/>
          <a:lstStyle/>
          <a:p>
            <a:r>
              <a:rPr lang="ru-RU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предмета «</a:t>
            </a:r>
            <a:r>
              <a:rPr lang="ru-RU" sz="4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Родная литература» </a:t>
            </a:r>
            <a:r>
              <a:rPr lang="ru-RU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подходы к его освоению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3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162" y="2674938"/>
            <a:ext cx="5943613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Антология (двухтомник)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46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548680"/>
            <a:ext cx="6912768" cy="61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5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188"/>
            <a:ext cx="6336703" cy="6384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«Первая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– понять произведение так, как понимал его сам автор, увидеть нарисованную условную картину мира "глазами автора". Вторая задача – выработать свою точку зрения в процессе диалога с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автором».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24110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для обучающихся на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родной литературы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7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1412775"/>
            <a:ext cx="5328592" cy="4448273"/>
          </a:xfrm>
        </p:spPr>
        <p:txBody>
          <a:bodyPr>
            <a:normAutofit fontScale="92500"/>
          </a:bodyPr>
          <a:lstStyle/>
          <a:p>
            <a:pPr lvl="0" defTabSz="914400" fontAlgn="base">
              <a:spcAft>
                <a:spcPct val="30000"/>
              </a:spcAft>
              <a:buClrTx/>
            </a:pPr>
            <a:r>
              <a:rPr lang="ru-RU" sz="22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ru-RU" sz="2200" b="1" dirty="0" err="1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Дун</a:t>
            </a:r>
            <a:r>
              <a:rPr lang="ru-RU" sz="2200" b="1" dirty="0">
                <a:solidFill>
                  <a:srgbClr val="F79646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(средневековый китайский поэт)</a:t>
            </a:r>
          </a:p>
          <a:p>
            <a:pPr lvl="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«Взгляни горе в лицо − тупа вершина, 	</a:t>
            </a:r>
          </a:p>
          <a:p>
            <a:pPr lvl="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сбоку погляди − она остра. 		</a:t>
            </a:r>
          </a:p>
          <a:p>
            <a:pPr lvl="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 навстречу − и гора все выше, 	</a:t>
            </a:r>
          </a:p>
          <a:p>
            <a:pPr lvl="0" defTabSz="9144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Иди назад − и ниже все гора... 	</a:t>
            </a:r>
          </a:p>
          <a:p>
            <a:pPr lvl="0" defTabSz="914400" fontAlgn="base">
              <a:spcAft>
                <a:spcPct val="0"/>
              </a:spcAft>
              <a:buClrTx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О нет, она свой облик не меняет, </a:t>
            </a:r>
          </a:p>
          <a:p>
            <a:pPr lvl="0" defTabSz="91440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Гора одна и та же − в этом суть.</a:t>
            </a:r>
          </a:p>
          <a:p>
            <a:pPr lvl="0" defTabSz="91440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А превращенья от того зависят,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defTabSz="91440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С какого места на нее взглянуть».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5544616" cy="46085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2200" y="1844824"/>
            <a:ext cx="244827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523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980728"/>
            <a:ext cx="74888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e-BY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be-BY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Литературное чтение</a:t>
            </a:r>
            <a:r>
              <a:rPr kumimoji="0" lang="be-BY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(«родная литература»)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дисциплинам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эстетического цикла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поскольку предметом изучения в нём являются не знания сами по себе, а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искусства слова и способы художественно-эстетической деятельности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Содержание предмета обеспечивает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образное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 мира, формирование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эмоционально-ценностных отношений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накопление опыта </a:t>
            </a: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творческой деятельности. </a:t>
            </a:r>
            <a:endParaRPr kumimoji="0" lang="ru-RU" sz="1800" b="1" i="1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3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36712"/>
            <a:ext cx="712879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ru-RU" sz="3800" b="1" i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Художественно-эстетическая д</a:t>
            </a:r>
            <a:r>
              <a:rPr kumimoji="0" lang="ru-RU" sz="3800" b="1" i="1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еятельность</a:t>
            </a:r>
            <a:r>
              <a:rPr lang="ru-RU" sz="3800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3800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это деятельность,  </a:t>
            </a:r>
            <a:r>
              <a:rPr kumimoji="0" lang="ru-RU" sz="3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направленная на организацию внутреннего мира смыслов, впечатлений, выводов из пережитого, достижения определённых результатов в этой области и их оценки.</a:t>
            </a:r>
            <a:endParaRPr kumimoji="0" lang="ru-RU" sz="3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27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340767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– это вид искусства.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 уроке литературного чтения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«нужно работать на уровне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искусства и по возможности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его методами»</a:t>
            </a:r>
          </a:p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ru-RU" sz="3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М.А. Рыбникова </a:t>
            </a:r>
          </a:p>
        </p:txBody>
      </p:sp>
    </p:spTree>
    <p:extLst>
      <p:ext uri="{BB962C8B-B14F-4D97-AF65-F5344CB8AC3E}">
        <p14:creationId xmlns:p14="http://schemas.microsoft.com/office/powerpoint/2010/main" val="31545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611560" y="620688"/>
            <a:ext cx="8064896" cy="5400600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2229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ч.4 ст. 14 ФЗ от 29.12.2012 № 273-ФЗ «Об образовании в РФ» граждане РФ имеют право на получение … начального общего образования на родном языке из числа языков народов РФ, в том числе русского языка как родного языка, 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пределах возможностей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предоставляемых системой образования,  в установленном законом порядке. Этот порядок  указан в перечне нормативно-правовых документов и в методических рекомендациях по введению родного (русского) языка и родной литературы.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5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827584" y="549836"/>
            <a:ext cx="7560840" cy="71892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/>
              <a:t>Художественно-эстетическая деятельность</a:t>
            </a:r>
            <a:endParaRPr lang="ru-RU" b="1" i="1" u="sng" dirty="0"/>
          </a:p>
        </p:txBody>
      </p:sp>
      <p:sp>
        <p:nvSpPr>
          <p:cNvPr id="4" name="Овал 3"/>
          <p:cNvSpPr/>
          <p:nvPr/>
        </p:nvSpPr>
        <p:spPr>
          <a:xfrm>
            <a:off x="0" y="1807933"/>
            <a:ext cx="3203848" cy="136815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Художественное </a:t>
            </a:r>
            <a:r>
              <a:rPr lang="ru-RU" b="1" u="sng" dirty="0" smtClean="0"/>
              <a:t>восприятие</a:t>
            </a:r>
            <a:endParaRPr lang="ru-RU" b="1" u="sng" dirty="0"/>
          </a:p>
        </p:txBody>
      </p:sp>
      <p:sp>
        <p:nvSpPr>
          <p:cNvPr id="5" name="Овал 4"/>
          <p:cNvSpPr/>
          <p:nvPr/>
        </p:nvSpPr>
        <p:spPr>
          <a:xfrm>
            <a:off x="3895530" y="1695381"/>
            <a:ext cx="2692694" cy="108554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Художественное исполнение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189249" y="2075514"/>
            <a:ext cx="2957174" cy="1630753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Художественное творчество (создание нового продукта на основе прочитанного)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07504" y="3166970"/>
            <a:ext cx="4968552" cy="182106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i="1" u="sng" dirty="0" smtClean="0"/>
              <a:t>Художественный анализ </a:t>
            </a:r>
            <a:r>
              <a:rPr lang="ru-RU" dirty="0" smtClean="0"/>
              <a:t>- «открытие увлекательных и поражающих ценностей там, где дети их раньше не замечали»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7504" y="5229200"/>
            <a:ext cx="1872208" cy="8892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жанром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1187624" y="5961855"/>
            <a:ext cx="2304256" cy="83894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Работа с композицией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203848" y="5445224"/>
            <a:ext cx="1368152" cy="67322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Анализ языка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283968" y="4642284"/>
            <a:ext cx="2304256" cy="1285292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u="sng" dirty="0" smtClean="0"/>
              <a:t>Открытие духовных смыслов</a:t>
            </a:r>
            <a:endParaRPr lang="ru-RU" b="1" i="1" u="sng" dirty="0"/>
          </a:p>
        </p:txBody>
      </p:sp>
      <p:sp>
        <p:nvSpPr>
          <p:cNvPr id="13" name="Овал 12"/>
          <p:cNvSpPr/>
          <p:nvPr/>
        </p:nvSpPr>
        <p:spPr>
          <a:xfrm>
            <a:off x="5183560" y="3727884"/>
            <a:ext cx="2812106" cy="9144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 smtClean="0"/>
              <a:t>Фантазирование, воображение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6588224" y="4869160"/>
            <a:ext cx="2808312" cy="1512167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Отзыв, поделка, рисунок, инсценировка, ….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3" idx="4"/>
            <a:endCxn id="3" idx="4"/>
          </p:cNvCxnSpPr>
          <p:nvPr/>
        </p:nvCxnSpPr>
        <p:spPr>
          <a:xfrm>
            <a:off x="4608004" y="126876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3" idx="4"/>
          </p:cNvCxnSpPr>
          <p:nvPr/>
        </p:nvCxnSpPr>
        <p:spPr>
          <a:xfrm flipH="1">
            <a:off x="1871700" y="1268760"/>
            <a:ext cx="2736304" cy="5391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3" idx="4"/>
          </p:cNvCxnSpPr>
          <p:nvPr/>
        </p:nvCxnSpPr>
        <p:spPr>
          <a:xfrm>
            <a:off x="4608004" y="1268760"/>
            <a:ext cx="3118467" cy="853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3" idx="4"/>
            <a:endCxn id="7" idx="0"/>
          </p:cNvCxnSpPr>
          <p:nvPr/>
        </p:nvCxnSpPr>
        <p:spPr>
          <a:xfrm flipH="1">
            <a:off x="2591780" y="1268760"/>
            <a:ext cx="2016224" cy="18982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7" idx="4"/>
            <a:endCxn id="8" idx="7"/>
          </p:cNvCxnSpPr>
          <p:nvPr/>
        </p:nvCxnSpPr>
        <p:spPr>
          <a:xfrm flipH="1">
            <a:off x="1705533" y="4988037"/>
            <a:ext cx="886247" cy="371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7" idx="4"/>
            <a:endCxn id="9" idx="0"/>
          </p:cNvCxnSpPr>
          <p:nvPr/>
        </p:nvCxnSpPr>
        <p:spPr>
          <a:xfrm flipH="1">
            <a:off x="2339752" y="4988037"/>
            <a:ext cx="252028" cy="973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7" idx="4"/>
          </p:cNvCxnSpPr>
          <p:nvPr/>
        </p:nvCxnSpPr>
        <p:spPr>
          <a:xfrm>
            <a:off x="2591780" y="4988037"/>
            <a:ext cx="1080120" cy="4526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7" idx="4"/>
            <a:endCxn id="11" idx="2"/>
          </p:cNvCxnSpPr>
          <p:nvPr/>
        </p:nvCxnSpPr>
        <p:spPr>
          <a:xfrm>
            <a:off x="2591780" y="4988037"/>
            <a:ext cx="1692188" cy="2968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6" idx="4"/>
          </p:cNvCxnSpPr>
          <p:nvPr/>
        </p:nvCxnSpPr>
        <p:spPr>
          <a:xfrm>
            <a:off x="7667836" y="3706267"/>
            <a:ext cx="827074" cy="12205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6" idx="4"/>
          </p:cNvCxnSpPr>
          <p:nvPr/>
        </p:nvCxnSpPr>
        <p:spPr>
          <a:xfrm flipH="1">
            <a:off x="7661184" y="3706267"/>
            <a:ext cx="6652" cy="2252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stCxn id="3" idx="5"/>
            <a:endCxn id="3" idx="5"/>
          </p:cNvCxnSpPr>
          <p:nvPr/>
        </p:nvCxnSpPr>
        <p:spPr>
          <a:xfrm>
            <a:off x="7281165" y="116347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3" idx="4"/>
          </p:cNvCxnSpPr>
          <p:nvPr/>
        </p:nvCxnSpPr>
        <p:spPr>
          <a:xfrm>
            <a:off x="4608004" y="1268760"/>
            <a:ext cx="378042" cy="4266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39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667013" cy="5301208"/>
          </a:xfrm>
        </p:spPr>
        <p:txBody>
          <a:bodyPr>
            <a:noAutofit/>
          </a:bodyPr>
          <a:lstStyle/>
          <a:p>
            <a:pPr lvl="0" algn="just" defTabSz="914400" fontAlgn="base"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 содержания, характера и жанра текста;</a:t>
            </a:r>
          </a:p>
          <a:p>
            <a:pPr lvl="0" algn="just" defTabSz="914400" fontAlgn="base"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на слух чтения взрослого, которое может быть сплошным или прерывистым (с остановками);</a:t>
            </a:r>
          </a:p>
          <a:p>
            <a:pPr lvl="0" algn="just" defTabSz="914400" fontAlgn="base"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восприятия, выяснение непонятного;</a:t>
            </a:r>
          </a:p>
          <a:p>
            <a:pPr lvl="0" algn="just" defTabSz="914400" fontAlgn="base"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перечитывание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учителем понравившихся отрывков (по запросам детей);</a:t>
            </a:r>
          </a:p>
          <a:p>
            <a:pPr lvl="0" algn="just" defTabSz="914400" fontAlgn="base"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использованием вопросов;</a:t>
            </a:r>
          </a:p>
          <a:p>
            <a:pPr lvl="0" algn="just" defTabSz="914400" fontAlgn="base"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(обложки книги, цепочка событий);</a:t>
            </a:r>
          </a:p>
          <a:p>
            <a:pPr lvl="0" algn="just" defTabSz="914400" fontAlgn="base"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 (графическое иллюстрирование,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инсценирование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придумывание продолжения и т. п.).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122413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Художественное восприятие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1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3"/>
            <a:ext cx="8856984" cy="5544616"/>
          </a:xfrm>
        </p:spPr>
        <p:txBody>
          <a:bodyPr/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endParaRPr lang="ru-RU" b="1" dirty="0" smtClean="0">
              <a:solidFill>
                <a:prstClr val="white"/>
              </a:solidFill>
              <a:latin typeface="Calibri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3"/>
            <a:ext cx="7125113" cy="72008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различаются художественный анализ текста и работа с текстом?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347" y="2730328"/>
            <a:ext cx="1397306" cy="139734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10603"/>
              </p:ext>
            </p:extLst>
          </p:nvPr>
        </p:nvGraphicFramePr>
        <p:xfrm>
          <a:off x="1043607" y="1739470"/>
          <a:ext cx="7753251" cy="4839468"/>
        </p:xfrm>
        <a:graphic>
          <a:graphicData uri="http://schemas.openxmlformats.org/drawingml/2006/table">
            <a:tbl>
              <a:tblPr firstRow="1" bandRow="1"/>
              <a:tblGrid>
                <a:gridCol w="2584417"/>
                <a:gridCol w="2584417"/>
                <a:gridCol w="2584417"/>
              </a:tblGrid>
              <a:tr h="61901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Анализ текста</a:t>
                      </a:r>
                      <a:endParaRPr lang="ru-RU" sz="1600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Линии сравнения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Работа с текстом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9966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Постижение идеи, приобщение к духовному опыту писателя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Цели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Изучение жизненного материала, получение информации, формирование рациональных способов чтения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4983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Изображение действительности автором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Предмет изучения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Сама действительность (события, факты, явления)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747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Изучение художественного слова как средства создания художественного образа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Метод постижения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Изучение слова как единицы речи, т. Е. Его прямого значения, работа с терминами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8761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Приемы анализа, т. е. те операции, которые способствуют постижению идеи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Способ постижения</a:t>
                      </a:r>
                      <a:b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Алгоритмы чтения, виды работ с текстом, обеспечивающие его многократное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перечитывание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99661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Полноценное восприятие художественного произведения, продвижение в литературном развитии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Результат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Количественный прирост знаний, расширение кругозора, прирост навыка чтения и информационных умений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9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Михаил Михайлович Мокшин</a:t>
            </a:r>
            <a:br>
              <a:rPr lang="ru-RU" sz="2800" dirty="0" smtClean="0"/>
            </a:br>
            <a:r>
              <a:rPr lang="ru-RU" sz="2800" dirty="0" smtClean="0"/>
              <a:t>«Мой Алтай»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5" y="2276872"/>
            <a:ext cx="3822192" cy="40324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живем на Алтае.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назвали наш край,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земля золотая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любой урожай.</a:t>
            </a: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Ягод, фруктов и хлеба,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Молока, овощей.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Блещет золотом небо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 землей от лучей.</a:t>
            </a:r>
          </a:p>
          <a:p>
            <a:pPr marL="0" indent="0">
              <a:buNone/>
            </a:pP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поля, словно море,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них купается день.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необъятном просторе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Острова деревень.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2204864"/>
            <a:ext cx="3822192" cy="43924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Где есть каждому место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работать и жить.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Малой Родиной с детства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Учат нас – дорожить.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Полем, лугом и домом,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Переулком своим.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мире знакомом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нам стало родным.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 гордимся Алтаем,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любим свой дом,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прославить мечтаем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честным трудом.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41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2276872"/>
            <a:ext cx="7408333" cy="3960440"/>
          </a:xfrm>
        </p:spPr>
        <p:txBody>
          <a:bodyPr/>
          <a:lstStyle/>
          <a:p>
            <a:r>
              <a:rPr lang="ru-RU" dirty="0" smtClean="0"/>
              <a:t>Сайт:  </a:t>
            </a:r>
            <a:r>
              <a:rPr lang="en-US" dirty="0" smtClean="0"/>
              <a:t>fgosreestr.ru</a:t>
            </a:r>
            <a:endParaRPr lang="ru-RU" dirty="0" smtClean="0"/>
          </a:p>
          <a:p>
            <a:r>
              <a:rPr lang="ru-RU" dirty="0" smtClean="0"/>
              <a:t>Сайт издательства «Просвещение»</a:t>
            </a:r>
          </a:p>
          <a:p>
            <a:r>
              <a:rPr lang="ru-RU" dirty="0" smtClean="0"/>
              <a:t>Сайт Алтайского института развития образования имени </a:t>
            </a:r>
            <a:r>
              <a:rPr lang="ru-RU" dirty="0" err="1" smtClean="0"/>
              <a:t>А.М.Топорова</a:t>
            </a:r>
            <a:r>
              <a:rPr lang="ru-RU" dirty="0" smtClean="0"/>
              <a:t> (бывший АКИПКРО), вкладка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«Краевые учебно-методические объединения»,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</a:t>
            </a:r>
          </a:p>
          <a:p>
            <a:pPr marL="0" indent="0">
              <a:buNone/>
            </a:pPr>
            <a:r>
              <a:rPr lang="ru-RU" dirty="0" smtClean="0"/>
              <a:t> Отделение по начальному общему образованию, вкладка «Нормативные документы и методические материалы»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pop-nac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84" y="4396396"/>
            <a:ext cx="723900" cy="571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487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556793"/>
            <a:ext cx="7117178" cy="2520280"/>
          </a:xfrm>
        </p:spPr>
        <p:txBody>
          <a:bodyPr/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предмета «Родной язык» и подходы к его освоению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58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420888"/>
            <a:ext cx="7125112" cy="396044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предмета «Родной язык» направлено на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внешней стороны существования языка: к многообразным связям русского языка с цивилизацией и культурой, государством и обществом.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Программа отражает социокультурный контекст существования русского языка, в частности, те аспекты, которые обнаруживают прямую, непосредственную культурно-историческую обусловленность.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229600" cy="3744416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17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234962" cy="3456384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Изучая русский язык как родной, мы приобщаем обучающихся к фактам русской языковой истории в связи с историей русского народа, формируем  первоначальные представления младших школьников о сходстве и различиях русского и других языков в контексте богатства и своеобразия  языков, национальных традиций и культур народов России и мира, расширяем представления о русской языковой картине мира, о национальном языке как базе общезначимых нравственно-интеллектуальных ценностей, поведенческих стереотипов и т.п., что способствует воспитанию патриотического чувства, гражданственности, национального самосознания и уважения к языкам и культурам других народов нашей страны и мира.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916832"/>
            <a:ext cx="7859216" cy="4320480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628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476673"/>
            <a:ext cx="7125112" cy="3744415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«Русский язык: прошлое и настоящее»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«Язык в действии»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«Секреты речи и текста»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содержательные линии: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2656"/>
            <a:ext cx="6500192" cy="600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6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2204864"/>
            <a:ext cx="7125112" cy="3960440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к деятельности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Целеполагание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учебной задачи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ее решения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плана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и оценка деятельности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урока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типа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8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728</TotalTime>
  <Words>836</Words>
  <Application>Microsoft Office PowerPoint</Application>
  <PresentationFormat>Экран (4:3)</PresentationFormat>
  <Paragraphs>129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Candara</vt:lpstr>
      <vt:lpstr>Courier New</vt:lpstr>
      <vt:lpstr>Symbol</vt:lpstr>
      <vt:lpstr>Times New Roman</vt:lpstr>
      <vt:lpstr>Волна</vt:lpstr>
      <vt:lpstr>О содержании учебных предметов «Родной язык» и «Литературное чтение на родном языке»</vt:lpstr>
      <vt:lpstr>           В соответствии с ч.4 ст. 14 ФЗ от 29.12.2012 № 273-ФЗ «Об образовании в РФ» граждане РФ имеют право на получение … начального общего образования на родном языке из числа языков народов РФ, в том числе русского языка как родного языка, в пределах возможностей, предоставляемых системой образования,  в установленном законом порядке. Этот порядок  указан в перечне нормативно-правовых документов и в методических рекомендациях по введению родного (русского) языка и родной литературы.</vt:lpstr>
      <vt:lpstr>Презентация PowerPoint</vt:lpstr>
      <vt:lpstr>Содержание предмета «Родной язык» и подходы к его освоению</vt:lpstr>
      <vt:lpstr>  </vt:lpstr>
      <vt:lpstr>Презентация PowerPoint</vt:lpstr>
      <vt:lpstr>Основные содержательные линии:</vt:lpstr>
      <vt:lpstr>Презентация PowerPoint</vt:lpstr>
      <vt:lpstr>Структура урока деятельностного типа</vt:lpstr>
      <vt:lpstr>Методы и приемы:</vt:lpstr>
      <vt:lpstr>Содержание предмета «Родная литература» и подходы к его освоению</vt:lpstr>
      <vt:lpstr>Антология (двухтомник)</vt:lpstr>
      <vt:lpstr>Презентация PowerPoint</vt:lpstr>
      <vt:lpstr>Презентация PowerPoint</vt:lpstr>
      <vt:lpstr>Основные задачи для обучающихся на уроках родной литературы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Художественное восприятие</vt:lpstr>
      <vt:lpstr>Чем различаются художественный анализ текста и работа с текстом?</vt:lpstr>
      <vt:lpstr>Михаил Михайлович Мокшин «Мой Алтай»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содержании учебных предметов «Родной язык» и «Литературное чтение на родном языке»</dc:title>
  <dc:creator>admin</dc:creator>
  <cp:lastModifiedBy>Баранова Ю.О.</cp:lastModifiedBy>
  <cp:revision>47</cp:revision>
  <dcterms:created xsi:type="dcterms:W3CDTF">2019-10-13T11:19:00Z</dcterms:created>
  <dcterms:modified xsi:type="dcterms:W3CDTF">2023-12-11T01:32:43Z</dcterms:modified>
</cp:coreProperties>
</file>