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</p:sldMasterIdLst>
  <p:notesMasterIdLst>
    <p:notesMasterId r:id="rId22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E3D"/>
    <a:srgbClr val="EC5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1" autoAdjust="0"/>
    <p:restoredTop sz="94711" autoAdjust="0"/>
  </p:normalViewPr>
  <p:slideViewPr>
    <p:cSldViewPr snapToGrid="0">
      <p:cViewPr varScale="1">
        <p:scale>
          <a:sx n="78" d="100"/>
          <a:sy n="78" d="100"/>
        </p:scale>
        <p:origin x="102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3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91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3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3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7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91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91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9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7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7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7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3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3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3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3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3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3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3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ro22.ru/dejatelnost/g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novosti-kum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ferum.ru/?p=messages&amp;join=UQxZJstsEWvWuzndhWn/Jus38M7zg0V4j2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2.ru/kumo/natural-sciences/helpful-information/#%D0%93%D0%BE%D1%82%D0%BE%D0%B2%D0%B8%D0%BC%D1%81%D1%8F-%D0%BA-%D1%8D%D0%BA%D0%B7%D0%B0%D0%BC%D0%B5%D0%BD%D1%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loud.mail.ru/public/A6VZ/JsuBL4EY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53998" y="4285762"/>
            <a:ext cx="4465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kern="1200" dirty="0">
                <a:solidFill>
                  <a:schemeClr val="tx1"/>
                </a:solidFill>
                <a:latin typeface="Times New Roman"/>
                <a:ea typeface="Calibri"/>
              </a:rPr>
              <a:t>Горбатова Ольга Николаевна</a:t>
            </a: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, </a:t>
            </a:r>
            <a:endParaRPr lang="ru-RU" sz="1800" kern="12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Calibri"/>
              </a:rPr>
              <a:t>кандидат педагогических </a:t>
            </a: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наук, заведующий кафедрой </a:t>
            </a: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Calibri"/>
              </a:rPr>
              <a:t>естественно-научного </a:t>
            </a: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образования </a:t>
            </a:r>
            <a:endParaRPr lang="ru-RU" sz="1800" kern="12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Calibri"/>
              </a:rPr>
              <a:t>КАУ </a:t>
            </a: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ДПО </a:t>
            </a: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Calibri"/>
              </a:rPr>
              <a:t>«АИРО имени </a:t>
            </a: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А.М. </a:t>
            </a:r>
            <a:r>
              <a:rPr lang="ru-RU" sz="1800" kern="1200" dirty="0" err="1" smtClean="0">
                <a:solidFill>
                  <a:schemeClr val="tx1"/>
                </a:solidFill>
                <a:latin typeface="Times New Roman"/>
                <a:ea typeface="Calibri"/>
              </a:rPr>
              <a:t>Топорова</a:t>
            </a: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Calibri"/>
              </a:rPr>
              <a:t>»,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kern="1200" dirty="0" smtClean="0">
                <a:solidFill>
                  <a:schemeClr val="tx1"/>
                </a:solidFill>
                <a:latin typeface="Times New Roman"/>
                <a:ea typeface="Calibri"/>
              </a:rPr>
              <a:t>руководитель </a:t>
            </a: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отделения по естественнонаучным дисциплинам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kern="1200" dirty="0">
                <a:solidFill>
                  <a:schemeClr val="tx1"/>
                </a:solidFill>
                <a:latin typeface="Times New Roman"/>
                <a:ea typeface="Calibri"/>
              </a:rPr>
              <a:t>краевого УМО</a:t>
            </a:r>
            <a:endParaRPr lang="ru-RU" sz="1800" kern="1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5951" t="26253" r="22887" b="52906"/>
          <a:stretch/>
        </p:blipFill>
        <p:spPr bwMode="auto">
          <a:xfrm>
            <a:off x="8001170" y="199329"/>
            <a:ext cx="4413252" cy="3828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3"/>
          <a:srcRect t="22745" b="23016"/>
          <a:stretch>
            <a:fillRect/>
          </a:stretch>
        </p:blipFill>
        <p:spPr bwMode="auto">
          <a:xfrm>
            <a:off x="379986" y="199329"/>
            <a:ext cx="1817903" cy="9860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0683" y="6141871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25.01.2024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2830" y="1928822"/>
            <a:ext cx="4707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Анализ </a:t>
            </a:r>
            <a:r>
              <a:rPr lang="ru-RU" sz="2400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FF0000"/>
                </a:solidFill>
              </a:rPr>
              <a:t> результатов освоения программы,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повлиявших на выполнение заданий  КИМ ЕГЭ-2023  по географии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37143"/>
              </p:ext>
            </p:extLst>
          </p:nvPr>
        </p:nvGraphicFramePr>
        <p:xfrm>
          <a:off x="0" y="183338"/>
          <a:ext cx="12023124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642551"/>
                <a:gridCol w="321276"/>
                <a:gridCol w="4275438"/>
                <a:gridCol w="678385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 (было 23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Освоение и применение знаний о размещении основных географических объектов и территориальной организации природы и общества; выбирать и использовать источники географической информации для определения положения и взаиморасположения объектов в пространстве; описывать положение и взаиморасположение географических объектов в пространстве /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Вычленять географическую информацию, представленную в различных источниках, необходимую для подтверждения тех или иных тезисов; вычленять географические факторы, определяющие сущность и динамику важнейших природных, социально-экономических объектов, процессов и явлений и экологических процессов /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Устанавливать существенный признак или основания для сравнения, классификации и обобщения / 1.1.1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Выявлять закономерности и противоречия в рассматриваемых явлениях / 1.1.2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/ 1.2.2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Выявлять причинно-следственные связи и актуализировать задачу, выдвигать гипотезу её решения, находить аргументы для доказательства своих утверждений, задавать параметры и критерии решения / 1.2.4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РИ: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 различных видов и форм представления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1.3.1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9898" r="53885" b="26774"/>
          <a:stretch/>
        </p:blipFill>
        <p:spPr bwMode="auto">
          <a:xfrm>
            <a:off x="3101546" y="2545491"/>
            <a:ext cx="4757352" cy="42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9578" y="6299599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Центральная Россия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09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3586"/>
              </p:ext>
            </p:extLst>
          </p:nvPr>
        </p:nvGraphicFramePr>
        <p:xfrm>
          <a:off x="151027" y="153754"/>
          <a:ext cx="11810314" cy="1349502"/>
        </p:xfrm>
        <a:graphic>
          <a:graphicData uri="http://schemas.openxmlformats.org/drawingml/2006/table">
            <a:tbl>
              <a:tblPr firstRow="1" firstCol="1" bandRow="1"/>
              <a:tblGrid>
                <a:gridCol w="627449"/>
                <a:gridCol w="358346"/>
                <a:gridCol w="2619632"/>
                <a:gridCol w="82048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 (было 24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Владение географической терминологией и системой географических понятий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различать географические процессы и явления и распознавать их проявления в повседневной жизни /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Развивать креативное мышление при решении жизненных проблем /1.1.5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1.2.2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Уметь переносить знания в познавательную и практическую области жизнедеятельности;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6" t="61318" r="8886" b="23986"/>
          <a:stretch/>
        </p:blipFill>
        <p:spPr bwMode="auto">
          <a:xfrm>
            <a:off x="729047" y="2286000"/>
            <a:ext cx="10579299" cy="31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49007"/>
              </p:ext>
            </p:extLst>
          </p:nvPr>
        </p:nvGraphicFramePr>
        <p:xfrm>
          <a:off x="0" y="117023"/>
          <a:ext cx="12192000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418230"/>
                <a:gridCol w="215451"/>
                <a:gridCol w="5001000"/>
                <a:gridCol w="6557319"/>
              </a:tblGrid>
              <a:tr h="2218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 (было 25  в 2023 г.)</a:t>
                      </a:r>
                    </a:p>
                  </a:txBody>
                  <a:tcPr marL="38245" marR="38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38245" marR="38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Определять проблемы взаимодействия географической среды и общества; задачи, возникающие при решении средствами географических наук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глобальных проблем, проявляющихся на региональном уровне; определять аспекты глобальных проблем на региональном и локальном уровнях, которые могут быть решены средствами географических наук /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Устанавливать взаимосвязи между </a:t>
                      </a:r>
                      <a:r>
                        <a:rPr lang="ru-RU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социальноэкономическими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геоэкологическими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процессами и явлениями; между природными условиями и размещением населения, между природными условиями и природно-ресурсным капиталом и отраслевой структурой хозяйства стран / 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Объяснять изученные социально-экономические и </a:t>
                      </a:r>
                      <a:r>
                        <a:rPr lang="ru-RU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геоэкологические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процессы и явления; объяснять географические особенности стран с разным уровнем социально-экономического развития, включая особенности проявления в них глобальных проблем человечества / 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Оценивать географические факторы, определяющие сущность и динамику важнейших социально-экономических и </a:t>
                      </a:r>
                      <a:r>
                        <a:rPr lang="ru-RU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геоэкологических</a:t>
                      </a: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процессов; оценивать уровень безопасности окружающей среды, адаптации к изменению её условий, в том числе на территории России; оценивать влияние последствий изменений в окружающей среде на различные сферы человеческой деятельности на региональном уровне; решение проблем, имеющих географические аспекты / 13</a:t>
                      </a:r>
                    </a:p>
                  </a:txBody>
                  <a:tcPr marL="38245" marR="38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</a:t>
                      </a: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Самостоятельно формулировать и актуализировать проблему, рассматривать её всесторонне; определять цели деятельности, задавать параметры и критерии их достижения / 1.1.3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БИД: Выявлять причинно-следственные связи и актуализировать задачу, выдвигать гипотезу её решения, находить аргументы для доказательства своих утверждений, задавать параметры и критерии решения / 1.2.4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БИД: Анализировать полученные в ходе решения задачи результаты, критически оценивать их достоверность, прогнозировать изменение в новых условиях / 1.2.5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БИД: Уметь переносить знания в познавательную и практическую области жизнедеятельности;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БИД: Способность и готовность к самостоятельному поиску методов решения практических задач, применению различных методов познания; ставить и формулировать собственные задачи в образовательной деятельности и жизненных ситуациях; ставить проблемы и задачи, допускающие альтернативные решения; выдвигать новые идеи, предлагать оригинальные подходы и решения; разрабатывать план решения проблемы с учётом анализа имеющихся материальных и нематериальных ресурсов / 1.2.7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38245" marR="38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9003" r="53480" b="62246"/>
          <a:stretch/>
        </p:blipFill>
        <p:spPr bwMode="auto">
          <a:xfrm>
            <a:off x="3707027" y="4782065"/>
            <a:ext cx="484384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36456"/>
              </p:ext>
            </p:extLst>
          </p:nvPr>
        </p:nvGraphicFramePr>
        <p:xfrm>
          <a:off x="113956" y="135926"/>
          <a:ext cx="11933882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701590"/>
                <a:gridCol w="370703"/>
                <a:gridCol w="3052119"/>
                <a:gridCol w="7809470"/>
              </a:tblGrid>
              <a:tr h="185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 (было 26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определять по разным источникам информации географические аспекты и тенденции развития природных, социально-экономических и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геоэкологических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объектов, процессов и явлений; анализировать и интерпретировать полученные данные, критически их оценивать, формулировать выводы /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/ 1.2.2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Самоорганизация: Самостоятельно осуществлять познавательную деятельность, выявлять проблемы, ставить и формулировать собственные задачи в образовательной деятельности и жизненных ситуациях; давать оценку новым ситуациям / 3.1.1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Самоорганизация : Самостоятельно составлять план решения проблемы с учётом имеющихся ресурсов, собственных возможностей и предпочтений; делать осознанный выбор, аргументировать его, брать ответственность за решение; оценивать приобретённый опыт; способствовать формированию и проявлению широкой эрудиции в разных областях знаний / 3.1.2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38260" r="53885" b="19679"/>
          <a:stretch/>
        </p:blipFill>
        <p:spPr bwMode="auto">
          <a:xfrm>
            <a:off x="3361036" y="2582561"/>
            <a:ext cx="4732638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17954"/>
              </p:ext>
            </p:extLst>
          </p:nvPr>
        </p:nvGraphicFramePr>
        <p:xfrm>
          <a:off x="113957" y="195746"/>
          <a:ext cx="11872096" cy="1735074"/>
        </p:xfrm>
        <a:graphic>
          <a:graphicData uri="http://schemas.openxmlformats.org/drawingml/2006/table">
            <a:tbl>
              <a:tblPr firstRow="1" firstCol="1" bandRow="1"/>
              <a:tblGrid>
                <a:gridCol w="738659"/>
                <a:gridCol w="383060"/>
                <a:gridCol w="3323967"/>
                <a:gridCol w="74264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(было 27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Умение определять по разным источникам информации географические аспекты и тенденции развития природных, социально-экономических и геоэкологических объектов, процессов и явлений; анализировать и интерпретировать полученные данные, критически их оценивать, формулировать выводы /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/ 1.2.2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Самоорганизация: Самостоятельно осуществлять познавательную деятельность, выявлять проблемы, ставить и формулировать собственные задачи в образовательной деятельности и жизненных ситуациях; давать оценку новым ситуациям / 3.1.1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Самоорганизация : Самостоятельно составлять план решения проблемы с учётом имеющихся ресурсов, собственных возможностей и предпочтений; делать осознанный выбор, аргументировать его, брать ответственность за решение; оценивать приобретённый опыт; способствовать формированию и проявлению широкой эрудиции в разных областях знаний / 3.1.2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3" t="19511" r="9088" b="42229"/>
          <a:stretch/>
        </p:blipFill>
        <p:spPr bwMode="auto">
          <a:xfrm>
            <a:off x="3089188" y="2088292"/>
            <a:ext cx="5907674" cy="464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65918"/>
              </p:ext>
            </p:extLst>
          </p:nvPr>
        </p:nvGraphicFramePr>
        <p:xfrm>
          <a:off x="175739" y="203870"/>
          <a:ext cx="11810314" cy="1787652"/>
        </p:xfrm>
        <a:graphic>
          <a:graphicData uri="http://schemas.openxmlformats.org/drawingml/2006/table">
            <a:tbl>
              <a:tblPr firstRow="1" firstCol="1" bandRow="1"/>
              <a:tblGrid>
                <a:gridCol w="713947"/>
                <a:gridCol w="358346"/>
                <a:gridCol w="5165125"/>
                <a:gridCol w="557289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 (было 28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Устанавливать взаимосвязи между социально-экономическими и геоэкологическими процессами и явлениями; между природными условиями и размещением населения, между природными условиями и природно-ресурсным капиталом и отраслевой структурой хозяйства стран / 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Объяснять изученные социально-экономические и геоэкологические процессы и явления; объяснять географические особенности стран с разным уровнем социально-экономического развития, включая особенности проявления в них глобальных проблем человечества /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БИД: Выявлять причинно-следственные связи и актуализировать задачу, выдвигать гипотезу её решения, находить аргументы для доказательства своих утверждений, задавать параметры и критерии решения / 1.2.4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Уметь переносить знания в познавательную и практическую области жизнедеятельности;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7" t="51563" r="8987" b="19425"/>
          <a:stretch/>
        </p:blipFill>
        <p:spPr bwMode="auto">
          <a:xfrm>
            <a:off x="2323069" y="2199503"/>
            <a:ext cx="7129849" cy="453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36956"/>
              </p:ext>
            </p:extLst>
          </p:nvPr>
        </p:nvGraphicFramePr>
        <p:xfrm>
          <a:off x="179302" y="152744"/>
          <a:ext cx="6851692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512676"/>
                <a:gridCol w="271849"/>
                <a:gridCol w="2594919"/>
                <a:gridCol w="3472248"/>
              </a:tblGrid>
              <a:tr h="219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 (было 29 в 2023 г.)</a:t>
                      </a:r>
                    </a:p>
                  </a:txBody>
                  <a:tcPr marL="65044" marR="6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5044" marR="6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Оценивать географические факторы, определяющие сущность и динамику важнейших социально-экономических и 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геоэкологических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процессов; оценивать уровень безопасности окружающей среды, адаптации к изменению её условий, в том числе на территории России; оценивать влияние последствий изменений в окружающей среде на различные сферы человеческой деятельности на региональном уровне; решение проблем, имеющих географические аспекты / 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Составление географических прогнозов / 15</a:t>
                      </a:r>
                    </a:p>
                  </a:txBody>
                  <a:tcPr marL="65044" marR="6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NewRoman"/>
                        </a:rPr>
                        <a:t>БЛД: Развивать креативное мышление при решении жизненных проблем / 1.1.5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New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NewRoman"/>
                        </a:rPr>
                        <a:t>БИД: Анализировать полученные в ходе решения задачи результаты, критически оценивать их достоверность, прогнозировать изменение в новых условиях / 1.2.5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NewRoman"/>
                        </a:rPr>
                        <a:t>БИД: Способность и готовность к самостоятельному поиску методов решения практических задач, применению различных методов познания; ставить и формулировать собственные задачи в образовательной деятельности и жизненных ситуациях; ставить проблемы и задачи, допускающие альтернативные решения; выдвигать новые идеи, предлагать оригинальные подходы и решения; разрабатывать план решения проблемы с учётом анализа имеющихся материальных и нематериальных ресурсов </a:t>
                      </a: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65044" marR="6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9130" r="53581" b="19806"/>
          <a:stretch/>
        </p:blipFill>
        <p:spPr bwMode="auto">
          <a:xfrm>
            <a:off x="7030994" y="345989"/>
            <a:ext cx="4794423" cy="595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00905"/>
              </p:ext>
            </p:extLst>
          </p:nvPr>
        </p:nvGraphicFramePr>
        <p:xfrm>
          <a:off x="175739" y="205693"/>
          <a:ext cx="11822671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825158"/>
                <a:gridCol w="308919"/>
                <a:gridCol w="4856206"/>
                <a:gridCol w="583238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 (было 30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Использовать 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для решения учебных и (или) практико-ориентированных задач в контексте реальной жизни, в том числе для выделения факторов, определяющих географическое проявление глобальных проблем человечества на региональном и локальном уровнях /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Уметь переносить знания в познавательную и практическую области жизнедеятельности;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6" t="19510" r="9088" b="40245"/>
          <a:stretch/>
        </p:blipFill>
        <p:spPr bwMode="auto">
          <a:xfrm>
            <a:off x="3039762" y="1754659"/>
            <a:ext cx="5943600" cy="494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9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00515"/>
              </p:ext>
            </p:extLst>
          </p:nvPr>
        </p:nvGraphicFramePr>
        <p:xfrm>
          <a:off x="126312" y="151189"/>
          <a:ext cx="7263028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540953"/>
                <a:gridCol w="321276"/>
                <a:gridCol w="2026508"/>
                <a:gridCol w="437429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 (было 31 в 2023 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Оценивать различные подходы к решению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геоэкологических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проблем, различные точки зрения по актуальным экологическим и социально-экономическим проблемам мира и России; оценивать природно-ресурсный потенциал стран и регионов России для развития от дельных отраслей промышленности и сельского хозяйства /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Развивать креативное мышление при решении жизненных проблем / 1.1.5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Анализировать полученные в ходе решения задачи результаты, критически оценивать их достоверность, прогнозировать изменение в новых условиях / 1.2.5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Способность и готовность к самостоятельному поиску методов решения практических задач, применению различных методов познания; ставить и формулировать собственные задачи в образовательной деятельности и жизненных ситуациях; ставить проблемы и задачи, допускающие альтернативные решения; выдвигать новые идеи, предлагать оригинальные подходы и решения; разрабатывать план решения проблемы с учётом анализа имеющихся материальных и нематериальных ресурсов / 1.2.7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РИ: Оценивать достоверность, легитимность информации, её соответствие правовым и морально-этическим нормам / 1.3.3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9" t="18496" r="9088" b="16385"/>
          <a:stretch/>
        </p:blipFill>
        <p:spPr bwMode="auto">
          <a:xfrm>
            <a:off x="7496431" y="135925"/>
            <a:ext cx="4695569" cy="63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8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75452"/>
              </p:ext>
            </p:extLst>
          </p:nvPr>
        </p:nvGraphicFramePr>
        <p:xfrm>
          <a:off x="2939621" y="2936210"/>
          <a:ext cx="6115049" cy="1760982"/>
        </p:xfrm>
        <a:graphic>
          <a:graphicData uri="http://schemas.openxmlformats.org/drawingml/2006/table">
            <a:tbl>
              <a:tblPr firstRow="1" firstCol="1" bandRow="1"/>
              <a:tblGrid>
                <a:gridCol w="1887643"/>
                <a:gridCol w="1091944"/>
                <a:gridCol w="2081875"/>
                <a:gridCol w="105358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Педагогические работники общеобразовательных организаций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Методические аспекты обучения школьников выполнению трудных заданий ГИА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географии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очно-заочные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50111"/>
              </p:ext>
            </p:extLst>
          </p:nvPr>
        </p:nvGraphicFramePr>
        <p:xfrm>
          <a:off x="2951978" y="1731640"/>
          <a:ext cx="6115049" cy="1173988"/>
        </p:xfrm>
        <a:graphic>
          <a:graphicData uri="http://schemas.openxmlformats.org/drawingml/2006/table">
            <a:tbl>
              <a:tblPr firstRow="1" firstCol="1" bandRow="1"/>
              <a:tblGrid>
                <a:gridCol w="1887643"/>
                <a:gridCol w="1091944"/>
                <a:gridCol w="2081875"/>
                <a:gridCol w="10535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Категория слушателей курсов ПК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Планируемое кол-во чел.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Тематика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Планируемое кол-во час.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05632" y="5104482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С 15 марта 2024 г.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515828" y="494270"/>
            <a:ext cx="495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Курсы повышения квалификации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416" y="5421065"/>
            <a:ext cx="11306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САО анализируются  </a:t>
            </a:r>
            <a:r>
              <a:rPr lang="ru-RU" sz="2000" dirty="0" smtClean="0"/>
              <a:t>МОР </a:t>
            </a:r>
            <a:r>
              <a:rPr lang="ru-RU" sz="2000" dirty="0"/>
              <a:t>освоения программы, </a:t>
            </a:r>
            <a:r>
              <a:rPr lang="ru-RU" sz="2000" dirty="0" smtClean="0"/>
              <a:t>повлиявшие </a:t>
            </a:r>
            <a:r>
              <a:rPr lang="ru-RU" sz="2000" dirty="0"/>
              <a:t>на выполнение заданий  КИМ </a:t>
            </a:r>
            <a:r>
              <a:rPr lang="ru-RU" sz="2000" dirty="0" smtClean="0"/>
              <a:t>ЕГЭ-2023, на основе субъективных предположений составителей отчетов. </a:t>
            </a:r>
          </a:p>
          <a:p>
            <a:pPr algn="ctr"/>
            <a:r>
              <a:rPr lang="ru-RU" sz="2000" dirty="0" smtClean="0"/>
              <a:t>Определены трудные задания для обучающихся.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90" y="649546"/>
            <a:ext cx="89074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0" y="4237381"/>
            <a:ext cx="891381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3371" y="510316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hlinkClick r:id="rId4"/>
              </a:rPr>
              <a:t>https://iro22.ru/dejatelnost/gia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4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19510" r="2905" b="8023"/>
          <a:stretch/>
        </p:blipFill>
        <p:spPr bwMode="auto">
          <a:xfrm>
            <a:off x="1742303" y="102913"/>
            <a:ext cx="8748584" cy="608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7264" y="198280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https://iro22.ru/novosti-kumo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90726" y="4396369"/>
            <a:ext cx="418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23 января 2023 г. состоялся  </a:t>
            </a:r>
            <a:r>
              <a:rPr lang="ru-RU" sz="1800" dirty="0" err="1" smtClean="0">
                <a:solidFill>
                  <a:srgbClr val="C00000"/>
                </a:solidFill>
              </a:rPr>
              <a:t>вебинар</a:t>
            </a:r>
            <a:r>
              <a:rPr lang="ru-RU" sz="1800" dirty="0" smtClean="0">
                <a:solidFill>
                  <a:srgbClr val="C00000"/>
                </a:solidFill>
              </a:rPr>
              <a:t> «Встреча с ученым»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7990" y="5156828"/>
            <a:ext cx="6993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https://sferum.ru/?p=messages&amp;join=UQxZJstsEWvWuzndhWn/Jus38M7zg0V4j2k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1135" y="5609968"/>
            <a:ext cx="4701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ВК </a:t>
            </a:r>
            <a:r>
              <a:rPr lang="ru-RU" dirty="0" err="1" smtClean="0"/>
              <a:t>Сферум</a:t>
            </a:r>
            <a:r>
              <a:rPr lang="ru-RU" dirty="0" smtClean="0"/>
              <a:t> размещены приказы по двум конкурсам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Сад нашего будущего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«Точка роста»: наши достижения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448" y="217941"/>
            <a:ext cx="1192838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Изменения в ЕГЭ_2024 по географии</a:t>
            </a:r>
            <a:r>
              <a:rPr lang="ru-RU" sz="1800" dirty="0" smtClean="0">
                <a:latin typeface="+mn-lt"/>
                <a:ea typeface="Calibri"/>
                <a:cs typeface="Times New Roman"/>
              </a:rPr>
              <a:t>. </a:t>
            </a:r>
            <a:r>
              <a:rPr lang="ru-RU" sz="1600" dirty="0" smtClean="0">
                <a:latin typeface="+mn-lt"/>
                <a:ea typeface="Calibri"/>
                <a:cs typeface="Times New Roman"/>
              </a:rPr>
              <a:t>Из </a:t>
            </a:r>
            <a:r>
              <a:rPr lang="ru-RU" sz="1600" dirty="0">
                <a:latin typeface="+mn-lt"/>
                <a:ea typeface="Calibri"/>
                <a:cs typeface="Times New Roman"/>
              </a:rPr>
              <a:t>экзаменационной работы </a:t>
            </a:r>
            <a:r>
              <a:rPr lang="ru-RU" sz="1600" dirty="0" smtClean="0">
                <a:latin typeface="+mn-lt"/>
                <a:ea typeface="Calibri"/>
                <a:cs typeface="Times New Roman"/>
              </a:rPr>
              <a:t>исключены </a:t>
            </a:r>
            <a:r>
              <a:rPr lang="ru-RU" sz="1600" dirty="0">
                <a:latin typeface="+mn-lt"/>
                <a:ea typeface="Calibri"/>
                <a:cs typeface="Times New Roman"/>
              </a:rPr>
              <a:t>задания 22 и 23 (по нумерации КИМ ЕГЭ 2023 г.) с топографической картой (определение азимута и построение профиля). Общее число заданий в экзаменационной работе сократилось с 31 до 29. Максимальный первичный балл изменён с 43 до 39 баллов.</a:t>
            </a:r>
            <a:endParaRPr lang="ru-RU" sz="1600" dirty="0">
              <a:effectLst/>
              <a:latin typeface="+mn-lt"/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41020"/>
              </p:ext>
            </p:extLst>
          </p:nvPr>
        </p:nvGraphicFramePr>
        <p:xfrm>
          <a:off x="119446" y="1159737"/>
          <a:ext cx="11928390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1128118"/>
                <a:gridCol w="951158"/>
                <a:gridCol w="5124456"/>
                <a:gridCol w="472465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трудного задания ЕГЭ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сложности задания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Проверяемые требования к предметным результатам  / коды проверяемых требований (по кодификатору)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Проверяемые требования к метапредметным результатам / коды проверяемых требований (по кодификтору)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Использовать знания об основных географических закономерностях для определения и сравнения свойств изученных географических объектов, явлений и процессов  / 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Устанавливать существенный признак или основания для сравнения, классификации и обобщения / 1.1.1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7707" y="3740600"/>
            <a:ext cx="118501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imesNewRoman"/>
              </a:rPr>
              <a:t>3. Затраты </a:t>
            </a:r>
            <a:r>
              <a:rPr lang="ru-RU" sz="1800" dirty="0">
                <a:latin typeface="TimesNewRoman"/>
              </a:rPr>
              <a:t>на отопление жилых и производственных помещений в холодное</a:t>
            </a:r>
          </a:p>
          <a:p>
            <a:r>
              <a:rPr lang="ru-RU" sz="1800" dirty="0">
                <a:latin typeface="TimesNewRoman"/>
              </a:rPr>
              <a:t>время года в значительной степени зависят от средних зимних температур.</a:t>
            </a:r>
          </a:p>
          <a:p>
            <a:r>
              <a:rPr lang="ru-RU" sz="1800" dirty="0">
                <a:latin typeface="TimesNewRoman"/>
              </a:rPr>
              <a:t>Расположите перечисленные города России в порядке повышения средней</a:t>
            </a:r>
          </a:p>
          <a:p>
            <a:r>
              <a:rPr lang="ru-RU" sz="1800" dirty="0">
                <a:latin typeface="TimesNewRoman"/>
              </a:rPr>
              <a:t>температуры января в них, начиная с города с самой низкой температурой.</a:t>
            </a:r>
          </a:p>
          <a:p>
            <a:r>
              <a:rPr lang="ru-RU" sz="1800" dirty="0">
                <a:latin typeface="TimesNewRoman"/>
              </a:rPr>
              <a:t>1) Псков</a:t>
            </a:r>
          </a:p>
          <a:p>
            <a:r>
              <a:rPr lang="ru-RU" sz="1800" dirty="0">
                <a:latin typeface="TimesNewRoman"/>
              </a:rPr>
              <a:t>2) Красноярск</a:t>
            </a:r>
          </a:p>
          <a:p>
            <a:r>
              <a:rPr lang="ru-RU" sz="1800" dirty="0">
                <a:latin typeface="TimesNewRoman"/>
              </a:rPr>
              <a:t>3) Екатеринбург</a:t>
            </a:r>
          </a:p>
          <a:p>
            <a:r>
              <a:rPr lang="ru-RU" sz="1800" dirty="0">
                <a:latin typeface="TimesNewRoman"/>
              </a:rPr>
              <a:t>Запишите в таблицу получившуюся последовательность цифр.</a:t>
            </a:r>
          </a:p>
          <a:p>
            <a:r>
              <a:rPr lang="ru-RU" sz="1800" dirty="0" smtClean="0">
                <a:latin typeface="TimesNewRoman"/>
              </a:rPr>
              <a:t>Ответ:231</a:t>
            </a:r>
            <a:endParaRPr lang="ru-RU" sz="1800" dirty="0">
              <a:latin typeface="TimesNewRoman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49480" y="3886771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Демоверсия 2024 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31267"/>
              </p:ext>
            </p:extLst>
          </p:nvPr>
        </p:nvGraphicFramePr>
        <p:xfrm>
          <a:off x="-1" y="-61784"/>
          <a:ext cx="12192001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437225"/>
                <a:gridCol w="357484"/>
                <a:gridCol w="6728722"/>
                <a:gridCol w="466857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Освоение и применение знаний о размещении основных географических объектов и территориальной организации природы и общества; выбирать и использовать источники географической информации для определения положения и взаиморасположения объектов в пространстве; описывать положение и взаиморасположение географических объектов в пространстве /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РИ: 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 различных видов и форм представления / 1.3.1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4" t="19130" r="9290" b="35388"/>
          <a:stretch/>
        </p:blipFill>
        <p:spPr bwMode="auto">
          <a:xfrm>
            <a:off x="3070498" y="1668162"/>
            <a:ext cx="5245599" cy="49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9275" y="62415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3 4 1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082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4308"/>
              </p:ext>
            </p:extLst>
          </p:nvPr>
        </p:nvGraphicFramePr>
        <p:xfrm>
          <a:off x="123568" y="234778"/>
          <a:ext cx="7372865" cy="4434078"/>
        </p:xfrm>
        <a:graphic>
          <a:graphicData uri="http://schemas.openxmlformats.org/drawingml/2006/table">
            <a:tbl>
              <a:tblPr firstRow="1" firstCol="1" bandRow="1"/>
              <a:tblGrid>
                <a:gridCol w="205188"/>
                <a:gridCol w="185479"/>
                <a:gridCol w="3242219"/>
                <a:gridCol w="373997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Вычленять географическую информацию, представленную в различных источниках, необходимую для подтверждения тех или иных тезисов; вычленять географические факторы, определяющие сущность и динамику важнейших природных, социально-экономических объектов, процессов и явлений и экологических процессов /3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Использовать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для решения учебных и (или) практико-ориентированных задач в контексте реальной жизни, в том числе для выделения факторов, определяющих географическое проявление глобальных проблем человечества на региональном и локальном уровнях /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Устанавливать существенный признак или основания для сравнения, классификации и обобщения / 1.1.1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Выявлять закономерности и противоречия в рассматриваемых явлениях / 1.1.2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/ 1.2.2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Формирование научного типа мышления, владение научной терминологией, ключевыми понятиями и методами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Выявлять причинно-следственные связи и актуализировать задачу, выдвигать гипотезу её решения, находить аргументы для доказательства своих утверждений, задавать параметры и критерии решения / 1.2.4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: Уметь переносить знания в познавательную и практическую области жизнедеятельности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0017" r="53479" b="27407"/>
          <a:stretch/>
        </p:blipFill>
        <p:spPr bwMode="auto">
          <a:xfrm>
            <a:off x="7372865" y="148281"/>
            <a:ext cx="4819135" cy="51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373" y="495734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6 5  2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0754"/>
              </p:ext>
            </p:extLst>
          </p:nvPr>
        </p:nvGraphicFramePr>
        <p:xfrm>
          <a:off x="113957" y="180979"/>
          <a:ext cx="11946239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516238"/>
                <a:gridCol w="593124"/>
                <a:gridCol w="4782065"/>
                <a:gridCol w="60548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Использовать 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решения учебных и (или) практико-ориентированных задач в контексте реальной жизни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в том числе для выделения факторов, определяющих географическое проявление глобальных проблем человечества на региональном и локальном уровнях /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Уметь переносить знания в познавательную и практическую области жизнедеятельности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Развёрнуто и логично излагать свою точку зрения с использованием языковых средств / 2.1.2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58277" r="54190" b="19553"/>
          <a:stretch/>
        </p:blipFill>
        <p:spPr bwMode="auto">
          <a:xfrm>
            <a:off x="1853512" y="2743200"/>
            <a:ext cx="8631371" cy="39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2313" y="6128952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1  2   6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50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93517"/>
              </p:ext>
            </p:extLst>
          </p:nvPr>
        </p:nvGraphicFramePr>
        <p:xfrm>
          <a:off x="101599" y="198258"/>
          <a:ext cx="11958595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380315"/>
                <a:gridCol w="333632"/>
                <a:gridCol w="7587049"/>
                <a:gridCol w="365759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Использовать источники географической информации (картографические, статистические, текстовые, видео- и фотоизображения, геоинформационные системы), адекватные решаемым задачам; сопоставлять и анализировать географические карты различной тематики и другие источники географической информации для выявления закономерностей социально-экономических, природных и экологических процессов и явлений; 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определять и сравнивать по географическим картам разного содержания и другим источникам географической информации качественные и количественные показатели, характеризующие географические объекты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процессы и явления /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РИ: </a:t>
                      </a:r>
                      <a:r>
                        <a:rPr lang="ru-RU" sz="1400" dirty="0">
                          <a:effectLst/>
                          <a:latin typeface="TimesNewRoman"/>
                          <a:ea typeface="Calibri"/>
                          <a:cs typeface="TimesNewRoman"/>
                        </a:rPr>
                        <a:t>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 различных видов и форм представления /1.3.1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9383" r="53783" b="63514"/>
          <a:stretch/>
        </p:blipFill>
        <p:spPr bwMode="auto">
          <a:xfrm>
            <a:off x="1346886" y="2483707"/>
            <a:ext cx="9364318" cy="324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4228" y="5064152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30,9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02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84760"/>
              </p:ext>
            </p:extLst>
          </p:nvPr>
        </p:nvGraphicFramePr>
        <p:xfrm>
          <a:off x="126314" y="133962"/>
          <a:ext cx="11896810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392670"/>
                <a:gridCol w="358346"/>
                <a:gridCol w="3484605"/>
                <a:gridCol w="766118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Вычленять географическую информацию, представленную в различных источниках, необходимую для подтверждения тех или иных тезисов; вычленять географические факторы, определяющие сущность и динамику важнейших природных, социально-экономических объектов, процессов и явлений и экологических процессов /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Устанавливать существенный признак или основания для сравнения, классификации и обобщения / 1.1.1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БЛД: Выявлять закономерности и противоречия в рассматриваемых явлениях / 1.1.2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/ 1.2.2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ключевыми понятиями и методами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Выявлять причинно-следственные связи и актуализировать задачу, выдвигать гипотезу её решения, находить аргументы для доказательства своих утверждений, задавать параметры и критерии решения / 1.2.4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40794" r="53277" b="21072"/>
          <a:stretch/>
        </p:blipFill>
        <p:spPr bwMode="auto">
          <a:xfrm>
            <a:off x="1396313" y="1952368"/>
            <a:ext cx="6036421" cy="467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09470" y="3770982"/>
            <a:ext cx="37029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https://iro22.ru/kumo/natural-sciences/helpful-information/#%D0%93%D0%BE%D1%82%D0%BE%D0%B2%D0%B8%D0%BC%D1%81%D1%8F-%D0%BA-%</a:t>
            </a:r>
            <a:r>
              <a:rPr lang="en-US" dirty="0" smtClean="0">
                <a:hlinkClick r:id="rId3"/>
              </a:rPr>
              <a:t>D1%8D%D0%BA%D0%B7%D0%B0%D0%BC%D0%B5%D0%BD%D1%83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09469" y="2234507"/>
            <a:ext cx="4275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4"/>
              </a:rPr>
              <a:t>«Решение задач по теме «Миграция</a:t>
            </a:r>
            <a:r>
              <a:rPr lang="ru-RU" b="1">
                <a:hlinkClick r:id="rId4"/>
              </a:rPr>
              <a:t>»</a:t>
            </a:r>
            <a:r>
              <a:rPr lang="ru-RU" b="1"/>
              <a:t>.</a:t>
            </a:r>
            <a:r>
              <a:rPr lang="ru-RU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3330" y="616155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-4,9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6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89358"/>
              </p:ext>
            </p:extLst>
          </p:nvPr>
        </p:nvGraphicFramePr>
        <p:xfrm>
          <a:off x="151026" y="156266"/>
          <a:ext cx="11896811" cy="1349502"/>
        </p:xfrm>
        <a:graphic>
          <a:graphicData uri="http://schemas.openxmlformats.org/drawingml/2006/table">
            <a:tbl>
              <a:tblPr firstRow="1" firstCol="1" bandRow="1"/>
              <a:tblGrid>
                <a:gridCol w="380315"/>
                <a:gridCol w="345989"/>
                <a:gridCol w="5066270"/>
                <a:gridCol w="610423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Использовать 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для решения учебных и (или) практико-ориентированных задач в контексте реальной жизни, в том числе для выделения факторов, определяющих географическое проявление глобальных проблем человечества на региональном и локальном уровнях /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Формирование научного типа мышления, владение научной терминологией, ключевыми понятиями и методами / 1.2.3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БИД: Уметь переносить знания в познавательную и практическую области жизнедеятельности; уметь интегрировать знания из разных предметных областей; осуществлять целенаправленный поиск переноса средств и способов действия в профессиональную среду / 1.2.6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Общение: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Развёрнуто и логично излагать свою точку зрения с использованием языковых средств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 2.1.2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 t="46875" r="8682" b="18412"/>
          <a:stretch/>
        </p:blipFill>
        <p:spPr bwMode="auto">
          <a:xfrm>
            <a:off x="2496065" y="1643448"/>
            <a:ext cx="7357772" cy="50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6648" y="3478997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Бангладэш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50725" y="6227806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Нижегородская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0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7477</TotalTime>
  <Words>2881</Words>
  <Application>Microsoft Office PowerPoint</Application>
  <PresentationFormat>Широкоэкранный</PresentationFormat>
  <Paragraphs>170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Times New Roman</vt:lpstr>
      <vt:lpstr>TimesNewRoman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Горбатова О.Н.</cp:lastModifiedBy>
  <cp:revision>1056</cp:revision>
  <dcterms:modified xsi:type="dcterms:W3CDTF">2024-01-26T04:41:17Z</dcterms:modified>
</cp:coreProperties>
</file>