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6" r:id="rId2"/>
    <p:sldId id="263" r:id="rId3"/>
    <p:sldId id="312" r:id="rId4"/>
    <p:sldId id="374" r:id="rId5"/>
    <p:sldId id="314" r:id="rId6"/>
    <p:sldId id="375" r:id="rId7"/>
    <p:sldId id="315" r:id="rId8"/>
    <p:sldId id="316" r:id="rId9"/>
    <p:sldId id="382" r:id="rId10"/>
    <p:sldId id="258" r:id="rId11"/>
    <p:sldId id="259" r:id="rId12"/>
    <p:sldId id="260" r:id="rId13"/>
    <p:sldId id="261" r:id="rId14"/>
    <p:sldId id="265" r:id="rId15"/>
    <p:sldId id="266" r:id="rId16"/>
    <p:sldId id="384" r:id="rId17"/>
    <p:sldId id="280" r:id="rId18"/>
    <p:sldId id="281" r:id="rId19"/>
    <p:sldId id="282" r:id="rId20"/>
    <p:sldId id="283" r:id="rId21"/>
    <p:sldId id="288" r:id="rId22"/>
    <p:sldId id="383" r:id="rId23"/>
    <p:sldId id="305" r:id="rId24"/>
    <p:sldId id="325" r:id="rId25"/>
    <p:sldId id="385" r:id="rId26"/>
    <p:sldId id="292" r:id="rId27"/>
    <p:sldId id="386" r:id="rId28"/>
    <p:sldId id="298" r:id="rId29"/>
    <p:sldId id="299" r:id="rId30"/>
    <p:sldId id="300" r:id="rId31"/>
    <p:sldId id="301" r:id="rId32"/>
    <p:sldId id="302" r:id="rId33"/>
    <p:sldId id="303" r:id="rId34"/>
    <p:sldId id="306" r:id="rId35"/>
    <p:sldId id="307" r:id="rId36"/>
    <p:sldId id="387" r:id="rId3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66"/>
    <a:srgbClr val="008080"/>
    <a:srgbClr val="BA75E5"/>
    <a:srgbClr val="A447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76658" autoAdjust="0"/>
  </p:normalViewPr>
  <p:slideViewPr>
    <p:cSldViewPr>
      <p:cViewPr varScale="1">
        <p:scale>
          <a:sx n="54" d="100"/>
          <a:sy n="54" d="100"/>
        </p:scale>
        <p:origin x="-1162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3E691-874C-46CB-8960-37093FF44F2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4A276-B8FE-4DBF-8923-0A6BE580F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413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3.33333" units="1/cm"/>
          <inkml:channelProperty channel="T" name="resolution" value="1" units="1/dev"/>
        </inkml:channelProperties>
      </inkml:inkSource>
      <inkml:timestamp xml:id="ts0" timeString="2023-04-24T13:57:28.2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B7DB5-584D-44B3-A901-C823FF2B260F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057D5-825D-4CF9-BE95-F0F7CF0D4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821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835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0AA4-5492-4251-A79C-498F065DB42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0AA4-5492-4251-A79C-498F065DB42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0AA4-5492-4251-A79C-498F065DB42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6069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3155" y="1315439"/>
            <a:ext cx="2395815" cy="92208"/>
          </a:xfrm>
          <a:custGeom>
            <a:avLst/>
            <a:gdLst/>
            <a:ahLst/>
            <a:cxnLst/>
            <a:rect l="l" t="t" r="r" b="b"/>
            <a:pathLst>
              <a:path w="2798445" h="101600">
                <a:moveTo>
                  <a:pt x="2798346" y="101404"/>
                </a:moveTo>
                <a:lnTo>
                  <a:pt x="0" y="101404"/>
                </a:lnTo>
                <a:lnTo>
                  <a:pt x="0" y="0"/>
                </a:lnTo>
                <a:lnTo>
                  <a:pt x="2798346" y="0"/>
                </a:lnTo>
                <a:lnTo>
                  <a:pt x="2798346" y="101404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>
            <a:endParaRPr sz="1541"/>
          </a:p>
        </p:txBody>
      </p:sp>
      <p:sp>
        <p:nvSpPr>
          <p:cNvPr id="17" name="bg object 17"/>
          <p:cNvSpPr/>
          <p:nvPr/>
        </p:nvSpPr>
        <p:spPr>
          <a:xfrm>
            <a:off x="73155" y="1315439"/>
            <a:ext cx="2395815" cy="92208"/>
          </a:xfrm>
          <a:custGeom>
            <a:avLst/>
            <a:gdLst/>
            <a:ahLst/>
            <a:cxnLst/>
            <a:rect l="l" t="t" r="r" b="b"/>
            <a:pathLst>
              <a:path w="2798445" h="101600">
                <a:moveTo>
                  <a:pt x="0" y="0"/>
                </a:moveTo>
                <a:lnTo>
                  <a:pt x="2798346" y="0"/>
                </a:lnTo>
                <a:lnTo>
                  <a:pt x="2798346" y="101404"/>
                </a:lnTo>
                <a:lnTo>
                  <a:pt x="0" y="101404"/>
                </a:lnTo>
                <a:lnTo>
                  <a:pt x="0" y="0"/>
                </a:lnTo>
                <a:close/>
              </a:path>
            </a:pathLst>
          </a:custGeom>
          <a:ln w="25373">
            <a:solidFill>
              <a:srgbClr val="B97C2E"/>
            </a:solidFill>
          </a:ln>
        </p:spPr>
        <p:txBody>
          <a:bodyPr wrap="square" lIns="0" tIns="0" rIns="0" bIns="0" rtlCol="0"/>
          <a:lstStyle/>
          <a:p>
            <a:endParaRPr sz="1541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7689" y="1334010"/>
            <a:ext cx="5506310" cy="466276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462492" y="2501385"/>
            <a:ext cx="2419735" cy="2289650"/>
          </a:xfrm>
          <a:custGeom>
            <a:avLst/>
            <a:gdLst/>
            <a:ahLst/>
            <a:cxnLst/>
            <a:rect l="l" t="t" r="r" b="b"/>
            <a:pathLst>
              <a:path w="2826385" h="2522854">
                <a:moveTo>
                  <a:pt x="0" y="0"/>
                </a:moveTo>
                <a:lnTo>
                  <a:pt x="2825911" y="2522365"/>
                </a:lnTo>
              </a:path>
            </a:pathLst>
          </a:custGeom>
          <a:ln w="19030">
            <a:solidFill>
              <a:srgbClr val="FDA638"/>
            </a:solidFill>
          </a:ln>
        </p:spPr>
        <p:txBody>
          <a:bodyPr wrap="square" lIns="0" tIns="0" rIns="0" bIns="0" rtlCol="0"/>
          <a:lstStyle/>
          <a:p>
            <a:endParaRPr sz="1541"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7808" y="4754534"/>
            <a:ext cx="66041" cy="6728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633483" y="2154627"/>
            <a:ext cx="4526878" cy="1470148"/>
          </a:xfrm>
          <a:custGeom>
            <a:avLst/>
            <a:gdLst/>
            <a:ahLst/>
            <a:cxnLst/>
            <a:rect l="l" t="t" r="r" b="b"/>
            <a:pathLst>
              <a:path w="5287645" h="1619885">
                <a:moveTo>
                  <a:pt x="0" y="0"/>
                </a:moveTo>
                <a:lnTo>
                  <a:pt x="5287324" y="1619286"/>
                </a:lnTo>
              </a:path>
            </a:pathLst>
          </a:custGeom>
          <a:ln w="19030">
            <a:solidFill>
              <a:srgbClr val="FDA638"/>
            </a:solidFill>
          </a:ln>
        </p:spPr>
        <p:txBody>
          <a:bodyPr wrap="square" lIns="0" tIns="0" rIns="0" bIns="0" rtlCol="0"/>
          <a:lstStyle/>
          <a:p>
            <a:endParaRPr sz="1541"/>
          </a:p>
        </p:txBody>
      </p:sp>
      <p:sp>
        <p:nvSpPr>
          <p:cNvPr id="22" name="bg object 22"/>
          <p:cNvSpPr/>
          <p:nvPr/>
        </p:nvSpPr>
        <p:spPr>
          <a:xfrm>
            <a:off x="7137205" y="3599974"/>
            <a:ext cx="53820" cy="37460"/>
          </a:xfrm>
          <a:custGeom>
            <a:avLst/>
            <a:gdLst/>
            <a:ahLst/>
            <a:cxnLst/>
            <a:rect l="l" t="t" r="r" b="b"/>
            <a:pathLst>
              <a:path w="62865" h="41275">
                <a:moveTo>
                  <a:pt x="0" y="40923"/>
                </a:moveTo>
                <a:lnTo>
                  <a:pt x="26727" y="26728"/>
                </a:lnTo>
                <a:lnTo>
                  <a:pt x="12533" y="0"/>
                </a:lnTo>
                <a:lnTo>
                  <a:pt x="62479" y="37677"/>
                </a:lnTo>
                <a:lnTo>
                  <a:pt x="0" y="40923"/>
                </a:lnTo>
                <a:close/>
              </a:path>
            </a:pathLst>
          </a:custGeom>
          <a:solidFill>
            <a:srgbClr val="FDA638"/>
          </a:solidFill>
        </p:spPr>
        <p:txBody>
          <a:bodyPr wrap="square" lIns="0" tIns="0" rIns="0" bIns="0" rtlCol="0"/>
          <a:lstStyle/>
          <a:p>
            <a:endParaRPr sz="1541"/>
          </a:p>
        </p:txBody>
      </p:sp>
      <p:sp>
        <p:nvSpPr>
          <p:cNvPr id="23" name="bg object 23"/>
          <p:cNvSpPr/>
          <p:nvPr/>
        </p:nvSpPr>
        <p:spPr>
          <a:xfrm>
            <a:off x="7137205" y="3599974"/>
            <a:ext cx="53820" cy="37460"/>
          </a:xfrm>
          <a:custGeom>
            <a:avLst/>
            <a:gdLst/>
            <a:ahLst/>
            <a:cxnLst/>
            <a:rect l="l" t="t" r="r" b="b"/>
            <a:pathLst>
              <a:path w="62865" h="41275">
                <a:moveTo>
                  <a:pt x="26727" y="26728"/>
                </a:moveTo>
                <a:lnTo>
                  <a:pt x="0" y="40923"/>
                </a:lnTo>
                <a:lnTo>
                  <a:pt x="62479" y="37677"/>
                </a:lnTo>
                <a:lnTo>
                  <a:pt x="12533" y="0"/>
                </a:lnTo>
                <a:lnTo>
                  <a:pt x="26727" y="26728"/>
                </a:lnTo>
                <a:close/>
              </a:path>
            </a:pathLst>
          </a:custGeom>
          <a:ln w="19030">
            <a:solidFill>
              <a:srgbClr val="FDA638"/>
            </a:solidFill>
          </a:ln>
        </p:spPr>
        <p:txBody>
          <a:bodyPr wrap="square" lIns="0" tIns="0" rIns="0" bIns="0" rtlCol="0"/>
          <a:lstStyle/>
          <a:p>
            <a:endParaRPr sz="154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40" b="1" i="0">
                <a:solidFill>
                  <a:srgbClr val="BF0000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5340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D96B10B-D1F2-2889-7740-2A1AAD6A03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69" y="6126163"/>
            <a:ext cx="122277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A48931-DE1B-7B9C-7557-0D74F3271C78}"/>
              </a:ext>
            </a:extLst>
          </p:cNvPr>
          <p:cNvSpPr txBox="1"/>
          <p:nvPr userDrawn="1"/>
        </p:nvSpPr>
        <p:spPr>
          <a:xfrm>
            <a:off x="283104" y="6408385"/>
            <a:ext cx="1935218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© АО «Издательство «Просвещение», 20</a:t>
            </a:r>
            <a:r>
              <a:rPr lang="en-US" sz="75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2</a:t>
            </a:r>
            <a:r>
              <a:rPr lang="ru-RU" sz="75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2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="" xmlns:a16="http://schemas.microsoft.com/office/drawing/2014/main" id="{B1C82FB5-334E-B35D-0144-3A501DBFC69C}"/>
              </a:ext>
            </a:extLst>
          </p:cNvPr>
          <p:cNvSpPr txBox="1">
            <a:spLocks/>
          </p:cNvSpPr>
          <p:nvPr userDrawn="1"/>
        </p:nvSpPr>
        <p:spPr>
          <a:xfrm>
            <a:off x="8492729" y="485776"/>
            <a:ext cx="345281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1">
              <a:defRPr/>
            </a:pPr>
            <a:fld id="{0E93D095-A689-F240-BF42-231550FCE3F9}" type="slidenum">
              <a:rPr lang="ru-RU" sz="1050" b="1" smtClean="0">
                <a:solidFill>
                  <a:schemeClr val="bg1"/>
                </a:solidFill>
                <a:latin typeface="+mn-lt"/>
              </a:rPr>
              <a:pPr algn="r" defTabSz="685761">
                <a:defRPr/>
              </a:pPr>
              <a:t>‹#›</a:t>
            </a:fld>
            <a:endParaRPr lang="ru-RU" sz="105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="" xmlns:a16="http://schemas.microsoft.com/office/drawing/2014/main" id="{65BE0369-A2BE-E57B-F0F4-6659ECDF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4" t="1520" r="78514" b="762"/>
          <a:stretch/>
        </p:blipFill>
        <p:spPr>
          <a:xfrm>
            <a:off x="0" y="0"/>
            <a:ext cx="193521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5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0AA4-5492-4251-A79C-498F065DB42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0AA4-5492-4251-A79C-498F065DB42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0AA4-5492-4251-A79C-498F065DB42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0AA4-5492-4251-A79C-498F065DB42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0AA4-5492-4251-A79C-498F065DB42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0AA4-5492-4251-A79C-498F065DB42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0AA4-5492-4251-A79C-498F065DB42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0AA4-5492-4251-A79C-498F065DB42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40AA4-5492-4251-A79C-498F065DB429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3EF6E-A083-4BE8-A209-7F31BC13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jpe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s://uchitel.club/fgo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14.png"/><Relationship Id="rId18" Type="http://schemas.openxmlformats.org/officeDocument/2006/relationships/image" Target="../media/image91.png"/><Relationship Id="rId3" Type="http://schemas.openxmlformats.org/officeDocument/2006/relationships/image" Target="../media/image79.png"/><Relationship Id="rId21" Type="http://schemas.openxmlformats.org/officeDocument/2006/relationships/image" Target="../media/image94.png"/><Relationship Id="rId7" Type="http://schemas.openxmlformats.org/officeDocument/2006/relationships/image" Target="../media/image83.png"/><Relationship Id="rId12" Type="http://schemas.openxmlformats.org/officeDocument/2006/relationships/image" Target="../media/image12.png"/><Relationship Id="rId17" Type="http://schemas.openxmlformats.org/officeDocument/2006/relationships/image" Target="../media/image90.jpeg"/><Relationship Id="rId2" Type="http://schemas.openxmlformats.org/officeDocument/2006/relationships/image" Target="../media/image11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11" Type="http://schemas.openxmlformats.org/officeDocument/2006/relationships/image" Target="../media/image13.png"/><Relationship Id="rId5" Type="http://schemas.openxmlformats.org/officeDocument/2006/relationships/image" Target="../media/image81.png"/><Relationship Id="rId15" Type="http://schemas.openxmlformats.org/officeDocument/2006/relationships/image" Target="../media/image88.jpeg"/><Relationship Id="rId10" Type="http://schemas.openxmlformats.org/officeDocument/2006/relationships/image" Target="../media/image86.png"/><Relationship Id="rId19" Type="http://schemas.openxmlformats.org/officeDocument/2006/relationships/image" Target="../media/image92.jpe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2.png"/><Relationship Id="rId7" Type="http://schemas.openxmlformats.org/officeDocument/2006/relationships/image" Target="../media/image80.png"/><Relationship Id="rId12" Type="http://schemas.openxmlformats.org/officeDocument/2006/relationships/image" Target="../media/image9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png"/><Relationship Id="rId11" Type="http://schemas.openxmlformats.org/officeDocument/2006/relationships/image" Target="../media/image97.png"/><Relationship Id="rId5" Type="http://schemas.openxmlformats.org/officeDocument/2006/relationships/image" Target="../media/image14.png"/><Relationship Id="rId10" Type="http://schemas.openxmlformats.org/officeDocument/2006/relationships/hyperlink" Target="https://uchitel.club/fgos" TargetMode="External"/><Relationship Id="rId4" Type="http://schemas.openxmlformats.org/officeDocument/2006/relationships/image" Target="../media/image13.png"/><Relationship Id="rId9" Type="http://schemas.openxmlformats.org/officeDocument/2006/relationships/hyperlink" Target="mailto:vopros@prosv.ru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uchitel.club/districts/vostok-sibir" TargetMode="External"/><Relationship Id="rId13" Type="http://schemas.openxmlformats.org/officeDocument/2006/relationships/image" Target="../media/image99.emf"/><Relationship Id="rId3" Type="http://schemas.openxmlformats.org/officeDocument/2006/relationships/hyperlink" Target="https://uchitel.club/conferences/pedsovet-2023" TargetMode="External"/><Relationship Id="rId7" Type="http://schemas.openxmlformats.org/officeDocument/2006/relationships/hyperlink" Target="https://media.prosv.ru/" TargetMode="External"/><Relationship Id="rId12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uchitel.club/" TargetMode="External"/><Relationship Id="rId11" Type="http://schemas.openxmlformats.org/officeDocument/2006/relationships/hyperlink" Target="https://parents.university/" TargetMode="External"/><Relationship Id="rId5" Type="http://schemas.openxmlformats.org/officeDocument/2006/relationships/hyperlink" Target="https://uchitel.club/workshops" TargetMode="External"/><Relationship Id="rId10" Type="http://schemas.openxmlformats.org/officeDocument/2006/relationships/hyperlink" Target="http://gotourl.ru/15991" TargetMode="External"/><Relationship Id="rId4" Type="http://schemas.openxmlformats.org/officeDocument/2006/relationships/hyperlink" Target="https://uchitel.club/fgos" TargetMode="External"/><Relationship Id="rId9" Type="http://schemas.openxmlformats.org/officeDocument/2006/relationships/hyperlink" Target="https://uchitel.club/fpu85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0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chitel.club/events/obnovlenie-soderzaniia-i-trebovanii-k-rezultatam-osvoeniia-federalnyx-obrazovatelnyx-programm" TargetMode="Externa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7325820" cy="686367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="" xmlns:a16="http://schemas.microsoft.com/office/drawing/2014/main" id="{971E2C65-6CE1-4E9E-B33A-AEE1577A6C67}"/>
              </a:ext>
            </a:extLst>
          </p:cNvPr>
          <p:cNvSpPr/>
          <p:nvPr/>
        </p:nvSpPr>
        <p:spPr>
          <a:xfrm>
            <a:off x="6061776" y="3690077"/>
            <a:ext cx="2637071" cy="3206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323528" y="-342170"/>
            <a:ext cx="6191528" cy="3995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6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Bold"/>
            </a:endParaRPr>
          </a:p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Bold"/>
              </a:rPr>
              <a:t>Организационно-методический семинар краевого учебно-методического объединения</a:t>
            </a:r>
          </a:p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Bold"/>
              </a:rPr>
              <a:t>«Школа </a:t>
            </a:r>
            <a:r>
              <a:rPr lang="ru-RU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Bold"/>
              </a:rPr>
              <a:t>Минпросвещения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Bold"/>
              </a:rPr>
              <a:t>. Изменения в законодательстве 2023»</a:t>
            </a:r>
            <a:endParaRPr lang="ru-RU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Bold"/>
            </a:endParaRPr>
          </a:p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Bold"/>
            </a:endParaRPr>
          </a:p>
        </p:txBody>
      </p:sp>
      <p:sp>
        <p:nvSpPr>
          <p:cNvPr id="10" name="Динамика продаж по каналам"/>
          <p:cNvSpPr txBox="1"/>
          <p:nvPr/>
        </p:nvSpPr>
        <p:spPr>
          <a:xfrm>
            <a:off x="548611" y="4192769"/>
            <a:ext cx="3591341" cy="839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80000"/>
              </a:lnSpc>
              <a:spcBef>
                <a:spcPts val="2250"/>
              </a:spcBef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1600" kern="0" spc="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  <a:t>Ликарь Наталия Александровна, заместитель руководителя  отделения по физике краевого УМО</a:t>
            </a:r>
            <a:endParaRPr sz="1600" kern="0" spc="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Light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626837" y="5942323"/>
            <a:ext cx="2784095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1600" kern="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Барнаул, 22 августа 2023 г.</a:t>
            </a:r>
            <a:endParaRPr sz="1600" kern="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 cstate="print"/>
          <a:srcRect t="22745" b="23016"/>
          <a:stretch>
            <a:fillRect/>
          </a:stretch>
        </p:blipFill>
        <p:spPr bwMode="auto">
          <a:xfrm>
            <a:off x="7236297" y="109598"/>
            <a:ext cx="1586018" cy="871130"/>
          </a:xfrm>
          <a:prstGeom prst="rect">
            <a:avLst/>
          </a:prstGeom>
          <a:noFill/>
        </p:spPr>
      </p:pic>
      <p:pic>
        <p:nvPicPr>
          <p:cNvPr id="14" name="Рисунок 3" descr="Логотип УМО-20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60" y="1158217"/>
            <a:ext cx="1813044" cy="112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35" y="2338979"/>
            <a:ext cx="2814707" cy="15525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40605" y="4450275"/>
            <a:ext cx="2695891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dirty="0">
                <a:solidFill>
                  <a:srgbClr val="006666"/>
                </a:solidFill>
              </a:rPr>
              <a:t>Отделение по физике краевого учебно-методического объединения в системе общего образования Алтайского края  </a:t>
            </a:r>
          </a:p>
          <a:p>
            <a:pPr algn="ctr"/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61" t="53326" r="67589" b="27143"/>
          <a:stretch/>
        </p:blipFill>
        <p:spPr bwMode="auto">
          <a:xfrm>
            <a:off x="7294998" y="2605553"/>
            <a:ext cx="1799003" cy="10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782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0316" y="5698586"/>
            <a:ext cx="7882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9"/>
              </a:lnSpc>
            </a:pPr>
            <a:r>
              <a:rPr sz="1113" spc="-4" dirty="0">
                <a:solidFill>
                  <a:srgbClr val="BEBEBE"/>
                </a:solidFill>
                <a:latin typeface="Microsoft Sans Serif"/>
                <a:cs typeface="Microsoft Sans Serif"/>
              </a:rPr>
              <a:t>3</a:t>
            </a:r>
            <a:endParaRPr sz="1113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4230" y="251500"/>
            <a:ext cx="8829777" cy="6317622"/>
            <a:chOff x="367038" y="66753"/>
            <a:chExt cx="10313670" cy="73793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6626" y="66753"/>
              <a:ext cx="5594074" cy="45110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40362" y="282429"/>
              <a:ext cx="5340350" cy="4079875"/>
            </a:xfrm>
            <a:custGeom>
              <a:avLst/>
              <a:gdLst/>
              <a:ahLst/>
              <a:cxnLst/>
              <a:rect l="l" t="t" r="r" b="b"/>
              <a:pathLst>
                <a:path w="5340350" h="4079875">
                  <a:moveTo>
                    <a:pt x="5340337" y="4079664"/>
                  </a:moveTo>
                  <a:lnTo>
                    <a:pt x="4038786" y="4079664"/>
                  </a:lnTo>
                  <a:lnTo>
                    <a:pt x="0" y="0"/>
                  </a:lnTo>
                  <a:lnTo>
                    <a:pt x="3760359" y="0"/>
                  </a:lnTo>
                  <a:lnTo>
                    <a:pt x="5340337" y="1595969"/>
                  </a:lnTo>
                  <a:lnTo>
                    <a:pt x="5340337" y="4079664"/>
                  </a:lnTo>
                  <a:close/>
                </a:path>
              </a:pathLst>
            </a:custGeom>
            <a:solidFill>
              <a:srgbClr val="03458E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1618" y="3388854"/>
              <a:ext cx="4129081" cy="405682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764523" y="3552212"/>
              <a:ext cx="3916679" cy="3702050"/>
            </a:xfrm>
            <a:custGeom>
              <a:avLst/>
              <a:gdLst/>
              <a:ahLst/>
              <a:cxnLst/>
              <a:rect l="l" t="t" r="r" b="b"/>
              <a:pathLst>
                <a:path w="3916679" h="3702050">
                  <a:moveTo>
                    <a:pt x="0" y="0"/>
                  </a:moveTo>
                  <a:lnTo>
                    <a:pt x="3916176" y="0"/>
                  </a:lnTo>
                  <a:lnTo>
                    <a:pt x="3916176" y="3701592"/>
                  </a:lnTo>
                  <a:lnTo>
                    <a:pt x="0" y="3701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58E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038" y="848283"/>
              <a:ext cx="9273388" cy="16952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0774" y="1063959"/>
              <a:ext cx="8842375" cy="1264285"/>
            </a:xfrm>
            <a:custGeom>
              <a:avLst/>
              <a:gdLst/>
              <a:ahLst/>
              <a:cxnLst/>
              <a:rect l="l" t="t" r="r" b="b"/>
              <a:pathLst>
                <a:path w="8842375" h="1264285">
                  <a:moveTo>
                    <a:pt x="8842037" y="1263884"/>
                  </a:moveTo>
                  <a:lnTo>
                    <a:pt x="0" y="1263884"/>
                  </a:lnTo>
                  <a:lnTo>
                    <a:pt x="0" y="0"/>
                  </a:lnTo>
                  <a:lnTo>
                    <a:pt x="8842037" y="0"/>
                  </a:lnTo>
                  <a:lnTo>
                    <a:pt x="8842037" y="1263884"/>
                  </a:lnTo>
                  <a:close/>
                </a:path>
              </a:pathLst>
            </a:custGeom>
            <a:solidFill>
              <a:srgbClr val="03458E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0443" y="3442992"/>
              <a:ext cx="0" cy="316230"/>
            </a:xfrm>
            <a:custGeom>
              <a:avLst/>
              <a:gdLst/>
              <a:ahLst/>
              <a:cxnLst/>
              <a:rect l="l" t="t" r="r" b="b"/>
              <a:pathLst>
                <a:path h="316229">
                  <a:moveTo>
                    <a:pt x="0" y="316006"/>
                  </a:moveTo>
                  <a:lnTo>
                    <a:pt x="0" y="0"/>
                  </a:lnTo>
                </a:path>
              </a:pathLst>
            </a:custGeom>
            <a:ln w="12686">
              <a:solidFill>
                <a:srgbClr val="03458E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1872" y="3344570"/>
              <a:ext cx="77142" cy="10476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44260" y="2456221"/>
            <a:ext cx="1692890" cy="515120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R="4349" algn="ctr">
              <a:lnSpc>
                <a:spcPts val="1403"/>
              </a:lnSpc>
              <a:spcBef>
                <a:spcPts val="81"/>
              </a:spcBef>
            </a:pPr>
            <a:r>
              <a:rPr sz="1199" spc="-13" dirty="0">
                <a:solidFill>
                  <a:srgbClr val="03458E"/>
                </a:solidFill>
                <a:latin typeface="Microsoft Sans Serif"/>
                <a:cs typeface="Microsoft Sans Serif"/>
              </a:rPr>
              <a:t>ЗНАНИЕ:</a:t>
            </a:r>
            <a:endParaRPr sz="1199">
              <a:latin typeface="Microsoft Sans Serif"/>
              <a:cs typeface="Microsoft Sans Serif"/>
            </a:endParaRPr>
          </a:p>
          <a:p>
            <a:pPr algn="ctr">
              <a:lnSpc>
                <a:spcPts val="993"/>
              </a:lnSpc>
            </a:pPr>
            <a:r>
              <a:rPr sz="856" spc="-30" dirty="0">
                <a:solidFill>
                  <a:srgbClr val="03458E"/>
                </a:solidFill>
                <a:latin typeface="Microsoft Sans Serif"/>
                <a:cs typeface="Microsoft Sans Serif"/>
              </a:rPr>
              <a:t>КАЧЕСТВО</a:t>
            </a:r>
            <a:r>
              <a:rPr sz="856" spc="-4" dirty="0">
                <a:solidFill>
                  <a:srgbClr val="03458E"/>
                </a:solidFill>
                <a:latin typeface="Microsoft Sans Serif"/>
                <a:cs typeface="Microsoft Sans Serif"/>
              </a:rPr>
              <a:t> И</a:t>
            </a:r>
            <a:r>
              <a:rPr sz="856" dirty="0">
                <a:solidFill>
                  <a:srgbClr val="03458E"/>
                </a:solidFill>
                <a:latin typeface="Microsoft Sans Serif"/>
                <a:cs typeface="Microsoft Sans Serif"/>
              </a:rPr>
              <a:t> </a:t>
            </a:r>
            <a:r>
              <a:rPr sz="856" spc="-17" dirty="0">
                <a:solidFill>
                  <a:srgbClr val="03458E"/>
                </a:solidFill>
                <a:latin typeface="Microsoft Sans Serif"/>
                <a:cs typeface="Microsoft Sans Serif"/>
              </a:rPr>
              <a:t>ОБЪЕКТИВНОСТЬ</a:t>
            </a:r>
            <a:endParaRPr sz="856">
              <a:latin typeface="Microsoft Sans Serif"/>
              <a:cs typeface="Microsoft Sans Serif"/>
            </a:endParaRPr>
          </a:p>
          <a:p>
            <a:pPr marL="2718" algn="ctr">
              <a:spcBef>
                <a:spcPts val="231"/>
              </a:spcBef>
            </a:pPr>
            <a:r>
              <a:rPr sz="1113" spc="-13" dirty="0">
                <a:latin typeface="Microsoft Sans Serif"/>
                <a:cs typeface="Microsoft Sans Serif"/>
              </a:rPr>
              <a:t>знание</a:t>
            </a:r>
            <a:r>
              <a:rPr sz="1113" spc="-30" dirty="0">
                <a:latin typeface="Microsoft Sans Serif"/>
                <a:cs typeface="Microsoft Sans Serif"/>
              </a:rPr>
              <a:t> </a:t>
            </a:r>
            <a:r>
              <a:rPr sz="1113" spc="-4" dirty="0">
                <a:latin typeface="Microsoft Sans Serif"/>
                <a:cs typeface="Microsoft Sans Serif"/>
              </a:rPr>
              <a:t>добывай</a:t>
            </a:r>
            <a:endParaRPr sz="1113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4937" y="2639512"/>
            <a:ext cx="5253179" cy="2016355"/>
            <a:chOff x="367863" y="2856084"/>
            <a:chExt cx="6136005" cy="235521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863" y="3539610"/>
              <a:ext cx="1668998" cy="166899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1599" y="3755286"/>
              <a:ext cx="1238250" cy="1238250"/>
            </a:xfrm>
            <a:custGeom>
              <a:avLst/>
              <a:gdLst/>
              <a:ahLst/>
              <a:cxnLst/>
              <a:rect l="l" t="t" r="r" b="b"/>
              <a:pathLst>
                <a:path w="1238250" h="1238250">
                  <a:moveTo>
                    <a:pt x="619033" y="1237646"/>
                  </a:moveTo>
                  <a:lnTo>
                    <a:pt x="0" y="619033"/>
                  </a:lnTo>
                  <a:lnTo>
                    <a:pt x="618612" y="0"/>
                  </a:lnTo>
                  <a:lnTo>
                    <a:pt x="1237646" y="618613"/>
                  </a:lnTo>
                  <a:lnTo>
                    <a:pt x="619033" y="1237646"/>
                  </a:lnTo>
                  <a:close/>
                </a:path>
              </a:pathLst>
            </a:custGeom>
            <a:solidFill>
              <a:srgbClr val="C8AE67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7114" y="2856084"/>
              <a:ext cx="1668998" cy="166899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10850" y="3071760"/>
              <a:ext cx="1238250" cy="1238250"/>
            </a:xfrm>
            <a:custGeom>
              <a:avLst/>
              <a:gdLst/>
              <a:ahLst/>
              <a:cxnLst/>
              <a:rect l="l" t="t" r="r" b="b"/>
              <a:pathLst>
                <a:path w="1238250" h="1238250">
                  <a:moveTo>
                    <a:pt x="619033" y="1237646"/>
                  </a:moveTo>
                  <a:lnTo>
                    <a:pt x="0" y="619033"/>
                  </a:lnTo>
                  <a:lnTo>
                    <a:pt x="618612" y="0"/>
                  </a:lnTo>
                  <a:lnTo>
                    <a:pt x="1237646" y="618613"/>
                  </a:lnTo>
                  <a:lnTo>
                    <a:pt x="619033" y="1237646"/>
                  </a:lnTo>
                  <a:close/>
                </a:path>
              </a:pathLst>
            </a:custGeom>
            <a:solidFill>
              <a:srgbClr val="C8AE67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5240" y="3540838"/>
              <a:ext cx="1668998" cy="1668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08976" y="3756514"/>
              <a:ext cx="1238250" cy="1238250"/>
            </a:xfrm>
            <a:custGeom>
              <a:avLst/>
              <a:gdLst/>
              <a:ahLst/>
              <a:cxnLst/>
              <a:rect l="l" t="t" r="r" b="b"/>
              <a:pathLst>
                <a:path w="1238250" h="1238250">
                  <a:moveTo>
                    <a:pt x="619033" y="1237646"/>
                  </a:moveTo>
                  <a:lnTo>
                    <a:pt x="0" y="619032"/>
                  </a:lnTo>
                  <a:lnTo>
                    <a:pt x="618612" y="0"/>
                  </a:lnTo>
                  <a:lnTo>
                    <a:pt x="1237646" y="618613"/>
                  </a:lnTo>
                  <a:lnTo>
                    <a:pt x="619033" y="1237646"/>
                  </a:lnTo>
                  <a:close/>
                </a:path>
              </a:pathLst>
            </a:custGeom>
            <a:solidFill>
              <a:srgbClr val="C8AE67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9880" y="2863998"/>
              <a:ext cx="1668998" cy="166899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43616" y="3079674"/>
              <a:ext cx="1238250" cy="1238250"/>
            </a:xfrm>
            <a:custGeom>
              <a:avLst/>
              <a:gdLst/>
              <a:ahLst/>
              <a:cxnLst/>
              <a:rect l="l" t="t" r="r" b="b"/>
              <a:pathLst>
                <a:path w="1238250" h="1238250">
                  <a:moveTo>
                    <a:pt x="619033" y="1237646"/>
                  </a:moveTo>
                  <a:lnTo>
                    <a:pt x="0" y="619033"/>
                  </a:lnTo>
                  <a:lnTo>
                    <a:pt x="618612" y="0"/>
                  </a:lnTo>
                  <a:lnTo>
                    <a:pt x="1237646" y="618613"/>
                  </a:lnTo>
                  <a:lnTo>
                    <a:pt x="619033" y="1237646"/>
                  </a:lnTo>
                  <a:close/>
                </a:path>
              </a:pathLst>
            </a:custGeom>
            <a:solidFill>
              <a:srgbClr val="C8AE67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4241" y="3541926"/>
              <a:ext cx="1668998" cy="166899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087977" y="3757602"/>
              <a:ext cx="1238250" cy="1238250"/>
            </a:xfrm>
            <a:custGeom>
              <a:avLst/>
              <a:gdLst/>
              <a:ahLst/>
              <a:cxnLst/>
              <a:rect l="l" t="t" r="r" b="b"/>
              <a:pathLst>
                <a:path w="1238250" h="1238250">
                  <a:moveTo>
                    <a:pt x="619033" y="1237646"/>
                  </a:moveTo>
                  <a:lnTo>
                    <a:pt x="0" y="619032"/>
                  </a:lnTo>
                  <a:lnTo>
                    <a:pt x="618612" y="0"/>
                  </a:lnTo>
                  <a:lnTo>
                    <a:pt x="1237646" y="618613"/>
                  </a:lnTo>
                  <a:lnTo>
                    <a:pt x="619033" y="1237646"/>
                  </a:lnTo>
                  <a:close/>
                </a:path>
              </a:pathLst>
            </a:custGeom>
            <a:solidFill>
              <a:srgbClr val="C8AE67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0788" y="4075589"/>
              <a:ext cx="648821" cy="6184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15169" y="3407787"/>
              <a:ext cx="644789" cy="6146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01511" y="4000876"/>
              <a:ext cx="800466" cy="7630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01977" y="3379744"/>
              <a:ext cx="583652" cy="55636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86721" y="3994686"/>
              <a:ext cx="673745" cy="69997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427278" y="3444382"/>
              <a:ext cx="0" cy="316230"/>
            </a:xfrm>
            <a:custGeom>
              <a:avLst/>
              <a:gdLst/>
              <a:ahLst/>
              <a:cxnLst/>
              <a:rect l="l" t="t" r="r" b="b"/>
              <a:pathLst>
                <a:path h="316229">
                  <a:moveTo>
                    <a:pt x="0" y="316006"/>
                  </a:moveTo>
                  <a:lnTo>
                    <a:pt x="0" y="0"/>
                  </a:lnTo>
                </a:path>
              </a:pathLst>
            </a:custGeom>
            <a:ln w="12686">
              <a:solidFill>
                <a:srgbClr val="03458E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88707" y="3345959"/>
              <a:ext cx="77142" cy="1047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702760" y="3445769"/>
              <a:ext cx="0" cy="316230"/>
            </a:xfrm>
            <a:custGeom>
              <a:avLst/>
              <a:gdLst/>
              <a:ahLst/>
              <a:cxnLst/>
              <a:rect l="l" t="t" r="r" b="b"/>
              <a:pathLst>
                <a:path h="316229">
                  <a:moveTo>
                    <a:pt x="0" y="316006"/>
                  </a:moveTo>
                  <a:lnTo>
                    <a:pt x="0" y="0"/>
                  </a:lnTo>
                </a:path>
              </a:pathLst>
            </a:custGeom>
            <a:ln w="12686">
              <a:solidFill>
                <a:srgbClr val="03458E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4189" y="3347347"/>
              <a:ext cx="77142" cy="10476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27839" y="4300220"/>
              <a:ext cx="0" cy="316230"/>
            </a:xfrm>
            <a:custGeom>
              <a:avLst/>
              <a:gdLst/>
              <a:ahLst/>
              <a:cxnLst/>
              <a:rect l="l" t="t" r="r" b="b"/>
              <a:pathLst>
                <a:path h="316229">
                  <a:moveTo>
                    <a:pt x="0" y="0"/>
                  </a:moveTo>
                  <a:lnTo>
                    <a:pt x="0" y="316007"/>
                  </a:lnTo>
                </a:path>
              </a:pathLst>
            </a:custGeom>
            <a:ln w="12686">
              <a:solidFill>
                <a:srgbClr val="03458E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89268" y="4609884"/>
              <a:ext cx="77142" cy="10476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562459" y="4309430"/>
              <a:ext cx="0" cy="316230"/>
            </a:xfrm>
            <a:custGeom>
              <a:avLst/>
              <a:gdLst/>
              <a:ahLst/>
              <a:cxnLst/>
              <a:rect l="l" t="t" r="r" b="b"/>
              <a:pathLst>
                <a:path h="316229">
                  <a:moveTo>
                    <a:pt x="0" y="0"/>
                  </a:moveTo>
                  <a:lnTo>
                    <a:pt x="0" y="316007"/>
                  </a:lnTo>
                </a:path>
              </a:pathLst>
            </a:custGeom>
            <a:ln w="12686">
              <a:solidFill>
                <a:srgbClr val="03458E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23888" y="4619094"/>
              <a:ext cx="77142" cy="104765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2438483" y="2624672"/>
            <a:ext cx="1110654" cy="356679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57080">
              <a:lnSpc>
                <a:spcPts val="1370"/>
              </a:lnSpc>
              <a:spcBef>
                <a:spcPts val="81"/>
              </a:spcBef>
            </a:pPr>
            <a:r>
              <a:rPr sz="1199" spc="-21" dirty="0">
                <a:solidFill>
                  <a:srgbClr val="03458E"/>
                </a:solidFill>
                <a:latin typeface="Microsoft Sans Serif"/>
                <a:cs typeface="Microsoft Sans Serif"/>
              </a:rPr>
              <a:t>ТВОРЧЕСТВО</a:t>
            </a:r>
            <a:endParaRPr sz="1199">
              <a:latin typeface="Microsoft Sans Serif"/>
              <a:cs typeface="Microsoft Sans Serif"/>
            </a:endParaRPr>
          </a:p>
          <a:p>
            <a:pPr marL="10872">
              <a:lnSpc>
                <a:spcPts val="1267"/>
              </a:lnSpc>
            </a:pPr>
            <a:r>
              <a:rPr sz="1113" spc="-4" dirty="0">
                <a:latin typeface="Microsoft Sans Serif"/>
                <a:cs typeface="Microsoft Sans Serif"/>
              </a:rPr>
              <a:t>талант</a:t>
            </a:r>
            <a:r>
              <a:rPr sz="1113" spc="-64" dirty="0">
                <a:latin typeface="Microsoft Sans Serif"/>
                <a:cs typeface="Microsoft Sans Serif"/>
              </a:rPr>
              <a:t> </a:t>
            </a:r>
            <a:r>
              <a:rPr sz="1113" spc="-13" dirty="0">
                <a:latin typeface="Microsoft Sans Serif"/>
                <a:cs typeface="Microsoft Sans Serif"/>
              </a:rPr>
              <a:t>развивай</a:t>
            </a:r>
            <a:endParaRPr sz="1113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73248" y="2627386"/>
            <a:ext cx="1416722" cy="305382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algn="ctr">
              <a:lnSpc>
                <a:spcPts val="1306"/>
              </a:lnSpc>
              <a:spcBef>
                <a:spcPts val="81"/>
              </a:spcBef>
            </a:pPr>
            <a:r>
              <a:rPr sz="1113" spc="-17" dirty="0">
                <a:solidFill>
                  <a:srgbClr val="03458E"/>
                </a:solidFill>
                <a:latin typeface="Microsoft Sans Serif"/>
                <a:cs typeface="Microsoft Sans Serif"/>
              </a:rPr>
              <a:t>ПРОФОРИЕНТАЦИЯ</a:t>
            </a:r>
            <a:endParaRPr sz="1113">
              <a:latin typeface="Microsoft Sans Serif"/>
              <a:cs typeface="Microsoft Sans Serif"/>
            </a:endParaRPr>
          </a:p>
          <a:p>
            <a:pPr algn="ctr">
              <a:lnSpc>
                <a:spcPts val="997"/>
              </a:lnSpc>
            </a:pPr>
            <a:r>
              <a:rPr sz="856" spc="-4" dirty="0">
                <a:latin typeface="Microsoft Sans Serif"/>
                <a:cs typeface="Microsoft Sans Serif"/>
              </a:rPr>
              <a:t>профессию</a:t>
            </a:r>
            <a:r>
              <a:rPr sz="856" spc="-26" dirty="0">
                <a:latin typeface="Microsoft Sans Serif"/>
                <a:cs typeface="Microsoft Sans Serif"/>
              </a:rPr>
              <a:t> </a:t>
            </a:r>
            <a:r>
              <a:rPr sz="856" spc="-4" dirty="0">
                <a:latin typeface="Microsoft Sans Serif"/>
                <a:cs typeface="Microsoft Sans Serif"/>
              </a:rPr>
              <a:t>выбирай</a:t>
            </a:r>
            <a:endParaRPr sz="856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78353" y="4322127"/>
            <a:ext cx="854056" cy="194968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199" spc="-30" dirty="0">
                <a:solidFill>
                  <a:srgbClr val="03458E"/>
                </a:solidFill>
                <a:latin typeface="Microsoft Sans Serif"/>
                <a:cs typeface="Microsoft Sans Serif"/>
              </a:rPr>
              <a:t>ЗДОРОВЬЕ</a:t>
            </a:r>
            <a:endParaRPr sz="1199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78686" y="4499904"/>
            <a:ext cx="631708" cy="181695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113" spc="4" dirty="0">
                <a:latin typeface="Microsoft Sans Serif"/>
                <a:cs typeface="Microsoft Sans Serif"/>
              </a:rPr>
              <a:t>с</a:t>
            </a:r>
            <a:r>
              <a:rPr sz="1113" spc="-21" dirty="0">
                <a:latin typeface="Microsoft Sans Serif"/>
                <a:cs typeface="Microsoft Sans Serif"/>
              </a:rPr>
              <a:t>о</a:t>
            </a:r>
            <a:r>
              <a:rPr sz="1113" spc="-4" dirty="0">
                <a:latin typeface="Microsoft Sans Serif"/>
                <a:cs typeface="Microsoft Sans Serif"/>
              </a:rPr>
              <a:t>х</a:t>
            </a:r>
            <a:r>
              <a:rPr sz="1113" spc="-9" dirty="0">
                <a:latin typeface="Microsoft Sans Serif"/>
                <a:cs typeface="Microsoft Sans Serif"/>
              </a:rPr>
              <a:t>ра</a:t>
            </a:r>
            <a:r>
              <a:rPr sz="1113" spc="-13" dirty="0">
                <a:latin typeface="Microsoft Sans Serif"/>
                <a:cs typeface="Microsoft Sans Serif"/>
              </a:rPr>
              <a:t>н</a:t>
            </a:r>
            <a:r>
              <a:rPr sz="1113" spc="-4" dirty="0">
                <a:latin typeface="Microsoft Sans Serif"/>
                <a:cs typeface="Microsoft Sans Serif"/>
              </a:rPr>
              <a:t>яй</a:t>
            </a:r>
            <a:endParaRPr sz="1113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06536" y="4333984"/>
            <a:ext cx="2661111" cy="331030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550691">
              <a:lnSpc>
                <a:spcPts val="1408"/>
              </a:lnSpc>
              <a:spcBef>
                <a:spcPts val="81"/>
              </a:spcBef>
            </a:pPr>
            <a:r>
              <a:rPr sz="1199" spc="-13" dirty="0">
                <a:solidFill>
                  <a:srgbClr val="03458E"/>
                </a:solidFill>
                <a:latin typeface="Microsoft Sans Serif"/>
                <a:cs typeface="Microsoft Sans Serif"/>
              </a:rPr>
              <a:t>ВОСПИТАНИЕ</a:t>
            </a:r>
            <a:endParaRPr sz="1199" dirty="0">
              <a:latin typeface="Microsoft Sans Serif"/>
              <a:cs typeface="Microsoft Sans Serif"/>
            </a:endParaRPr>
          </a:p>
          <a:p>
            <a:pPr marL="10872">
              <a:lnSpc>
                <a:spcPts val="1100"/>
              </a:lnSpc>
            </a:pPr>
            <a:r>
              <a:rPr sz="942" spc="-4" dirty="0">
                <a:latin typeface="Microsoft Sans Serif"/>
                <a:cs typeface="Microsoft Sans Serif"/>
              </a:rPr>
              <a:t>традиции</a:t>
            </a:r>
            <a:r>
              <a:rPr sz="942" spc="13" dirty="0">
                <a:latin typeface="Microsoft Sans Serif"/>
                <a:cs typeface="Microsoft Sans Serif"/>
              </a:rPr>
              <a:t> </a:t>
            </a:r>
            <a:r>
              <a:rPr sz="942" spc="-4" dirty="0">
                <a:latin typeface="Microsoft Sans Serif"/>
                <a:cs typeface="Microsoft Sans Serif"/>
              </a:rPr>
              <a:t>храни</a:t>
            </a:r>
            <a:r>
              <a:rPr sz="942" spc="13" dirty="0">
                <a:latin typeface="Microsoft Sans Serif"/>
                <a:cs typeface="Microsoft Sans Serif"/>
              </a:rPr>
              <a:t> </a:t>
            </a:r>
            <a:r>
              <a:rPr sz="942" spc="-4" dirty="0">
                <a:latin typeface="Microsoft Sans Serif"/>
                <a:cs typeface="Microsoft Sans Serif"/>
              </a:rPr>
              <a:t>и</a:t>
            </a:r>
            <a:r>
              <a:rPr sz="942" spc="13" dirty="0">
                <a:latin typeface="Microsoft Sans Serif"/>
                <a:cs typeface="Microsoft Sans Serif"/>
              </a:rPr>
              <a:t> </a:t>
            </a:r>
            <a:r>
              <a:rPr sz="942" spc="-13" dirty="0">
                <a:latin typeface="Microsoft Sans Serif"/>
                <a:cs typeface="Microsoft Sans Serif"/>
              </a:rPr>
              <a:t>создавай,</a:t>
            </a:r>
            <a:r>
              <a:rPr sz="942" spc="73" dirty="0">
                <a:latin typeface="Microsoft Sans Serif"/>
                <a:cs typeface="Microsoft Sans Serif"/>
              </a:rPr>
              <a:t> </a:t>
            </a:r>
            <a:r>
              <a:rPr sz="942" spc="-4" dirty="0">
                <a:solidFill>
                  <a:srgbClr val="FF0000"/>
                </a:solidFill>
                <a:latin typeface="Microsoft Sans Serif"/>
                <a:cs typeface="Microsoft Sans Serif"/>
              </a:rPr>
              <a:t>в</a:t>
            </a:r>
            <a:r>
              <a:rPr sz="942" spc="17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942" spc="-34" dirty="0">
                <a:solidFill>
                  <a:srgbClr val="FF0000"/>
                </a:solidFill>
                <a:latin typeface="Microsoft Sans Serif"/>
                <a:cs typeface="Microsoft Sans Serif"/>
              </a:rPr>
              <a:t>т.ч.</a:t>
            </a:r>
            <a:r>
              <a:rPr sz="942" spc="13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942" spc="244" dirty="0">
                <a:solidFill>
                  <a:srgbClr val="FF0000"/>
                </a:solidFill>
                <a:latin typeface="Microsoft Sans Serif"/>
                <a:cs typeface="Microsoft Sans Serif"/>
              </a:rPr>
              <a:t>–</a:t>
            </a:r>
            <a:r>
              <a:rPr sz="942" spc="13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942" spc="-9" dirty="0">
                <a:solidFill>
                  <a:srgbClr val="FF0000"/>
                </a:solidFill>
                <a:latin typeface="Microsoft Sans Serif"/>
                <a:cs typeface="Microsoft Sans Serif"/>
              </a:rPr>
              <a:t>воспитание</a:t>
            </a:r>
            <a:endParaRPr sz="942" dirty="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-16303" y="4655676"/>
            <a:ext cx="5589147" cy="155406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  <a:tabLst>
                <a:tab pos="3281311" algn="l"/>
                <a:tab pos="5577577" algn="l"/>
              </a:tabLst>
            </a:pPr>
            <a:r>
              <a:rPr sz="942" u="heavy" spc="-4" dirty="0">
                <a:solidFill>
                  <a:srgbClr val="FF0000"/>
                </a:solidFill>
                <a:uFill>
                  <a:solidFill>
                    <a:srgbClr val="1B3281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942" u="heavy" spc="-9" dirty="0">
                <a:solidFill>
                  <a:srgbClr val="FF0000"/>
                </a:solidFill>
                <a:uFill>
                  <a:solidFill>
                    <a:srgbClr val="1B3281"/>
                  </a:solidFill>
                </a:uFill>
                <a:latin typeface="Microsoft Sans Serif"/>
                <a:cs typeface="Microsoft Sans Serif"/>
              </a:rPr>
              <a:t>средствами</a:t>
            </a:r>
            <a:r>
              <a:rPr sz="942" u="heavy" dirty="0">
                <a:solidFill>
                  <a:srgbClr val="FF0000"/>
                </a:solidFill>
                <a:uFill>
                  <a:solidFill>
                    <a:srgbClr val="1B3281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42" u="heavy" spc="-13" dirty="0">
                <a:solidFill>
                  <a:srgbClr val="FF0000"/>
                </a:solidFill>
                <a:uFill>
                  <a:solidFill>
                    <a:srgbClr val="1B3281"/>
                  </a:solidFill>
                </a:uFill>
                <a:latin typeface="Microsoft Sans Serif"/>
                <a:cs typeface="Microsoft Sans Serif"/>
              </a:rPr>
              <a:t>учебного</a:t>
            </a:r>
            <a:r>
              <a:rPr sz="942" u="heavy" spc="4" dirty="0">
                <a:solidFill>
                  <a:srgbClr val="FF0000"/>
                </a:solidFill>
                <a:uFill>
                  <a:solidFill>
                    <a:srgbClr val="1B3281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42" u="heavy" spc="-17" dirty="0">
                <a:solidFill>
                  <a:srgbClr val="FF0000"/>
                </a:solidFill>
                <a:uFill>
                  <a:solidFill>
                    <a:srgbClr val="1B3281"/>
                  </a:solidFill>
                </a:uFill>
                <a:latin typeface="Microsoft Sans Serif"/>
                <a:cs typeface="Microsoft Sans Serif"/>
              </a:rPr>
              <a:t>предмета	</a:t>
            </a:r>
            <a:endParaRPr sz="942">
              <a:latin typeface="Microsoft Sans Serif"/>
              <a:cs typeface="Microsoft Sans Serif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" y="4608529"/>
            <a:ext cx="5713751" cy="393997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682717" y="4902633"/>
            <a:ext cx="4936238" cy="194968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  <a:tabLst>
                <a:tab pos="1064958" algn="l"/>
                <a:tab pos="2847499" algn="l"/>
              </a:tabLst>
            </a:pPr>
            <a:r>
              <a:rPr sz="1199" spc="-17" dirty="0">
                <a:solidFill>
                  <a:srgbClr val="03458E"/>
                </a:solidFill>
                <a:latin typeface="Microsoft Sans Serif"/>
                <a:cs typeface="Microsoft Sans Serif"/>
              </a:rPr>
              <a:t>УЧИТЕЛЬ	</a:t>
            </a:r>
            <a:r>
              <a:rPr sz="1199" spc="-21" dirty="0">
                <a:solidFill>
                  <a:srgbClr val="03458E"/>
                </a:solidFill>
                <a:latin typeface="Microsoft Sans Serif"/>
                <a:cs typeface="Microsoft Sans Serif"/>
              </a:rPr>
              <a:t>ШКОЛЬНЫЙ</a:t>
            </a:r>
            <a:r>
              <a:rPr sz="1199" spc="21" dirty="0">
                <a:solidFill>
                  <a:srgbClr val="03458E"/>
                </a:solidFill>
                <a:latin typeface="Microsoft Sans Serif"/>
                <a:cs typeface="Microsoft Sans Serif"/>
              </a:rPr>
              <a:t> </a:t>
            </a:r>
            <a:r>
              <a:rPr sz="1199" spc="-47" dirty="0">
                <a:solidFill>
                  <a:srgbClr val="03458E"/>
                </a:solidFill>
                <a:latin typeface="Microsoft Sans Serif"/>
                <a:cs typeface="Microsoft Sans Serif"/>
              </a:rPr>
              <a:t>КЛИМАТ	</a:t>
            </a:r>
            <a:r>
              <a:rPr sz="1199" spc="-26" dirty="0">
                <a:solidFill>
                  <a:srgbClr val="03458E"/>
                </a:solidFill>
                <a:latin typeface="Microsoft Sans Serif"/>
                <a:cs typeface="Microsoft Sans Serif"/>
              </a:rPr>
              <a:t>ОБРАЗОВАТЕЛЬНАЯ</a:t>
            </a:r>
            <a:r>
              <a:rPr sz="1199" spc="-34" dirty="0">
                <a:solidFill>
                  <a:srgbClr val="03458E"/>
                </a:solidFill>
                <a:latin typeface="Microsoft Sans Serif"/>
                <a:cs typeface="Microsoft Sans Serif"/>
              </a:rPr>
              <a:t> </a:t>
            </a:r>
            <a:r>
              <a:rPr sz="1199" spc="-30" dirty="0">
                <a:solidFill>
                  <a:srgbClr val="03458E"/>
                </a:solidFill>
                <a:latin typeface="Microsoft Sans Serif"/>
                <a:cs typeface="Microsoft Sans Serif"/>
              </a:rPr>
              <a:t>СРЕДА</a:t>
            </a:r>
            <a:endParaRPr sz="1199">
              <a:latin typeface="Microsoft Sans Serif"/>
              <a:cs typeface="Microsoft Sans Serif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34087" y="5138440"/>
            <a:ext cx="3975085" cy="435454"/>
            <a:chOff x="974260" y="5774971"/>
            <a:chExt cx="4643120" cy="508634"/>
          </a:xfrm>
        </p:grpSpPr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91003" y="5774971"/>
              <a:ext cx="508452" cy="50845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4260" y="5807759"/>
              <a:ext cx="452957" cy="45295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64022" y="5810691"/>
              <a:ext cx="452957" cy="452957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471106" y="5588782"/>
            <a:ext cx="1159037" cy="343847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10872" marR="4349" indent="211470">
              <a:lnSpc>
                <a:spcPct val="100899"/>
              </a:lnSpc>
              <a:spcBef>
                <a:spcPts val="73"/>
              </a:spcBef>
            </a:pPr>
            <a:r>
              <a:rPr sz="1113" spc="-13" dirty="0">
                <a:latin typeface="Microsoft Sans Serif"/>
                <a:cs typeface="Microsoft Sans Serif"/>
              </a:rPr>
              <a:t>Учителями </a:t>
            </a:r>
            <a:r>
              <a:rPr sz="1113" spc="-9" dirty="0">
                <a:latin typeface="Microsoft Sans Serif"/>
                <a:cs typeface="Microsoft Sans Serif"/>
              </a:rPr>
              <a:t> </a:t>
            </a:r>
            <a:r>
              <a:rPr sz="1113" spc="-4" dirty="0">
                <a:latin typeface="Microsoft Sans Serif"/>
                <a:cs typeface="Microsoft Sans Serif"/>
              </a:rPr>
              <a:t>славится</a:t>
            </a:r>
            <a:r>
              <a:rPr sz="1113" spc="-21" dirty="0">
                <a:latin typeface="Microsoft Sans Serif"/>
                <a:cs typeface="Microsoft Sans Serif"/>
              </a:rPr>
              <a:t> </a:t>
            </a:r>
            <a:r>
              <a:rPr sz="1113" spc="-13" dirty="0">
                <a:latin typeface="Microsoft Sans Serif"/>
                <a:cs typeface="Microsoft Sans Serif"/>
              </a:rPr>
              <a:t>Россия!</a:t>
            </a:r>
            <a:endParaRPr sz="1113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58998" y="5594403"/>
            <a:ext cx="1067162" cy="343847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10872" marR="4349" indent="81000">
              <a:lnSpc>
                <a:spcPct val="100899"/>
              </a:lnSpc>
              <a:spcBef>
                <a:spcPts val="73"/>
              </a:spcBef>
            </a:pPr>
            <a:r>
              <a:rPr sz="1113" spc="-13" dirty="0">
                <a:latin typeface="Microsoft Sans Serif"/>
                <a:cs typeface="Microsoft Sans Serif"/>
              </a:rPr>
              <a:t>Важней</a:t>
            </a:r>
            <a:r>
              <a:rPr sz="1113" spc="-9" dirty="0">
                <a:latin typeface="Microsoft Sans Serif"/>
                <a:cs typeface="Microsoft Sans Serif"/>
              </a:rPr>
              <a:t> </a:t>
            </a:r>
            <a:r>
              <a:rPr sz="1113" spc="-17" dirty="0">
                <a:latin typeface="Microsoft Sans Serif"/>
                <a:cs typeface="Microsoft Sans Serif"/>
              </a:rPr>
              <a:t>всего </a:t>
            </a:r>
            <a:r>
              <a:rPr sz="1113" spc="-13" dirty="0">
                <a:latin typeface="Microsoft Sans Serif"/>
                <a:cs typeface="Microsoft Sans Serif"/>
              </a:rPr>
              <a:t> </a:t>
            </a:r>
            <a:r>
              <a:rPr sz="1113" spc="-17" dirty="0">
                <a:latin typeface="Microsoft Sans Serif"/>
                <a:cs typeface="Microsoft Sans Serif"/>
              </a:rPr>
              <a:t>погода</a:t>
            </a:r>
            <a:r>
              <a:rPr sz="1113" spc="-21" dirty="0">
                <a:latin typeface="Microsoft Sans Serif"/>
                <a:cs typeface="Microsoft Sans Serif"/>
              </a:rPr>
              <a:t> </a:t>
            </a:r>
            <a:r>
              <a:rPr sz="1113" spc="-4" dirty="0">
                <a:latin typeface="Microsoft Sans Serif"/>
                <a:cs typeface="Microsoft Sans Serif"/>
              </a:rPr>
              <a:t>в</a:t>
            </a:r>
            <a:r>
              <a:rPr sz="1113" spc="-17" dirty="0">
                <a:latin typeface="Microsoft Sans Serif"/>
                <a:cs typeface="Microsoft Sans Serif"/>
              </a:rPr>
              <a:t> школе!</a:t>
            </a:r>
            <a:endParaRPr sz="1113">
              <a:latin typeface="Microsoft Sans Serif"/>
              <a:cs typeface="Microsoft Sans Serif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79075" y="5586521"/>
            <a:ext cx="1030195" cy="343847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10872" marR="4349" indent="40228">
              <a:lnSpc>
                <a:spcPct val="100899"/>
              </a:lnSpc>
              <a:spcBef>
                <a:spcPts val="73"/>
              </a:spcBef>
            </a:pPr>
            <a:r>
              <a:rPr sz="1113" spc="-9" dirty="0">
                <a:latin typeface="Microsoft Sans Serif"/>
                <a:cs typeface="Microsoft Sans Serif"/>
              </a:rPr>
              <a:t>«Среда» </a:t>
            </a:r>
            <a:r>
              <a:rPr sz="1113" spc="-13" dirty="0">
                <a:latin typeface="Microsoft Sans Serif"/>
                <a:cs typeface="Microsoft Sans Serif"/>
              </a:rPr>
              <a:t>семь </a:t>
            </a:r>
            <a:r>
              <a:rPr sz="1113" spc="-287" dirty="0">
                <a:latin typeface="Microsoft Sans Serif"/>
                <a:cs typeface="Microsoft Sans Serif"/>
              </a:rPr>
              <a:t> </a:t>
            </a:r>
            <a:r>
              <a:rPr sz="1113" spc="-9" dirty="0">
                <a:latin typeface="Microsoft Sans Serif"/>
                <a:cs typeface="Microsoft Sans Serif"/>
              </a:rPr>
              <a:t>дней </a:t>
            </a:r>
            <a:r>
              <a:rPr sz="1113" spc="-4" dirty="0">
                <a:latin typeface="Microsoft Sans Serif"/>
                <a:cs typeface="Microsoft Sans Serif"/>
              </a:rPr>
              <a:t>в</a:t>
            </a:r>
            <a:r>
              <a:rPr sz="1113" spc="-9" dirty="0">
                <a:latin typeface="Microsoft Sans Serif"/>
                <a:cs typeface="Microsoft Sans Serif"/>
              </a:rPr>
              <a:t> </a:t>
            </a:r>
            <a:r>
              <a:rPr sz="1113" spc="-13" dirty="0">
                <a:latin typeface="Microsoft Sans Serif"/>
                <a:cs typeface="Microsoft Sans Serif"/>
              </a:rPr>
              <a:t>неделю!</a:t>
            </a:r>
            <a:endParaRPr sz="1113">
              <a:latin typeface="Microsoft Sans Serif"/>
              <a:cs typeface="Microsoft Sans Serif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0" y="921049"/>
            <a:ext cx="8941766" cy="2350149"/>
            <a:chOff x="0" y="848823"/>
            <a:chExt cx="10444480" cy="2745105"/>
          </a:xfrm>
        </p:grpSpPr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59380" y="1070007"/>
              <a:ext cx="1885090" cy="252392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848823"/>
              <a:ext cx="2341681" cy="269601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0" y="1064499"/>
              <a:ext cx="2164080" cy="2186305"/>
            </a:xfrm>
            <a:custGeom>
              <a:avLst/>
              <a:gdLst/>
              <a:ahLst/>
              <a:cxnLst/>
              <a:rect l="l" t="t" r="r" b="b"/>
              <a:pathLst>
                <a:path w="2164080" h="2186305">
                  <a:moveTo>
                    <a:pt x="0" y="2185969"/>
                  </a:moveTo>
                  <a:lnTo>
                    <a:pt x="0" y="288631"/>
                  </a:lnTo>
                  <a:lnTo>
                    <a:pt x="285739" y="0"/>
                  </a:lnTo>
                  <a:lnTo>
                    <a:pt x="2164066" y="0"/>
                  </a:lnTo>
                  <a:lnTo>
                    <a:pt x="0" y="2185969"/>
                  </a:lnTo>
                  <a:close/>
                </a:path>
              </a:pathLst>
            </a:custGeom>
            <a:solidFill>
              <a:srgbClr val="03458E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85341" y="1172820"/>
            <a:ext cx="6298051" cy="679338"/>
          </a:xfrm>
          <a:prstGeom prst="rect">
            <a:avLst/>
          </a:prstGeom>
        </p:spPr>
        <p:txBody>
          <a:bodyPr vert="horz" wrap="square" lIns="0" tIns="95680" rIns="0" bIns="0" rtlCol="0">
            <a:spAutoFit/>
          </a:bodyPr>
          <a:lstStyle/>
          <a:p>
            <a:pPr marL="10872" marR="4349">
              <a:lnSpc>
                <a:spcPct val="77500"/>
              </a:lnSpc>
              <a:spcBef>
                <a:spcPts val="753"/>
              </a:spcBef>
            </a:pPr>
            <a:r>
              <a:rPr sz="2000" spc="-34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МАГИСТРАЛЬНЫЕ</a:t>
            </a:r>
            <a:r>
              <a:rPr sz="2000" spc="-1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9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НАПРАВЛЕНИЯ </a:t>
            </a:r>
            <a:r>
              <a:rPr sz="2000" spc="-64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6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ПРОЕКТА</a:t>
            </a:r>
            <a:endParaRPr lang="ru-RU" sz="2000" spc="-56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0872" marR="4349">
              <a:lnSpc>
                <a:spcPct val="77500"/>
              </a:lnSpc>
              <a:spcBef>
                <a:spcPts val="753"/>
              </a:spcBef>
            </a:pPr>
            <a:r>
              <a:rPr lang="ru-RU" sz="2000" spc="-56" dirty="0">
                <a:solidFill>
                  <a:srgbClr val="FFFFFF"/>
                </a:solidFill>
                <a:latin typeface="Microsoft Sans Serif"/>
                <a:cs typeface="Microsoft Sans Serif"/>
              </a:rPr>
              <a:t>«ШКОЛА МИНПРОСВЕЩЕНИЯ РОССИИ»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299397" y="335030"/>
            <a:ext cx="3046550" cy="550686"/>
          </a:xfrm>
          <a:prstGeom prst="rect">
            <a:avLst/>
          </a:prstGeom>
        </p:spPr>
        <p:txBody>
          <a:bodyPr vert="horz" wrap="square" lIns="0" tIns="11960" rIns="0" bIns="0" rtlCol="0" anchor="ctr">
            <a:spAutoFit/>
          </a:bodyPr>
          <a:lstStyle/>
          <a:p>
            <a:pPr marL="10872">
              <a:lnSpc>
                <a:spcPts val="2359"/>
              </a:lnSpc>
              <a:spcBef>
                <a:spcPts val="94"/>
              </a:spcBef>
            </a:pPr>
            <a:r>
              <a:rPr sz="1926" spc="244" dirty="0">
                <a:solidFill>
                  <a:srgbClr val="002060"/>
                </a:solidFill>
                <a:latin typeface="Lucida Sans Unicode"/>
                <a:cs typeface="Lucida Sans Unicode"/>
              </a:rPr>
              <a:t>Р</a:t>
            </a:r>
            <a:r>
              <a:rPr sz="1926" spc="34" dirty="0">
                <a:solidFill>
                  <a:srgbClr val="002060"/>
                </a:solidFill>
                <a:latin typeface="Lucida Sans Unicode"/>
                <a:cs typeface="Lucida Sans Unicode"/>
              </a:rPr>
              <a:t>а</a:t>
            </a:r>
            <a:r>
              <a:rPr sz="1969" spc="163" dirty="0">
                <a:solidFill>
                  <a:srgbClr val="002060"/>
                </a:solidFill>
                <a:latin typeface="Lucida Sans Unicode"/>
                <a:cs typeface="Lucida Sans Unicode"/>
              </a:rPr>
              <a:t>зъя</a:t>
            </a:r>
            <a:r>
              <a:rPr sz="1926" spc="81" dirty="0">
                <a:solidFill>
                  <a:srgbClr val="002060"/>
                </a:solidFill>
                <a:latin typeface="Lucida Sans Unicode"/>
                <a:cs typeface="Lucida Sans Unicode"/>
              </a:rPr>
              <a:t>с</a:t>
            </a:r>
            <a:r>
              <a:rPr sz="1969" spc="-73" dirty="0">
                <a:solidFill>
                  <a:srgbClr val="002060"/>
                </a:solidFill>
                <a:latin typeface="Lucida Sans Unicode"/>
                <a:cs typeface="Lucida Sans Unicode"/>
              </a:rPr>
              <a:t>н</a:t>
            </a:r>
            <a:r>
              <a:rPr sz="1926" spc="34" dirty="0">
                <a:solidFill>
                  <a:srgbClr val="002060"/>
                </a:solidFill>
                <a:latin typeface="Lucida Sans Unicode"/>
                <a:cs typeface="Lucida Sans Unicode"/>
              </a:rPr>
              <a:t>е</a:t>
            </a:r>
            <a:r>
              <a:rPr sz="1969" spc="-73" dirty="0">
                <a:solidFill>
                  <a:srgbClr val="002060"/>
                </a:solidFill>
                <a:latin typeface="Lucida Sans Unicode"/>
                <a:cs typeface="Lucida Sans Unicode"/>
              </a:rPr>
              <a:t>ни</a:t>
            </a:r>
            <a:r>
              <a:rPr sz="1926" spc="34" dirty="0">
                <a:solidFill>
                  <a:srgbClr val="002060"/>
                </a:solidFill>
                <a:latin typeface="Lucida Sans Unicode"/>
                <a:cs typeface="Lucida Sans Unicode"/>
              </a:rPr>
              <a:t>е</a:t>
            </a:r>
            <a:r>
              <a:rPr sz="1926" spc="-146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969" spc="-73" dirty="0">
                <a:solidFill>
                  <a:srgbClr val="002060"/>
                </a:solidFill>
                <a:latin typeface="Lucida Sans Unicode"/>
                <a:cs typeface="Lucida Sans Unicode"/>
              </a:rPr>
              <a:t>п</a:t>
            </a:r>
            <a:r>
              <a:rPr sz="1926" spc="-26" dirty="0">
                <a:solidFill>
                  <a:srgbClr val="002060"/>
                </a:solidFill>
                <a:latin typeface="Lucida Sans Unicode"/>
                <a:cs typeface="Lucida Sans Unicode"/>
              </a:rPr>
              <a:t>о</a:t>
            </a:r>
            <a:r>
              <a:rPr sz="1926" spc="-146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926" spc="81" dirty="0">
                <a:solidFill>
                  <a:srgbClr val="002060"/>
                </a:solidFill>
                <a:latin typeface="Lucida Sans Unicode"/>
                <a:cs typeface="Lucida Sans Unicode"/>
              </a:rPr>
              <a:t>сс</a:t>
            </a:r>
            <a:r>
              <a:rPr sz="1969" spc="133" dirty="0">
                <a:solidFill>
                  <a:srgbClr val="002060"/>
                </a:solidFill>
                <a:latin typeface="Lucida Sans Unicode"/>
                <a:cs typeface="Lucida Sans Unicode"/>
              </a:rPr>
              <a:t>ыл</a:t>
            </a:r>
            <a:r>
              <a:rPr sz="1969" spc="90" dirty="0">
                <a:solidFill>
                  <a:srgbClr val="002060"/>
                </a:solidFill>
                <a:latin typeface="Lucida Sans Unicode"/>
                <a:cs typeface="Lucida Sans Unicode"/>
              </a:rPr>
              <a:t>к</a:t>
            </a:r>
            <a:r>
              <a:rPr sz="1926" spc="34" dirty="0">
                <a:solidFill>
                  <a:srgbClr val="002060"/>
                </a:solidFill>
                <a:latin typeface="Lucida Sans Unicode"/>
                <a:cs typeface="Lucida Sans Unicode"/>
              </a:rPr>
              <a:t>е</a:t>
            </a:r>
            <a:r>
              <a:rPr sz="1798" spc="77" dirty="0">
                <a:solidFill>
                  <a:srgbClr val="002060"/>
                </a:solidFill>
                <a:latin typeface="Microsoft Sans Serif"/>
                <a:cs typeface="Microsoft Sans Serif"/>
              </a:rPr>
              <a:t>:</a:t>
            </a:r>
            <a:endParaRPr sz="1798">
              <a:latin typeface="Microsoft Sans Serif"/>
              <a:cs typeface="Microsoft Sans Serif"/>
            </a:endParaRPr>
          </a:p>
          <a:p>
            <a:pPr marL="59255">
              <a:lnSpc>
                <a:spcPts val="1845"/>
              </a:lnSpc>
            </a:pPr>
            <a:r>
              <a:rPr sz="1541" u="heavy" spc="-13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https://smp.edu.ru/concept</a:t>
            </a:r>
            <a:endParaRPr sz="1541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786601" y="3346053"/>
            <a:ext cx="2831813" cy="310780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328349" marR="4349" indent="-318020">
              <a:lnSpc>
                <a:spcPct val="100600"/>
              </a:lnSpc>
              <a:spcBef>
                <a:spcPts val="73"/>
              </a:spcBef>
              <a:buChar char="o"/>
              <a:tabLst>
                <a:tab pos="328349" algn="l"/>
                <a:tab pos="328892" algn="l"/>
              </a:tabLst>
            </a:pPr>
            <a:r>
              <a:rPr sz="1541" spc="-21" dirty="0">
                <a:solidFill>
                  <a:srgbClr val="FFFFFF"/>
                </a:solidFill>
                <a:latin typeface="Roboto"/>
                <a:cs typeface="Roboto"/>
              </a:rPr>
              <a:t>развивается </a:t>
            </a:r>
            <a:r>
              <a:rPr sz="1541" spc="-13" dirty="0">
                <a:solidFill>
                  <a:srgbClr val="FFFFFF"/>
                </a:solidFill>
                <a:latin typeface="Roboto"/>
                <a:cs typeface="Roboto"/>
              </a:rPr>
              <a:t>единая </a:t>
            </a:r>
            <a:r>
              <a:rPr sz="1541" spc="-9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41" spc="-30" dirty="0">
                <a:solidFill>
                  <a:srgbClr val="FFFFFF"/>
                </a:solidFill>
                <a:latin typeface="Roboto"/>
                <a:cs typeface="Roboto"/>
              </a:rPr>
              <a:t>федеральная </a:t>
            </a:r>
            <a:r>
              <a:rPr sz="1541" spc="9" dirty="0">
                <a:solidFill>
                  <a:srgbClr val="FFFFFF"/>
                </a:solidFill>
                <a:latin typeface="Roboto"/>
                <a:cs typeface="Roboto"/>
              </a:rPr>
              <a:t>и </a:t>
            </a:r>
            <a:r>
              <a:rPr sz="1541" spc="-13" dirty="0">
                <a:solidFill>
                  <a:srgbClr val="FFFFFF"/>
                </a:solidFill>
                <a:latin typeface="Roboto"/>
                <a:cs typeface="Roboto"/>
              </a:rPr>
              <a:t>единая </a:t>
            </a:r>
            <a:r>
              <a:rPr sz="1541" spc="-9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41" dirty="0">
                <a:solidFill>
                  <a:srgbClr val="FFFFFF"/>
                </a:solidFill>
                <a:latin typeface="Roboto"/>
                <a:cs typeface="Roboto"/>
              </a:rPr>
              <a:t>региональная </a:t>
            </a:r>
            <a:r>
              <a:rPr sz="1541" spc="-21" dirty="0">
                <a:solidFill>
                  <a:srgbClr val="FFFFFF"/>
                </a:solidFill>
                <a:latin typeface="Roboto"/>
                <a:cs typeface="Roboto"/>
              </a:rPr>
              <a:t>системы </a:t>
            </a:r>
            <a:r>
              <a:rPr sz="1541" spc="-17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41" spc="-30" dirty="0">
                <a:solidFill>
                  <a:srgbClr val="FFFFFF"/>
                </a:solidFill>
                <a:latin typeface="Roboto"/>
                <a:cs typeface="Roboto"/>
              </a:rPr>
              <a:t>научно-методического </a:t>
            </a:r>
            <a:r>
              <a:rPr sz="1541" spc="-26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41" spc="-4" dirty="0">
                <a:solidFill>
                  <a:srgbClr val="FFFFFF"/>
                </a:solidFill>
                <a:latin typeface="Roboto"/>
                <a:cs typeface="Roboto"/>
              </a:rPr>
              <a:t>сопровождения </a:t>
            </a:r>
            <a:r>
              <a:rPr sz="1541" spc="-9" dirty="0">
                <a:solidFill>
                  <a:srgbClr val="FFFFFF"/>
                </a:solidFill>
                <a:latin typeface="Roboto"/>
                <a:cs typeface="Roboto"/>
              </a:rPr>
              <a:t>педагогов, </a:t>
            </a:r>
            <a:r>
              <a:rPr sz="1541" spc="-372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41" spc="-47" dirty="0">
                <a:solidFill>
                  <a:srgbClr val="FFFFFF"/>
                </a:solidFill>
                <a:latin typeface="Roboto"/>
                <a:cs typeface="Roboto"/>
              </a:rPr>
              <a:t>формируются</a:t>
            </a:r>
            <a:r>
              <a:rPr sz="1541" spc="-43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41" spc="-4" dirty="0">
                <a:solidFill>
                  <a:srgbClr val="FFFFFF"/>
                </a:solidFill>
                <a:latin typeface="Roboto"/>
                <a:cs typeface="Roboto"/>
              </a:rPr>
              <a:t>единое </a:t>
            </a:r>
            <a:r>
              <a:rPr sz="154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41" spc="-13" dirty="0">
                <a:solidFill>
                  <a:srgbClr val="FFFFFF"/>
                </a:solidFill>
                <a:latin typeface="Roboto"/>
                <a:cs typeface="Roboto"/>
              </a:rPr>
              <a:t>образовательное </a:t>
            </a:r>
            <a:r>
              <a:rPr sz="1541" spc="-9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41" spc="-13" dirty="0">
                <a:solidFill>
                  <a:srgbClr val="FFFFFF"/>
                </a:solidFill>
                <a:latin typeface="Roboto"/>
                <a:cs typeface="Roboto"/>
              </a:rPr>
              <a:t>пространство </a:t>
            </a:r>
            <a:r>
              <a:rPr sz="1541" spc="4" dirty="0">
                <a:solidFill>
                  <a:srgbClr val="FFFFFF"/>
                </a:solidFill>
                <a:latin typeface="Roboto"/>
                <a:cs typeface="Roboto"/>
              </a:rPr>
              <a:t>в </a:t>
            </a:r>
            <a:r>
              <a:rPr sz="1541" spc="-17" dirty="0">
                <a:solidFill>
                  <a:srgbClr val="FFFFFF"/>
                </a:solidFill>
                <a:latin typeface="Roboto"/>
                <a:cs typeface="Roboto"/>
              </a:rPr>
              <a:t>системе </a:t>
            </a:r>
            <a:r>
              <a:rPr sz="1541" spc="-13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41" spc="-4" dirty="0">
                <a:solidFill>
                  <a:srgbClr val="FFFFFF"/>
                </a:solidFill>
                <a:latin typeface="Roboto"/>
                <a:cs typeface="Roboto"/>
              </a:rPr>
              <a:t>дополнительного </a:t>
            </a:r>
            <a:r>
              <a:rPr sz="154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41" spc="-17" dirty="0">
                <a:solidFill>
                  <a:srgbClr val="FFFFFF"/>
                </a:solidFill>
                <a:latin typeface="Roboto"/>
                <a:cs typeface="Roboto"/>
              </a:rPr>
              <a:t>профессионального </a:t>
            </a:r>
            <a:r>
              <a:rPr sz="1541" spc="-13" dirty="0">
                <a:solidFill>
                  <a:srgbClr val="FFFFFF"/>
                </a:solidFill>
                <a:latin typeface="Roboto"/>
                <a:cs typeface="Roboto"/>
              </a:rPr>
              <a:t> образования,</a:t>
            </a:r>
            <a:endParaRPr sz="1541" dirty="0">
              <a:latin typeface="Roboto"/>
              <a:cs typeface="Roboto"/>
            </a:endParaRPr>
          </a:p>
          <a:p>
            <a:pPr marL="328349" marR="299537" indent="-318020">
              <a:lnSpc>
                <a:spcPct val="100600"/>
              </a:lnSpc>
              <a:buChar char="o"/>
              <a:tabLst>
                <a:tab pos="328349" algn="l"/>
                <a:tab pos="328892" algn="l"/>
              </a:tabLst>
            </a:pPr>
            <a:r>
              <a:rPr sz="1541" spc="-26" dirty="0">
                <a:solidFill>
                  <a:srgbClr val="FFFFFF"/>
                </a:solidFill>
                <a:latin typeface="Roboto"/>
                <a:cs typeface="Roboto"/>
              </a:rPr>
              <a:t>меняются </a:t>
            </a:r>
            <a:r>
              <a:rPr sz="1541" spc="-13" dirty="0">
                <a:solidFill>
                  <a:srgbClr val="FFFFFF"/>
                </a:solidFill>
                <a:latin typeface="Roboto"/>
                <a:cs typeface="Roboto"/>
              </a:rPr>
              <a:t>требования к </a:t>
            </a:r>
            <a:r>
              <a:rPr sz="1541" spc="-372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41" spc="-265" dirty="0">
                <a:solidFill>
                  <a:srgbClr val="FFFFFF"/>
                </a:solidFill>
                <a:latin typeface="Roboto"/>
                <a:cs typeface="Roboto"/>
              </a:rPr>
              <a:t>ф</a:t>
            </a:r>
            <a:r>
              <a:rPr sz="1541" spc="-9" dirty="0">
                <a:solidFill>
                  <a:srgbClr val="FFFFFF"/>
                </a:solidFill>
                <a:latin typeface="Roboto"/>
                <a:cs typeface="Roboto"/>
              </a:rPr>
              <a:t>о</a:t>
            </a:r>
            <a:r>
              <a:rPr sz="1541" spc="-13" dirty="0">
                <a:solidFill>
                  <a:srgbClr val="FFFFFF"/>
                </a:solidFill>
                <a:latin typeface="Roboto"/>
                <a:cs typeface="Roboto"/>
              </a:rPr>
              <a:t>рм</a:t>
            </a:r>
            <a:r>
              <a:rPr sz="1541" spc="-17" dirty="0">
                <a:solidFill>
                  <a:srgbClr val="FFFFFF"/>
                </a:solidFill>
                <a:latin typeface="Roboto"/>
                <a:cs typeface="Roboto"/>
              </a:rPr>
              <a:t>а</a:t>
            </a:r>
            <a:r>
              <a:rPr sz="1541" spc="-9" dirty="0">
                <a:solidFill>
                  <a:srgbClr val="FFFFFF"/>
                </a:solidFill>
                <a:latin typeface="Roboto"/>
                <a:cs typeface="Roboto"/>
              </a:rPr>
              <a:t>м</a:t>
            </a:r>
            <a:r>
              <a:rPr sz="1541" spc="-39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41" spc="9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1541" spc="-39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41" spc="-17" dirty="0">
                <a:solidFill>
                  <a:srgbClr val="FFFFFF"/>
                </a:solidFill>
                <a:latin typeface="Roboto"/>
                <a:cs typeface="Roboto"/>
              </a:rPr>
              <a:t>р</a:t>
            </a:r>
            <a:r>
              <a:rPr sz="1541" spc="4" dirty="0">
                <a:solidFill>
                  <a:srgbClr val="FFFFFF"/>
                </a:solidFill>
                <a:latin typeface="Roboto"/>
                <a:cs typeface="Roboto"/>
              </a:rPr>
              <a:t>е</a:t>
            </a:r>
            <a:r>
              <a:rPr sz="1541" spc="-51" dirty="0">
                <a:solidFill>
                  <a:srgbClr val="FFFFFF"/>
                </a:solidFill>
                <a:latin typeface="Roboto"/>
                <a:cs typeface="Roboto"/>
              </a:rPr>
              <a:t>з</a:t>
            </a:r>
            <a:r>
              <a:rPr sz="1541" spc="-81" dirty="0">
                <a:solidFill>
                  <a:srgbClr val="FFFFFF"/>
                </a:solidFill>
                <a:latin typeface="Roboto"/>
                <a:cs typeface="Roboto"/>
              </a:rPr>
              <a:t>у</a:t>
            </a:r>
            <a:r>
              <a:rPr sz="1541" spc="17" dirty="0">
                <a:solidFill>
                  <a:srgbClr val="FFFFFF"/>
                </a:solidFill>
                <a:latin typeface="Roboto"/>
                <a:cs typeface="Roboto"/>
              </a:rPr>
              <a:t>л</a:t>
            </a:r>
            <a:r>
              <a:rPr sz="1541" spc="-39" dirty="0">
                <a:solidFill>
                  <a:srgbClr val="FFFFFF"/>
                </a:solidFill>
                <a:latin typeface="Roboto"/>
                <a:cs typeface="Roboto"/>
              </a:rPr>
              <a:t>ь</a:t>
            </a:r>
            <a:r>
              <a:rPr sz="1541" spc="-64" dirty="0">
                <a:solidFill>
                  <a:srgbClr val="FFFFFF"/>
                </a:solidFill>
                <a:latin typeface="Roboto"/>
                <a:cs typeface="Roboto"/>
              </a:rPr>
              <a:t>т</a:t>
            </a:r>
            <a:r>
              <a:rPr sz="1541" spc="-26" dirty="0">
                <a:solidFill>
                  <a:srgbClr val="FFFFFF"/>
                </a:solidFill>
                <a:latin typeface="Roboto"/>
                <a:cs typeface="Roboto"/>
              </a:rPr>
              <a:t>а</a:t>
            </a:r>
            <a:r>
              <a:rPr sz="1541" spc="-64" dirty="0">
                <a:solidFill>
                  <a:srgbClr val="FFFFFF"/>
                </a:solidFill>
                <a:latin typeface="Roboto"/>
                <a:cs typeface="Roboto"/>
              </a:rPr>
              <a:t>т</a:t>
            </a:r>
            <a:r>
              <a:rPr sz="1541" spc="-17" dirty="0">
                <a:solidFill>
                  <a:srgbClr val="FFFFFF"/>
                </a:solidFill>
                <a:latin typeface="Roboto"/>
                <a:cs typeface="Roboto"/>
              </a:rPr>
              <a:t>а</a:t>
            </a:r>
            <a:r>
              <a:rPr sz="1541" spc="-9" dirty="0">
                <a:solidFill>
                  <a:srgbClr val="FFFFFF"/>
                </a:solidFill>
                <a:latin typeface="Roboto"/>
                <a:cs typeface="Roboto"/>
              </a:rPr>
              <a:t>м</a:t>
            </a:r>
            <a:endParaRPr sz="1541" dirty="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104299" y="6417138"/>
            <a:ext cx="1414004" cy="247546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541" spc="-21" dirty="0">
                <a:solidFill>
                  <a:srgbClr val="FFFFFF"/>
                </a:solidFill>
                <a:latin typeface="Roboto"/>
                <a:cs typeface="Roboto"/>
              </a:rPr>
              <a:t>методического</a:t>
            </a:r>
            <a:endParaRPr sz="1541">
              <a:latin typeface="Roboto"/>
              <a:cs typeface="Roboto"/>
            </a:endParaRPr>
          </a:p>
        </p:txBody>
      </p:sp>
      <p:pic>
        <p:nvPicPr>
          <p:cNvPr id="62" name="object 6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05784" y="5075035"/>
            <a:ext cx="427671" cy="4792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1847" y="210180"/>
            <a:ext cx="6220856" cy="6224661"/>
            <a:chOff x="1754240" y="18489"/>
            <a:chExt cx="7266305" cy="7270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5380" y="18489"/>
              <a:ext cx="7203805" cy="5731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4240" y="607237"/>
              <a:ext cx="7266085" cy="668175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0364" y="912506"/>
            <a:ext cx="1683324" cy="3828819"/>
          </a:xfrm>
          <a:prstGeom prst="rect">
            <a:avLst/>
          </a:prstGeom>
        </p:spPr>
        <p:txBody>
          <a:bodyPr vert="horz" wrap="square" lIns="0" tIns="10873" rIns="0" bIns="0" rtlCol="0">
            <a:spAutoFit/>
          </a:bodyPr>
          <a:lstStyle/>
          <a:p>
            <a:pPr marL="10872" marR="57624">
              <a:lnSpc>
                <a:spcPct val="114500"/>
              </a:lnSpc>
              <a:spcBef>
                <a:spcPts val="86"/>
              </a:spcBef>
            </a:pPr>
            <a:r>
              <a:rPr sz="1541" dirty="0">
                <a:solidFill>
                  <a:srgbClr val="BF0000"/>
                </a:solidFill>
                <a:latin typeface="Roboto"/>
                <a:cs typeface="Roboto"/>
              </a:rPr>
              <a:t>При</a:t>
            </a:r>
            <a:r>
              <a:rPr sz="1541" spc="-90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-9" dirty="0">
                <a:solidFill>
                  <a:srgbClr val="BF0000"/>
                </a:solidFill>
                <a:latin typeface="Roboto"/>
                <a:cs typeface="Roboto"/>
              </a:rPr>
              <a:t>нулевом </a:t>
            </a:r>
            <a:r>
              <a:rPr sz="1541" spc="-368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-9" dirty="0">
                <a:solidFill>
                  <a:srgbClr val="BF0000"/>
                </a:solidFill>
                <a:latin typeface="Roboto"/>
                <a:cs typeface="Roboto"/>
              </a:rPr>
              <a:t>значении </a:t>
            </a:r>
            <a:r>
              <a:rPr sz="1541" spc="-4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-34" dirty="0">
                <a:solidFill>
                  <a:srgbClr val="BF0000"/>
                </a:solidFill>
                <a:latin typeface="Roboto"/>
                <a:cs typeface="Roboto"/>
              </a:rPr>
              <a:t>хотя </a:t>
            </a:r>
            <a:r>
              <a:rPr sz="1541" spc="-17" dirty="0">
                <a:solidFill>
                  <a:srgbClr val="BF0000"/>
                </a:solidFill>
                <a:latin typeface="Roboto"/>
                <a:cs typeface="Roboto"/>
              </a:rPr>
              <a:t>бы </a:t>
            </a:r>
            <a:r>
              <a:rPr sz="1541" spc="-13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-17" dirty="0">
                <a:solidFill>
                  <a:srgbClr val="BF0000"/>
                </a:solidFill>
                <a:latin typeface="Roboto"/>
                <a:cs typeface="Roboto"/>
              </a:rPr>
              <a:t>одного</a:t>
            </a:r>
            <a:r>
              <a:rPr sz="1541" spc="-51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-21" dirty="0">
                <a:solidFill>
                  <a:srgbClr val="BF0000"/>
                </a:solidFill>
                <a:latin typeface="Roboto"/>
                <a:cs typeface="Roboto"/>
              </a:rPr>
              <a:t>из</a:t>
            </a:r>
            <a:endParaRPr sz="1541" dirty="0">
              <a:latin typeface="Roboto"/>
              <a:cs typeface="Roboto"/>
            </a:endParaRPr>
          </a:p>
          <a:p>
            <a:pPr marL="10872" marR="76651">
              <a:lnSpc>
                <a:spcPct val="114500"/>
              </a:lnSpc>
            </a:pPr>
            <a:r>
              <a:rPr sz="1541" spc="-9" dirty="0">
                <a:solidFill>
                  <a:srgbClr val="BF0000"/>
                </a:solidFill>
                <a:latin typeface="Calibri"/>
                <a:cs typeface="Calibri"/>
              </a:rPr>
              <a:t>«</a:t>
            </a:r>
            <a:r>
              <a:rPr sz="1541" spc="-17" dirty="0" err="1">
                <a:solidFill>
                  <a:srgbClr val="BF0000"/>
                </a:solidFill>
                <a:latin typeface="Roboto"/>
                <a:cs typeface="Roboto"/>
              </a:rPr>
              <a:t>кр</a:t>
            </a:r>
            <a:r>
              <a:rPr sz="1541" spc="4" dirty="0" err="1">
                <a:solidFill>
                  <a:srgbClr val="BF0000"/>
                </a:solidFill>
                <a:latin typeface="Roboto"/>
                <a:cs typeface="Roboto"/>
              </a:rPr>
              <a:t>и</a:t>
            </a:r>
            <a:r>
              <a:rPr sz="1541" spc="-56" dirty="0" err="1">
                <a:solidFill>
                  <a:srgbClr val="BF0000"/>
                </a:solidFill>
                <a:latin typeface="Roboto"/>
                <a:cs typeface="Roboto"/>
              </a:rPr>
              <a:t>т</a:t>
            </a:r>
            <a:r>
              <a:rPr sz="1541" spc="4" dirty="0" err="1">
                <a:solidFill>
                  <a:srgbClr val="BF0000"/>
                </a:solidFill>
                <a:latin typeface="Roboto"/>
                <a:cs typeface="Roboto"/>
              </a:rPr>
              <a:t>и</a:t>
            </a:r>
            <a:r>
              <a:rPr sz="1541" spc="-21" dirty="0" err="1">
                <a:solidFill>
                  <a:srgbClr val="BF0000"/>
                </a:solidFill>
                <a:latin typeface="Roboto"/>
                <a:cs typeface="Roboto"/>
              </a:rPr>
              <a:t>ч</a:t>
            </a:r>
            <a:r>
              <a:rPr sz="1541" spc="4" dirty="0" err="1">
                <a:solidFill>
                  <a:srgbClr val="BF0000"/>
                </a:solidFill>
                <a:latin typeface="Roboto"/>
                <a:cs typeface="Roboto"/>
              </a:rPr>
              <a:t>е</a:t>
            </a:r>
            <a:r>
              <a:rPr sz="1541" spc="-9" dirty="0" err="1">
                <a:solidFill>
                  <a:srgbClr val="BF0000"/>
                </a:solidFill>
                <a:latin typeface="Roboto"/>
                <a:cs typeface="Roboto"/>
              </a:rPr>
              <a:t>с</a:t>
            </a:r>
            <a:r>
              <a:rPr sz="1541" spc="-13" dirty="0" err="1">
                <a:solidFill>
                  <a:srgbClr val="BF0000"/>
                </a:solidFill>
                <a:latin typeface="Roboto"/>
                <a:cs typeface="Roboto"/>
              </a:rPr>
              <a:t>к</a:t>
            </a:r>
            <a:r>
              <a:rPr sz="1541" spc="4" dirty="0" err="1">
                <a:solidFill>
                  <a:srgbClr val="BF0000"/>
                </a:solidFill>
                <a:latin typeface="Roboto"/>
                <a:cs typeface="Roboto"/>
              </a:rPr>
              <a:t>и</a:t>
            </a:r>
            <a:r>
              <a:rPr sz="1541" spc="-9" dirty="0" err="1">
                <a:solidFill>
                  <a:srgbClr val="BF0000"/>
                </a:solidFill>
                <a:latin typeface="Roboto"/>
                <a:cs typeface="Roboto"/>
              </a:rPr>
              <a:t>х</a:t>
            </a:r>
            <a:r>
              <a:rPr sz="1541" spc="-9" dirty="0">
                <a:solidFill>
                  <a:srgbClr val="BF0000"/>
                </a:solidFill>
                <a:latin typeface="Calibri"/>
                <a:cs typeface="Calibri"/>
              </a:rPr>
              <a:t>» </a:t>
            </a:r>
            <a:r>
              <a:rPr sz="1541" spc="-4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541" spc="-13" dirty="0">
                <a:solidFill>
                  <a:srgbClr val="BF0000"/>
                </a:solidFill>
                <a:latin typeface="Roboto"/>
                <a:cs typeface="Roboto"/>
              </a:rPr>
              <a:t>показателей </a:t>
            </a:r>
            <a:r>
              <a:rPr sz="1541" spc="-372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-17" dirty="0">
                <a:solidFill>
                  <a:srgbClr val="BF0000"/>
                </a:solidFill>
                <a:latin typeface="Roboto"/>
                <a:cs typeface="Roboto"/>
              </a:rPr>
              <a:t>р</a:t>
            </a:r>
            <a:r>
              <a:rPr sz="1541" spc="4" dirty="0">
                <a:solidFill>
                  <a:srgbClr val="BF0000"/>
                </a:solidFill>
                <a:latin typeface="Roboto"/>
                <a:cs typeface="Roboto"/>
              </a:rPr>
              <a:t>е</a:t>
            </a:r>
            <a:r>
              <a:rPr sz="1541" spc="-51" dirty="0">
                <a:solidFill>
                  <a:srgbClr val="BF0000"/>
                </a:solidFill>
                <a:latin typeface="Roboto"/>
                <a:cs typeface="Roboto"/>
              </a:rPr>
              <a:t>з</a:t>
            </a:r>
            <a:r>
              <a:rPr sz="1541" spc="-81" dirty="0">
                <a:solidFill>
                  <a:srgbClr val="BF0000"/>
                </a:solidFill>
                <a:latin typeface="Roboto"/>
                <a:cs typeface="Roboto"/>
              </a:rPr>
              <a:t>у</a:t>
            </a:r>
            <a:r>
              <a:rPr sz="1541" spc="17" dirty="0">
                <a:solidFill>
                  <a:srgbClr val="BF0000"/>
                </a:solidFill>
                <a:latin typeface="Roboto"/>
                <a:cs typeface="Roboto"/>
              </a:rPr>
              <a:t>л</a:t>
            </a:r>
            <a:r>
              <a:rPr sz="1541" spc="-39" dirty="0">
                <a:solidFill>
                  <a:srgbClr val="BF0000"/>
                </a:solidFill>
                <a:latin typeface="Roboto"/>
                <a:cs typeface="Roboto"/>
              </a:rPr>
              <a:t>ь</a:t>
            </a:r>
            <a:r>
              <a:rPr sz="1541" spc="-64" dirty="0">
                <a:solidFill>
                  <a:srgbClr val="BF0000"/>
                </a:solidFill>
                <a:latin typeface="Roboto"/>
                <a:cs typeface="Roboto"/>
              </a:rPr>
              <a:t>т</a:t>
            </a:r>
            <a:r>
              <a:rPr sz="1541" spc="-26" dirty="0">
                <a:solidFill>
                  <a:srgbClr val="BF0000"/>
                </a:solidFill>
                <a:latin typeface="Roboto"/>
                <a:cs typeface="Roboto"/>
              </a:rPr>
              <a:t>а</a:t>
            </a:r>
            <a:r>
              <a:rPr sz="1541" spc="-51" dirty="0">
                <a:solidFill>
                  <a:srgbClr val="BF0000"/>
                </a:solidFill>
                <a:latin typeface="Roboto"/>
                <a:cs typeface="Roboto"/>
              </a:rPr>
              <a:t>т</a:t>
            </a:r>
            <a:r>
              <a:rPr sz="1541" spc="-39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4" dirty="0">
                <a:solidFill>
                  <a:srgbClr val="BF0000"/>
                </a:solidFill>
                <a:latin typeface="Roboto"/>
                <a:cs typeface="Roboto"/>
              </a:rPr>
              <a:t>п</a:t>
            </a:r>
            <a:r>
              <a:rPr sz="1541" dirty="0">
                <a:solidFill>
                  <a:srgbClr val="BF0000"/>
                </a:solidFill>
                <a:latin typeface="Roboto"/>
                <a:cs typeface="Roboto"/>
              </a:rPr>
              <a:t>о  </a:t>
            </a:r>
            <a:r>
              <a:rPr sz="1541" spc="-17" dirty="0">
                <a:solidFill>
                  <a:srgbClr val="BF0000"/>
                </a:solidFill>
                <a:latin typeface="Roboto"/>
                <a:cs typeface="Roboto"/>
              </a:rPr>
              <a:t>данному </a:t>
            </a:r>
            <a:r>
              <a:rPr sz="1541" spc="-13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-9" dirty="0">
                <a:solidFill>
                  <a:srgbClr val="BF0000"/>
                </a:solidFill>
                <a:latin typeface="Roboto"/>
                <a:cs typeface="Roboto"/>
              </a:rPr>
              <a:t>ключевому </a:t>
            </a:r>
            <a:r>
              <a:rPr sz="1541" spc="-4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-4" dirty="0" err="1">
                <a:solidFill>
                  <a:srgbClr val="BF0000"/>
                </a:solidFill>
                <a:latin typeface="Roboto"/>
                <a:cs typeface="Roboto"/>
              </a:rPr>
              <a:t>условию</a:t>
            </a:r>
            <a:r>
              <a:rPr sz="1541" spc="-4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4" dirty="0">
                <a:solidFill>
                  <a:srgbClr val="BF0000"/>
                </a:solidFill>
                <a:latin typeface="Roboto"/>
                <a:cs typeface="Roboto"/>
              </a:rPr>
              <a:t>ОБНУЛЯЕТС</a:t>
            </a:r>
            <a:r>
              <a:rPr sz="1541" spc="30" dirty="0">
                <a:solidFill>
                  <a:srgbClr val="BF0000"/>
                </a:solidFill>
                <a:latin typeface="Roboto"/>
                <a:cs typeface="Roboto"/>
              </a:rPr>
              <a:t>Я, </a:t>
            </a:r>
            <a:r>
              <a:rPr sz="1541" spc="-9" dirty="0">
                <a:solidFill>
                  <a:srgbClr val="BF0000"/>
                </a:solidFill>
                <a:latin typeface="Roboto"/>
                <a:cs typeface="Roboto"/>
              </a:rPr>
              <a:t>уровень </a:t>
            </a:r>
            <a:r>
              <a:rPr sz="1541" spc="-4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dirty="0">
                <a:solidFill>
                  <a:srgbClr val="BF0000"/>
                </a:solidFill>
                <a:latin typeface="Roboto"/>
                <a:cs typeface="Roboto"/>
              </a:rPr>
              <a:t>со</a:t>
            </a:r>
            <a:r>
              <a:rPr sz="1541" spc="-17" dirty="0">
                <a:solidFill>
                  <a:srgbClr val="BF0000"/>
                </a:solidFill>
                <a:latin typeface="Roboto"/>
                <a:cs typeface="Roboto"/>
              </a:rPr>
              <a:t>о</a:t>
            </a:r>
            <a:r>
              <a:rPr sz="1541" spc="-56" dirty="0">
                <a:solidFill>
                  <a:srgbClr val="BF0000"/>
                </a:solidFill>
                <a:latin typeface="Roboto"/>
                <a:cs typeface="Roboto"/>
              </a:rPr>
              <a:t>т</a:t>
            </a:r>
            <a:r>
              <a:rPr sz="1541" dirty="0">
                <a:solidFill>
                  <a:srgbClr val="BF0000"/>
                </a:solidFill>
                <a:latin typeface="Roboto"/>
                <a:cs typeface="Roboto"/>
              </a:rPr>
              <a:t>ве</a:t>
            </a:r>
            <a:r>
              <a:rPr sz="1541" spc="-116" dirty="0">
                <a:solidFill>
                  <a:srgbClr val="BF0000"/>
                </a:solidFill>
                <a:latin typeface="Roboto"/>
                <a:cs typeface="Roboto"/>
              </a:rPr>
              <a:t>т</a:t>
            </a:r>
            <a:r>
              <a:rPr sz="1541" spc="-26" dirty="0">
                <a:solidFill>
                  <a:srgbClr val="BF0000"/>
                </a:solidFill>
                <a:latin typeface="Roboto"/>
                <a:cs typeface="Roboto"/>
              </a:rPr>
              <a:t>с</a:t>
            </a:r>
            <a:r>
              <a:rPr sz="1541" spc="-30" dirty="0">
                <a:solidFill>
                  <a:srgbClr val="BF0000"/>
                </a:solidFill>
                <a:latin typeface="Roboto"/>
                <a:cs typeface="Roboto"/>
              </a:rPr>
              <a:t>т</a:t>
            </a:r>
            <a:r>
              <a:rPr sz="1541" dirty="0">
                <a:solidFill>
                  <a:srgbClr val="BF0000"/>
                </a:solidFill>
                <a:latin typeface="Roboto"/>
                <a:cs typeface="Roboto"/>
              </a:rPr>
              <a:t>в</a:t>
            </a:r>
            <a:r>
              <a:rPr sz="1541" spc="4" dirty="0">
                <a:solidFill>
                  <a:srgbClr val="BF0000"/>
                </a:solidFill>
                <a:latin typeface="Roboto"/>
                <a:cs typeface="Roboto"/>
              </a:rPr>
              <a:t>и</a:t>
            </a:r>
            <a:r>
              <a:rPr sz="1541" spc="-34" dirty="0">
                <a:solidFill>
                  <a:srgbClr val="BF0000"/>
                </a:solidFill>
                <a:latin typeface="Roboto"/>
                <a:cs typeface="Roboto"/>
              </a:rPr>
              <a:t>я</a:t>
            </a:r>
            <a:endParaRPr sz="1541" dirty="0">
              <a:latin typeface="Roboto"/>
              <a:cs typeface="Roboto"/>
            </a:endParaRPr>
          </a:p>
          <a:p>
            <a:pPr marL="10872" marR="155476" indent="44034">
              <a:lnSpc>
                <a:spcPct val="114500"/>
              </a:lnSpc>
            </a:pPr>
            <a:r>
              <a:rPr sz="1541" spc="-4" dirty="0">
                <a:solidFill>
                  <a:srgbClr val="BF0000"/>
                </a:solidFill>
                <a:latin typeface="Calibri"/>
                <a:cs typeface="Calibri"/>
              </a:rPr>
              <a:t>– </a:t>
            </a:r>
            <a:r>
              <a:rPr sz="1541" spc="34" dirty="0">
                <a:solidFill>
                  <a:srgbClr val="BF0000"/>
                </a:solidFill>
                <a:latin typeface="Calibri"/>
                <a:cs typeface="Calibri"/>
              </a:rPr>
              <a:t>«</a:t>
            </a:r>
            <a:r>
              <a:rPr sz="1541" spc="34" dirty="0">
                <a:solidFill>
                  <a:srgbClr val="BF0000"/>
                </a:solidFill>
                <a:latin typeface="Roboto"/>
                <a:cs typeface="Roboto"/>
              </a:rPr>
              <a:t>НИЖЕ </a:t>
            </a:r>
            <a:r>
              <a:rPr sz="1541" spc="39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-9" dirty="0">
                <a:solidFill>
                  <a:srgbClr val="BF0000"/>
                </a:solidFill>
                <a:latin typeface="Roboto"/>
                <a:cs typeface="Roboto"/>
              </a:rPr>
              <a:t>Б</a:t>
            </a:r>
            <a:r>
              <a:rPr sz="1541" spc="-30" dirty="0">
                <a:solidFill>
                  <a:srgbClr val="BF0000"/>
                </a:solidFill>
                <a:latin typeface="Roboto"/>
                <a:cs typeface="Roboto"/>
              </a:rPr>
              <a:t>АЗ</a:t>
            </a:r>
            <a:r>
              <a:rPr sz="1541" spc="-39" dirty="0">
                <a:solidFill>
                  <a:srgbClr val="BF0000"/>
                </a:solidFill>
                <a:latin typeface="Roboto"/>
                <a:cs typeface="Roboto"/>
              </a:rPr>
              <a:t>О</a:t>
            </a:r>
            <a:r>
              <a:rPr sz="1541" spc="-9" dirty="0">
                <a:solidFill>
                  <a:srgbClr val="BF0000"/>
                </a:solidFill>
                <a:latin typeface="Roboto"/>
                <a:cs typeface="Roboto"/>
              </a:rPr>
              <a:t>В</a:t>
            </a:r>
            <a:r>
              <a:rPr sz="1541" spc="-13" dirty="0">
                <a:solidFill>
                  <a:srgbClr val="BF0000"/>
                </a:solidFill>
                <a:latin typeface="Roboto"/>
                <a:cs typeface="Roboto"/>
              </a:rPr>
              <a:t>О</a:t>
            </a:r>
            <a:r>
              <a:rPr sz="1541" spc="-43" dirty="0">
                <a:solidFill>
                  <a:srgbClr val="BF0000"/>
                </a:solidFill>
                <a:latin typeface="Roboto"/>
                <a:cs typeface="Roboto"/>
              </a:rPr>
              <a:t>Г</a:t>
            </a:r>
            <a:r>
              <a:rPr sz="1541" spc="4" dirty="0">
                <a:solidFill>
                  <a:srgbClr val="BF0000"/>
                </a:solidFill>
                <a:latin typeface="Roboto"/>
                <a:cs typeface="Roboto"/>
              </a:rPr>
              <a:t>О</a:t>
            </a:r>
            <a:r>
              <a:rPr sz="1541" spc="-4" dirty="0">
                <a:solidFill>
                  <a:srgbClr val="BF0000"/>
                </a:solidFill>
                <a:latin typeface="Calibri"/>
                <a:cs typeface="Calibri"/>
              </a:rPr>
              <a:t>»</a:t>
            </a:r>
            <a:endParaRPr sz="1541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5823" y="3292969"/>
            <a:ext cx="1076404" cy="551873"/>
          </a:xfrm>
          <a:prstGeom prst="rect">
            <a:avLst/>
          </a:prstGeom>
        </p:spPr>
        <p:txBody>
          <a:bodyPr vert="horz" wrap="square" lIns="0" tIns="7611" rIns="0" bIns="0" rtlCol="0">
            <a:spAutoFit/>
          </a:bodyPr>
          <a:lstStyle/>
          <a:p>
            <a:pPr marL="10872" marR="4349">
              <a:lnSpc>
                <a:spcPct val="101699"/>
              </a:lnSpc>
              <a:spcBef>
                <a:spcPts val="60"/>
              </a:spcBef>
            </a:pPr>
            <a:r>
              <a:rPr sz="1113" spc="146" dirty="0">
                <a:latin typeface="Lucida Sans Unicode"/>
                <a:cs typeface="Lucida Sans Unicode"/>
              </a:rPr>
              <a:t>Р</a:t>
            </a:r>
            <a:r>
              <a:rPr sz="1113" spc="26" dirty="0">
                <a:latin typeface="Lucida Sans Unicode"/>
                <a:cs typeface="Lucida Sans Unicode"/>
              </a:rPr>
              <a:t>а</a:t>
            </a:r>
            <a:r>
              <a:rPr sz="1156" spc="56" dirty="0">
                <a:latin typeface="Lucida Sans Unicode"/>
                <a:cs typeface="Lucida Sans Unicode"/>
              </a:rPr>
              <a:t>з</a:t>
            </a:r>
            <a:r>
              <a:rPr sz="1156" spc="64" dirty="0">
                <a:latin typeface="Lucida Sans Unicode"/>
                <a:cs typeface="Lucida Sans Unicode"/>
              </a:rPr>
              <a:t>в</a:t>
            </a:r>
            <a:r>
              <a:rPr sz="1156" spc="-4" dirty="0">
                <a:latin typeface="Lucida Sans Unicode"/>
                <a:cs typeface="Lucida Sans Unicode"/>
              </a:rPr>
              <a:t>и</a:t>
            </a:r>
            <a:r>
              <a:rPr sz="1156" spc="-9" dirty="0">
                <a:latin typeface="Lucida Sans Unicode"/>
                <a:cs typeface="Lucida Sans Unicode"/>
              </a:rPr>
              <a:t>т</a:t>
            </a:r>
            <a:r>
              <a:rPr sz="1156" spc="-47" dirty="0">
                <a:latin typeface="Lucida Sans Unicode"/>
                <a:cs typeface="Lucida Sans Unicode"/>
              </a:rPr>
              <a:t>и</a:t>
            </a:r>
            <a:r>
              <a:rPr sz="1113" spc="26" dirty="0">
                <a:latin typeface="Lucida Sans Unicode"/>
                <a:cs typeface="Lucida Sans Unicode"/>
              </a:rPr>
              <a:t>е</a:t>
            </a:r>
            <a:r>
              <a:rPr sz="1113" spc="-86" dirty="0">
                <a:latin typeface="Lucida Sans Unicode"/>
                <a:cs typeface="Lucida Sans Unicode"/>
              </a:rPr>
              <a:t> </a:t>
            </a:r>
            <a:r>
              <a:rPr sz="1156" spc="-34" dirty="0">
                <a:latin typeface="Lucida Sans Unicode"/>
                <a:cs typeface="Lucida Sans Unicode"/>
              </a:rPr>
              <a:t>и  </a:t>
            </a:r>
            <a:r>
              <a:rPr sz="1156" spc="13" dirty="0">
                <a:latin typeface="Lucida Sans Unicode"/>
                <a:cs typeface="Lucida Sans Unicode"/>
              </a:rPr>
              <a:t>п</a:t>
            </a:r>
            <a:r>
              <a:rPr sz="1113" spc="13" dirty="0">
                <a:latin typeface="Lucida Sans Unicode"/>
                <a:cs typeface="Lucida Sans Unicode"/>
              </a:rPr>
              <a:t>о</a:t>
            </a:r>
            <a:r>
              <a:rPr sz="1156" spc="13" dirty="0">
                <a:latin typeface="Lucida Sans Unicode"/>
                <a:cs typeface="Lucida Sans Unicode"/>
              </a:rPr>
              <a:t>выш</a:t>
            </a:r>
            <a:r>
              <a:rPr sz="1113" spc="13" dirty="0">
                <a:latin typeface="Lucida Sans Unicode"/>
                <a:cs typeface="Lucida Sans Unicode"/>
              </a:rPr>
              <a:t>е</a:t>
            </a:r>
            <a:r>
              <a:rPr sz="1156" spc="13" dirty="0">
                <a:latin typeface="Lucida Sans Unicode"/>
                <a:cs typeface="Lucida Sans Unicode"/>
              </a:rPr>
              <a:t>ни</a:t>
            </a:r>
            <a:r>
              <a:rPr sz="1113" spc="13" dirty="0">
                <a:latin typeface="Lucida Sans Unicode"/>
                <a:cs typeface="Lucida Sans Unicode"/>
              </a:rPr>
              <a:t>е </a:t>
            </a:r>
            <a:r>
              <a:rPr sz="1113" spc="17" dirty="0">
                <a:latin typeface="Lucida Sans Unicode"/>
                <a:cs typeface="Lucida Sans Unicode"/>
              </a:rPr>
              <a:t> </a:t>
            </a:r>
            <a:r>
              <a:rPr sz="1156" spc="60" dirty="0">
                <a:latin typeface="Lucida Sans Unicode"/>
                <a:cs typeface="Lucida Sans Unicode"/>
              </a:rPr>
              <a:t>к</a:t>
            </a:r>
            <a:r>
              <a:rPr sz="1156" spc="56" dirty="0">
                <a:latin typeface="Lucida Sans Unicode"/>
                <a:cs typeface="Lucida Sans Unicode"/>
              </a:rPr>
              <a:t>в</a:t>
            </a:r>
            <a:r>
              <a:rPr sz="1113" spc="26" dirty="0">
                <a:latin typeface="Lucida Sans Unicode"/>
                <a:cs typeface="Lucida Sans Unicode"/>
              </a:rPr>
              <a:t>а</a:t>
            </a:r>
            <a:r>
              <a:rPr sz="1156" spc="-4" dirty="0">
                <a:latin typeface="Lucida Sans Unicode"/>
                <a:cs typeface="Lucida Sans Unicode"/>
              </a:rPr>
              <a:t>л</a:t>
            </a:r>
            <a:r>
              <a:rPr sz="1156" spc="-47" dirty="0">
                <a:latin typeface="Lucida Sans Unicode"/>
                <a:cs typeface="Lucida Sans Unicode"/>
              </a:rPr>
              <a:t>и</a:t>
            </a:r>
            <a:r>
              <a:rPr sz="1156" spc="-64" dirty="0">
                <a:latin typeface="Lucida Sans Unicode"/>
                <a:cs typeface="Lucida Sans Unicode"/>
              </a:rPr>
              <a:t>ф</a:t>
            </a:r>
            <a:r>
              <a:rPr sz="1156" dirty="0">
                <a:latin typeface="Lucida Sans Unicode"/>
                <a:cs typeface="Lucida Sans Unicode"/>
              </a:rPr>
              <a:t>ик</a:t>
            </a:r>
            <a:r>
              <a:rPr sz="1113" spc="26" dirty="0">
                <a:latin typeface="Lucida Sans Unicode"/>
                <a:cs typeface="Lucida Sans Unicode"/>
              </a:rPr>
              <a:t>а</a:t>
            </a:r>
            <a:r>
              <a:rPr sz="1156" spc="-51" dirty="0">
                <a:latin typeface="Lucida Sans Unicode"/>
                <a:cs typeface="Lucida Sans Unicode"/>
              </a:rPr>
              <a:t>ц</a:t>
            </a:r>
            <a:r>
              <a:rPr sz="1156" spc="-47" dirty="0">
                <a:latin typeface="Lucida Sans Unicode"/>
                <a:cs typeface="Lucida Sans Unicode"/>
              </a:rPr>
              <a:t>ии</a:t>
            </a:r>
            <a:endParaRPr sz="1156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96116" y="237180"/>
            <a:ext cx="6448096" cy="4519267"/>
            <a:chOff x="3149213" y="50026"/>
            <a:chExt cx="7531734" cy="5278755"/>
          </a:xfrm>
        </p:grpSpPr>
        <p:sp>
          <p:nvSpPr>
            <p:cNvPr id="8" name="object 8"/>
            <p:cNvSpPr/>
            <p:nvPr/>
          </p:nvSpPr>
          <p:spPr>
            <a:xfrm>
              <a:off x="3155556" y="1951463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243533" y="301022"/>
                  </a:moveTo>
                  <a:lnTo>
                    <a:pt x="150511" y="229959"/>
                  </a:lnTo>
                  <a:lnTo>
                    <a:pt x="57490" y="301022"/>
                  </a:lnTo>
                  <a:lnTo>
                    <a:pt x="93022" y="186041"/>
                  </a:lnTo>
                  <a:lnTo>
                    <a:pt x="0" y="114980"/>
                  </a:lnTo>
                  <a:lnTo>
                    <a:pt x="114981" y="114981"/>
                  </a:lnTo>
                  <a:lnTo>
                    <a:pt x="150511" y="0"/>
                  </a:lnTo>
                  <a:lnTo>
                    <a:pt x="186042" y="114981"/>
                  </a:lnTo>
                  <a:lnTo>
                    <a:pt x="301023" y="114980"/>
                  </a:lnTo>
                  <a:lnTo>
                    <a:pt x="208001" y="186041"/>
                  </a:lnTo>
                  <a:lnTo>
                    <a:pt x="243533" y="301022"/>
                  </a:lnTo>
                  <a:close/>
                </a:path>
              </a:pathLst>
            </a:custGeom>
            <a:solidFill>
              <a:srgbClr val="5B9AD5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9" name="object 9"/>
            <p:cNvSpPr/>
            <p:nvPr/>
          </p:nvSpPr>
          <p:spPr>
            <a:xfrm>
              <a:off x="3155556" y="1951463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0" y="114980"/>
                  </a:moveTo>
                  <a:lnTo>
                    <a:pt x="114981" y="114981"/>
                  </a:lnTo>
                  <a:lnTo>
                    <a:pt x="150511" y="0"/>
                  </a:lnTo>
                  <a:lnTo>
                    <a:pt x="186042" y="114981"/>
                  </a:lnTo>
                  <a:lnTo>
                    <a:pt x="301023" y="114980"/>
                  </a:lnTo>
                  <a:lnTo>
                    <a:pt x="208001" y="186041"/>
                  </a:lnTo>
                  <a:lnTo>
                    <a:pt x="243533" y="301022"/>
                  </a:lnTo>
                  <a:lnTo>
                    <a:pt x="150511" y="229959"/>
                  </a:lnTo>
                  <a:lnTo>
                    <a:pt x="57490" y="301022"/>
                  </a:lnTo>
                  <a:lnTo>
                    <a:pt x="93022" y="186041"/>
                  </a:lnTo>
                  <a:lnTo>
                    <a:pt x="0" y="114980"/>
                  </a:lnTo>
                  <a:close/>
                </a:path>
              </a:pathLst>
            </a:custGeom>
            <a:ln w="12686">
              <a:solidFill>
                <a:srgbClr val="41709A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5556" y="4968474"/>
              <a:ext cx="340958" cy="3599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5556" y="3629439"/>
              <a:ext cx="340958" cy="3599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4351" y="675377"/>
              <a:ext cx="340958" cy="3599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89186" y="50026"/>
              <a:ext cx="1691513" cy="98533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380312" y="1270728"/>
            <a:ext cx="1665264" cy="1965965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6523" algn="ctr">
              <a:spcBef>
                <a:spcPts val="81"/>
              </a:spcBef>
            </a:pPr>
            <a:r>
              <a:rPr sz="1541" b="1" spc="-4" dirty="0">
                <a:solidFill>
                  <a:srgbClr val="FF0000"/>
                </a:solidFill>
                <a:latin typeface="Calibri"/>
                <a:cs typeface="Calibri"/>
              </a:rPr>
              <a:t>29</a:t>
            </a:r>
            <a:endParaRPr sz="1541" dirty="0">
              <a:latin typeface="Calibri"/>
              <a:cs typeface="Calibri"/>
            </a:endParaRPr>
          </a:p>
          <a:p>
            <a:pPr marL="34792" marR="20114" algn="ctr">
              <a:lnSpc>
                <a:spcPts val="1858"/>
              </a:lnSpc>
              <a:spcBef>
                <a:spcPts val="68"/>
              </a:spcBef>
            </a:pPr>
            <a:r>
              <a:rPr sz="1455" spc="81" dirty="0">
                <a:solidFill>
                  <a:srgbClr val="FF0000"/>
                </a:solidFill>
                <a:latin typeface="Lucida Sans Unicode"/>
                <a:cs typeface="Lucida Sans Unicode"/>
              </a:rPr>
              <a:t>к</a:t>
            </a:r>
            <a:r>
              <a:rPr sz="1455" spc="-51" dirty="0">
                <a:solidFill>
                  <a:srgbClr val="FF0000"/>
                </a:solidFill>
                <a:latin typeface="Lucida Sans Unicode"/>
                <a:cs typeface="Lucida Sans Unicode"/>
              </a:rPr>
              <a:t>р</a:t>
            </a:r>
            <a:r>
              <a:rPr sz="1455" spc="-43" dirty="0">
                <a:solidFill>
                  <a:srgbClr val="FF0000"/>
                </a:solidFill>
                <a:latin typeface="Lucida Sans Unicode"/>
                <a:cs typeface="Lucida Sans Unicode"/>
              </a:rPr>
              <a:t>и</a:t>
            </a:r>
            <a:r>
              <a:rPr sz="1455" spc="60" dirty="0">
                <a:solidFill>
                  <a:srgbClr val="FF0000"/>
                </a:solidFill>
                <a:latin typeface="Lucida Sans Unicode"/>
                <a:cs typeface="Lucida Sans Unicode"/>
              </a:rPr>
              <a:t>т</a:t>
            </a:r>
            <a:r>
              <a:rPr sz="1455" spc="26" dirty="0">
                <a:solidFill>
                  <a:srgbClr val="FF0000"/>
                </a:solidFill>
                <a:latin typeface="Lucida Sans Unicode"/>
                <a:cs typeface="Lucida Sans Unicode"/>
              </a:rPr>
              <a:t>и</a:t>
            </a:r>
            <a:r>
              <a:rPr sz="1455" spc="17" dirty="0">
                <a:solidFill>
                  <a:srgbClr val="FF0000"/>
                </a:solidFill>
                <a:latin typeface="Lucida Sans Unicode"/>
                <a:cs typeface="Lucida Sans Unicode"/>
              </a:rPr>
              <a:t>ч</a:t>
            </a:r>
            <a:r>
              <a:rPr sz="1455" spc="13" dirty="0">
                <a:solidFill>
                  <a:srgbClr val="FF0000"/>
                </a:solidFill>
                <a:latin typeface="Lucida Sans Unicode"/>
                <a:cs typeface="Lucida Sans Unicode"/>
              </a:rPr>
              <a:t>е</a:t>
            </a:r>
            <a:r>
              <a:rPr sz="1455" spc="51" dirty="0">
                <a:solidFill>
                  <a:srgbClr val="FF0000"/>
                </a:solidFill>
                <a:latin typeface="Lucida Sans Unicode"/>
                <a:cs typeface="Lucida Sans Unicode"/>
              </a:rPr>
              <a:t>с</a:t>
            </a:r>
            <a:r>
              <a:rPr sz="1455" spc="21" dirty="0">
                <a:solidFill>
                  <a:srgbClr val="FF0000"/>
                </a:solidFill>
                <a:latin typeface="Lucida Sans Unicode"/>
                <a:cs typeface="Lucida Sans Unicode"/>
              </a:rPr>
              <a:t>ки</a:t>
            </a:r>
            <a:r>
              <a:rPr sz="1455" spc="-77" dirty="0">
                <a:solidFill>
                  <a:srgbClr val="FF0000"/>
                </a:solidFill>
                <a:latin typeface="Lucida Sans Unicode"/>
                <a:cs typeface="Lucida Sans Unicode"/>
              </a:rPr>
              <a:t>х  </a:t>
            </a:r>
            <a:r>
              <a:rPr sz="1455" spc="13" dirty="0">
                <a:solidFill>
                  <a:srgbClr val="FF0000"/>
                </a:solidFill>
                <a:latin typeface="Lucida Sans Unicode"/>
                <a:cs typeface="Lucida Sans Unicode"/>
              </a:rPr>
              <a:t>показателей </a:t>
            </a:r>
            <a:r>
              <a:rPr sz="1455" spc="-449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55" spc="4" dirty="0">
                <a:solidFill>
                  <a:srgbClr val="FF0000"/>
                </a:solidFill>
                <a:latin typeface="Lucida Sans Unicode"/>
                <a:cs typeface="Lucida Sans Unicode"/>
              </a:rPr>
              <a:t>проекта</a:t>
            </a:r>
            <a:endParaRPr sz="1455" dirty="0">
              <a:latin typeface="Lucida Sans Unicode"/>
              <a:cs typeface="Lucida Sans Unicode"/>
            </a:endParaRPr>
          </a:p>
          <a:p>
            <a:pPr marL="10872" marR="4349" indent="9785" algn="ctr">
              <a:lnSpc>
                <a:spcPts val="1858"/>
              </a:lnSpc>
              <a:spcBef>
                <a:spcPts val="4"/>
              </a:spcBef>
            </a:pPr>
            <a:r>
              <a:rPr sz="1541" b="1" spc="17" dirty="0">
                <a:solidFill>
                  <a:srgbClr val="FF0000"/>
                </a:solidFill>
                <a:latin typeface="Calibri"/>
                <a:cs typeface="Calibri"/>
              </a:rPr>
              <a:t>«</a:t>
            </a:r>
            <a:r>
              <a:rPr sz="1455" spc="17" dirty="0" err="1">
                <a:solidFill>
                  <a:srgbClr val="FF0000"/>
                </a:solidFill>
                <a:latin typeface="Lucida Sans Unicode"/>
                <a:cs typeface="Lucida Sans Unicode"/>
              </a:rPr>
              <a:t>Школа</a:t>
            </a:r>
            <a:r>
              <a:rPr sz="1455" spc="1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55" spc="21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55" spc="90" dirty="0" err="1">
                <a:solidFill>
                  <a:srgbClr val="FF0000"/>
                </a:solidFill>
                <a:latin typeface="Lucida Sans Unicode"/>
                <a:cs typeface="Lucida Sans Unicode"/>
              </a:rPr>
              <a:t>М</a:t>
            </a:r>
            <a:r>
              <a:rPr sz="1455" spc="-43" dirty="0" err="1">
                <a:solidFill>
                  <a:srgbClr val="FF0000"/>
                </a:solidFill>
                <a:latin typeface="Lucida Sans Unicode"/>
                <a:cs typeface="Lucida Sans Unicode"/>
              </a:rPr>
              <a:t>и</a:t>
            </a:r>
            <a:r>
              <a:rPr sz="1455" spc="-47" dirty="0" err="1">
                <a:solidFill>
                  <a:srgbClr val="FF0000"/>
                </a:solidFill>
                <a:latin typeface="Lucida Sans Unicode"/>
                <a:cs typeface="Lucida Sans Unicode"/>
              </a:rPr>
              <a:t>н</a:t>
            </a:r>
            <a:r>
              <a:rPr sz="1455" spc="-43" dirty="0" err="1">
                <a:solidFill>
                  <a:srgbClr val="FF0000"/>
                </a:solidFill>
                <a:latin typeface="Lucida Sans Unicode"/>
                <a:cs typeface="Lucida Sans Unicode"/>
              </a:rPr>
              <a:t>п</a:t>
            </a:r>
            <a:r>
              <a:rPr sz="1455" spc="-9" dirty="0" err="1">
                <a:solidFill>
                  <a:srgbClr val="FF0000"/>
                </a:solidFill>
                <a:latin typeface="Lucida Sans Unicode"/>
                <a:cs typeface="Lucida Sans Unicode"/>
              </a:rPr>
              <a:t>ро</a:t>
            </a:r>
            <a:r>
              <a:rPr sz="1455" spc="-13" dirty="0" err="1">
                <a:solidFill>
                  <a:srgbClr val="FF0000"/>
                </a:solidFill>
                <a:latin typeface="Lucida Sans Unicode"/>
                <a:cs typeface="Lucida Sans Unicode"/>
              </a:rPr>
              <a:t>с</a:t>
            </a:r>
            <a:r>
              <a:rPr sz="1455" spc="98" dirty="0" err="1">
                <a:solidFill>
                  <a:srgbClr val="FF0000"/>
                </a:solidFill>
                <a:latin typeface="Lucida Sans Unicode"/>
                <a:cs typeface="Lucida Sans Unicode"/>
              </a:rPr>
              <a:t>в</a:t>
            </a:r>
            <a:r>
              <a:rPr sz="1455" spc="13" dirty="0" err="1">
                <a:solidFill>
                  <a:srgbClr val="FF0000"/>
                </a:solidFill>
                <a:latin typeface="Lucida Sans Unicode"/>
                <a:cs typeface="Lucida Sans Unicode"/>
              </a:rPr>
              <a:t>е</a:t>
            </a:r>
            <a:r>
              <a:rPr sz="1455" spc="56" dirty="0" err="1">
                <a:solidFill>
                  <a:srgbClr val="FF0000"/>
                </a:solidFill>
                <a:latin typeface="Lucida Sans Unicode"/>
                <a:cs typeface="Lucida Sans Unicode"/>
              </a:rPr>
              <a:t>щ</a:t>
            </a:r>
            <a:r>
              <a:rPr sz="1455" spc="9" dirty="0" err="1">
                <a:solidFill>
                  <a:srgbClr val="FF0000"/>
                </a:solidFill>
                <a:latin typeface="Lucida Sans Unicode"/>
                <a:cs typeface="Lucida Sans Unicode"/>
              </a:rPr>
              <a:t>ения</a:t>
            </a:r>
            <a:r>
              <a:rPr sz="1455" spc="9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55" spc="1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55" spc="21" dirty="0">
                <a:solidFill>
                  <a:srgbClr val="FF0000"/>
                </a:solidFill>
                <a:latin typeface="Lucida Sans Unicode"/>
                <a:cs typeface="Lucida Sans Unicode"/>
              </a:rPr>
              <a:t>России</a:t>
            </a:r>
            <a:r>
              <a:rPr sz="1541" b="1" spc="21" dirty="0">
                <a:solidFill>
                  <a:srgbClr val="FF0000"/>
                </a:solidFill>
                <a:latin typeface="Calibri"/>
                <a:cs typeface="Calibri"/>
              </a:rPr>
              <a:t>» </a:t>
            </a:r>
            <a:r>
              <a:rPr sz="1541" b="1" spc="2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41" b="1" spc="4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1455" spc="4" dirty="0">
                <a:solidFill>
                  <a:srgbClr val="FF0000"/>
                </a:solidFill>
                <a:latin typeface="Lucida Sans Unicode"/>
                <a:cs typeface="Lucida Sans Unicode"/>
              </a:rPr>
              <a:t>всего </a:t>
            </a:r>
            <a:r>
              <a:rPr sz="1455" spc="9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55" spc="13" dirty="0">
                <a:solidFill>
                  <a:srgbClr val="FF0000"/>
                </a:solidFill>
                <a:latin typeface="Lucida Sans Unicode"/>
                <a:cs typeface="Lucida Sans Unicode"/>
              </a:rPr>
              <a:t>показателей </a:t>
            </a:r>
            <a:r>
              <a:rPr sz="1455" spc="-449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541" b="1" spc="-4" dirty="0">
                <a:solidFill>
                  <a:srgbClr val="FF0000"/>
                </a:solidFill>
                <a:latin typeface="Calibri"/>
                <a:cs typeface="Calibri"/>
              </a:rPr>
              <a:t>120)</a:t>
            </a:r>
            <a:endParaRPr sz="154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8587" y="292103"/>
            <a:ext cx="7887448" cy="55452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9441" y="1989892"/>
            <a:ext cx="2488777" cy="3054960"/>
          </a:xfrm>
          <a:prstGeom prst="rect">
            <a:avLst/>
          </a:prstGeom>
        </p:spPr>
        <p:txBody>
          <a:bodyPr vert="horz" wrap="square" lIns="0" tIns="51646" rIns="0" bIns="0" rtlCol="0">
            <a:spAutoFit/>
          </a:bodyPr>
          <a:lstStyle/>
          <a:p>
            <a:pPr marL="10872" marR="501764">
              <a:lnSpc>
                <a:spcPts val="2697"/>
              </a:lnSpc>
              <a:spcBef>
                <a:spcPts val="407"/>
              </a:spcBef>
            </a:pPr>
            <a:r>
              <a:rPr sz="1600" b="1" spc="8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6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1600" b="1" spc="3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b="1" spc="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7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600" b="1" spc="16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spc="1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b="1" spc="3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spc="1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 </a:t>
            </a:r>
            <a:r>
              <a:rPr sz="1600" b="1" spc="13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7"/>
              </a:spcBef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2">
              <a:lnSpc>
                <a:spcPts val="2697"/>
              </a:lnSpc>
            </a:pPr>
            <a:r>
              <a:rPr sz="1600" b="1" spc="43" dirty="0">
                <a:solidFill>
                  <a:srgbClr val="00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Сертификаты </a:t>
            </a:r>
            <a:r>
              <a:rPr sz="1600" b="1" spc="47" dirty="0">
                <a:solidFill>
                  <a:srgbClr val="00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46" dirty="0">
                <a:solidFill>
                  <a:srgbClr val="00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z="1600" b="1" spc="150" dirty="0">
                <a:solidFill>
                  <a:srgbClr val="00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43" dirty="0" err="1">
                <a:solidFill>
                  <a:srgbClr val="00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</a:t>
            </a:r>
            <a:r>
              <a:rPr sz="1600" b="1" spc="43" dirty="0">
                <a:solidFill>
                  <a:srgbClr val="00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600" b="1" spc="47" dirty="0">
                <a:solidFill>
                  <a:srgbClr val="00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68" dirty="0" err="1">
                <a:solidFill>
                  <a:srgbClr val="00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</a:t>
            </a:r>
            <a:r>
              <a:rPr lang="ru-RU" sz="1600" b="1" spc="214" dirty="0">
                <a:solidFill>
                  <a:srgbClr val="00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b="1" spc="214" dirty="0" err="1">
                <a:solidFill>
                  <a:srgbClr val="00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sz="1600" b="1" spc="-39" dirty="0">
                <a:solidFill>
                  <a:srgbClr val="00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51" dirty="0">
                <a:solidFill>
                  <a:srgbClr val="00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экспертизе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2">
              <a:lnSpc>
                <a:spcPts val="2496"/>
              </a:lnSpc>
            </a:pPr>
            <a:r>
              <a:rPr sz="1600" b="1" spc="-475" dirty="0">
                <a:solidFill>
                  <a:srgbClr val="00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2">
              <a:lnSpc>
                <a:spcPts val="2838"/>
              </a:lnSpc>
            </a:pPr>
            <a:r>
              <a:rPr sz="1600" b="1" spc="77" dirty="0">
                <a:solidFill>
                  <a:srgbClr val="00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spc="-13" dirty="0">
                <a:solidFill>
                  <a:srgbClr val="00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60" dirty="0">
                <a:solidFill>
                  <a:srgbClr val="006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сентябре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4351"/>
            <a:ext cx="9144544" cy="6465493"/>
            <a:chOff x="0" y="0"/>
            <a:chExt cx="10681335" cy="7552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80713" cy="75518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8454" y="0"/>
              <a:ext cx="2231428" cy="19481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1162" y="6934951"/>
              <a:ext cx="3423920" cy="461009"/>
            </a:xfrm>
            <a:custGeom>
              <a:avLst/>
              <a:gdLst/>
              <a:ahLst/>
              <a:cxnLst/>
              <a:rect l="l" t="t" r="r" b="b"/>
              <a:pathLst>
                <a:path w="3423920" h="461009">
                  <a:moveTo>
                    <a:pt x="0" y="231895"/>
                  </a:moveTo>
                  <a:lnTo>
                    <a:pt x="234568" y="460870"/>
                  </a:lnTo>
                  <a:lnTo>
                    <a:pt x="557074" y="460870"/>
                  </a:lnTo>
                  <a:lnTo>
                    <a:pt x="322506" y="231895"/>
                  </a:lnTo>
                  <a:lnTo>
                    <a:pt x="0" y="231895"/>
                  </a:lnTo>
                  <a:close/>
                </a:path>
                <a:path w="3423920" h="461009">
                  <a:moveTo>
                    <a:pt x="356183" y="229157"/>
                  </a:moveTo>
                  <a:lnTo>
                    <a:pt x="590752" y="182"/>
                  </a:lnTo>
                  <a:lnTo>
                    <a:pt x="913258" y="182"/>
                  </a:lnTo>
                  <a:lnTo>
                    <a:pt x="678689" y="229157"/>
                  </a:lnTo>
                  <a:lnTo>
                    <a:pt x="356183" y="229157"/>
                  </a:lnTo>
                  <a:close/>
                </a:path>
                <a:path w="3423920" h="461009">
                  <a:moveTo>
                    <a:pt x="723336" y="231895"/>
                  </a:moveTo>
                  <a:lnTo>
                    <a:pt x="957905" y="460870"/>
                  </a:lnTo>
                  <a:lnTo>
                    <a:pt x="1280411" y="460870"/>
                  </a:lnTo>
                  <a:lnTo>
                    <a:pt x="1045842" y="231895"/>
                  </a:lnTo>
                  <a:lnTo>
                    <a:pt x="723336" y="231895"/>
                  </a:lnTo>
                  <a:close/>
                </a:path>
                <a:path w="3423920" h="461009">
                  <a:moveTo>
                    <a:pt x="1065149" y="228974"/>
                  </a:moveTo>
                  <a:lnTo>
                    <a:pt x="1299718" y="0"/>
                  </a:lnTo>
                  <a:lnTo>
                    <a:pt x="1622224" y="0"/>
                  </a:lnTo>
                  <a:lnTo>
                    <a:pt x="1387655" y="228974"/>
                  </a:lnTo>
                  <a:lnTo>
                    <a:pt x="1065149" y="228974"/>
                  </a:lnTo>
                  <a:close/>
                </a:path>
                <a:path w="3423920" h="461009">
                  <a:moveTo>
                    <a:pt x="1421333" y="231713"/>
                  </a:moveTo>
                  <a:lnTo>
                    <a:pt x="1655901" y="460687"/>
                  </a:lnTo>
                  <a:lnTo>
                    <a:pt x="1978408" y="460687"/>
                  </a:lnTo>
                  <a:lnTo>
                    <a:pt x="1743839" y="231713"/>
                  </a:lnTo>
                  <a:lnTo>
                    <a:pt x="1421333" y="231713"/>
                  </a:lnTo>
                  <a:close/>
                </a:path>
                <a:path w="3423920" h="461009">
                  <a:moveTo>
                    <a:pt x="1788486" y="228974"/>
                  </a:moveTo>
                  <a:lnTo>
                    <a:pt x="2023054" y="0"/>
                  </a:lnTo>
                  <a:lnTo>
                    <a:pt x="2345561" y="0"/>
                  </a:lnTo>
                  <a:lnTo>
                    <a:pt x="2110992" y="228974"/>
                  </a:lnTo>
                  <a:lnTo>
                    <a:pt x="1788486" y="228974"/>
                  </a:lnTo>
                  <a:close/>
                </a:path>
                <a:path w="3423920" h="461009">
                  <a:moveTo>
                    <a:pt x="2143287" y="231895"/>
                  </a:moveTo>
                  <a:lnTo>
                    <a:pt x="2377856" y="460871"/>
                  </a:lnTo>
                  <a:lnTo>
                    <a:pt x="2700362" y="460871"/>
                  </a:lnTo>
                  <a:lnTo>
                    <a:pt x="2465793" y="231895"/>
                  </a:lnTo>
                  <a:lnTo>
                    <a:pt x="2143287" y="231895"/>
                  </a:lnTo>
                  <a:close/>
                </a:path>
                <a:path w="3423920" h="461009">
                  <a:moveTo>
                    <a:pt x="2499471" y="229158"/>
                  </a:moveTo>
                  <a:lnTo>
                    <a:pt x="2734039" y="182"/>
                  </a:lnTo>
                  <a:lnTo>
                    <a:pt x="3056546" y="182"/>
                  </a:lnTo>
                  <a:lnTo>
                    <a:pt x="2821977" y="229158"/>
                  </a:lnTo>
                  <a:lnTo>
                    <a:pt x="2499471" y="229158"/>
                  </a:lnTo>
                  <a:close/>
                </a:path>
                <a:path w="3423920" h="461009">
                  <a:moveTo>
                    <a:pt x="2866624" y="231895"/>
                  </a:moveTo>
                  <a:lnTo>
                    <a:pt x="3101192" y="460871"/>
                  </a:lnTo>
                  <a:lnTo>
                    <a:pt x="3423699" y="460871"/>
                  </a:lnTo>
                  <a:lnTo>
                    <a:pt x="3189130" y="231895"/>
                  </a:lnTo>
                  <a:lnTo>
                    <a:pt x="2866624" y="231895"/>
                  </a:lnTo>
                  <a:close/>
                </a:path>
              </a:pathLst>
            </a:custGeom>
            <a:ln w="15858">
              <a:solidFill>
                <a:srgbClr val="EC1B24"/>
              </a:solidFill>
            </a:ln>
          </p:spPr>
          <p:txBody>
            <a:bodyPr wrap="square" lIns="0" tIns="0" rIns="0" bIns="0" rtlCol="0"/>
            <a:lstStyle/>
            <a:p>
              <a:endParaRPr sz="154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507" y="6572023"/>
              <a:ext cx="2067517" cy="6760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38934" y="1303409"/>
              <a:ext cx="1410091" cy="8035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27766" y="619278"/>
            <a:ext cx="4176231" cy="247546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541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sz="1541" spc="9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41" spc="-7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КАУ</a:t>
            </a:r>
            <a:r>
              <a:rPr sz="1541" spc="1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41" spc="-56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ДПО</a:t>
            </a:r>
            <a:r>
              <a:rPr sz="1541" spc="1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41" spc="-1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«АИРО</a:t>
            </a:r>
            <a:r>
              <a:rPr sz="1541" spc="1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41" spc="-1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</a:t>
            </a:r>
            <a:r>
              <a:rPr sz="1541" spc="1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41" spc="-4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А.М.</a:t>
            </a:r>
            <a:r>
              <a:rPr sz="1541" spc="1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41" spc="-26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Топорова»</a:t>
            </a:r>
            <a:endParaRPr sz="154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2794" y="1094687"/>
            <a:ext cx="6471473" cy="4195802"/>
            <a:chOff x="704097" y="1051643"/>
            <a:chExt cx="7559040" cy="490093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7404" y="1051643"/>
              <a:ext cx="6905590" cy="50353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16048" y="1555175"/>
              <a:ext cx="116205" cy="288290"/>
            </a:xfrm>
            <a:custGeom>
              <a:avLst/>
              <a:gdLst/>
              <a:ahLst/>
              <a:cxnLst/>
              <a:rect l="l" t="t" r="r" b="b"/>
              <a:pathLst>
                <a:path w="116204" h="288289">
                  <a:moveTo>
                    <a:pt x="57846" y="287733"/>
                  </a:moveTo>
                  <a:lnTo>
                    <a:pt x="0" y="229886"/>
                  </a:lnTo>
                  <a:lnTo>
                    <a:pt x="28923" y="229886"/>
                  </a:lnTo>
                  <a:lnTo>
                    <a:pt x="28923" y="0"/>
                  </a:lnTo>
                  <a:lnTo>
                    <a:pt x="86769" y="0"/>
                  </a:lnTo>
                  <a:lnTo>
                    <a:pt x="86769" y="229886"/>
                  </a:lnTo>
                  <a:lnTo>
                    <a:pt x="115692" y="229886"/>
                  </a:lnTo>
                  <a:lnTo>
                    <a:pt x="57846" y="287733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 sz="154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616048" y="1555175"/>
              <a:ext cx="116205" cy="288290"/>
            </a:xfrm>
            <a:custGeom>
              <a:avLst/>
              <a:gdLst/>
              <a:ahLst/>
              <a:cxnLst/>
              <a:rect l="l" t="t" r="r" b="b"/>
              <a:pathLst>
                <a:path w="116204" h="288289">
                  <a:moveTo>
                    <a:pt x="115692" y="229886"/>
                  </a:moveTo>
                  <a:lnTo>
                    <a:pt x="86769" y="229886"/>
                  </a:lnTo>
                  <a:lnTo>
                    <a:pt x="86769" y="0"/>
                  </a:lnTo>
                  <a:lnTo>
                    <a:pt x="28923" y="0"/>
                  </a:lnTo>
                  <a:lnTo>
                    <a:pt x="28923" y="229886"/>
                  </a:lnTo>
                  <a:lnTo>
                    <a:pt x="0" y="229886"/>
                  </a:lnTo>
                  <a:lnTo>
                    <a:pt x="57846" y="287733"/>
                  </a:lnTo>
                  <a:lnTo>
                    <a:pt x="115692" y="229886"/>
                  </a:lnTo>
                  <a:close/>
                </a:path>
              </a:pathLst>
            </a:custGeom>
            <a:ln w="15858">
              <a:solidFill>
                <a:srgbClr val="6B8F00"/>
              </a:solidFill>
            </a:ln>
          </p:spPr>
          <p:txBody>
            <a:bodyPr wrap="square" lIns="0" tIns="0" rIns="0" bIns="0" rtlCol="0"/>
            <a:lstStyle/>
            <a:p>
              <a:endParaRPr sz="154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1440" y="1923920"/>
              <a:ext cx="6576749" cy="11509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4097" y="2886863"/>
              <a:ext cx="7147574" cy="306552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30099" y="5481662"/>
            <a:ext cx="1486851" cy="247546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541" spc="68" dirty="0">
                <a:solidFill>
                  <a:srgbClr val="3A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</a:t>
            </a:r>
            <a:r>
              <a:rPr sz="1541" spc="-107" dirty="0">
                <a:solidFill>
                  <a:srgbClr val="3A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41" spc="64" dirty="0">
                <a:solidFill>
                  <a:srgbClr val="3A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регионов</a:t>
            </a:r>
            <a:endParaRPr sz="15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54744" y="5191944"/>
            <a:ext cx="3183547" cy="72779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132644" marR="4349" indent="-122315">
              <a:lnSpc>
                <a:spcPct val="100600"/>
              </a:lnSpc>
              <a:spcBef>
                <a:spcPts val="73"/>
              </a:spcBef>
            </a:pPr>
            <a:r>
              <a:rPr sz="1541" spc="73" dirty="0">
                <a:solidFill>
                  <a:srgbClr val="3A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r>
              <a:rPr sz="1541" spc="-68" dirty="0">
                <a:solidFill>
                  <a:srgbClr val="3A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41" spc="51" dirty="0">
                <a:solidFill>
                  <a:srgbClr val="3A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541" spc="-68" dirty="0">
                <a:solidFill>
                  <a:srgbClr val="3A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41" spc="43" dirty="0">
                <a:solidFill>
                  <a:srgbClr val="3A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эффективному </a:t>
            </a:r>
            <a:r>
              <a:rPr sz="1541" spc="-471" dirty="0">
                <a:solidFill>
                  <a:srgbClr val="3A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41" spc="60" dirty="0">
                <a:solidFill>
                  <a:srgbClr val="3A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использованию</a:t>
            </a:r>
            <a:r>
              <a:rPr sz="1541" spc="-60" dirty="0">
                <a:solidFill>
                  <a:srgbClr val="3A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41" spc="56" dirty="0">
                <a:solidFill>
                  <a:srgbClr val="3A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endParaRPr sz="154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06350" y="5430290"/>
            <a:ext cx="882869" cy="247546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541" spc="-34" dirty="0">
                <a:latin typeface="Arial" panose="020B0604020202020204" pitchFamily="34" charset="0"/>
                <a:cs typeface="Arial" panose="020B0604020202020204" pitchFamily="34" charset="0"/>
              </a:rPr>
              <a:t>Конкурсы</a:t>
            </a:r>
            <a:endParaRPr sz="154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781;p228">
            <a:extLst>
              <a:ext uri="{FF2B5EF4-FFF2-40B4-BE49-F238E27FC236}">
                <a16:creationId xmlns="" xmlns:a16="http://schemas.microsoft.com/office/drawing/2014/main" id="{CA3571C8-EEA0-44C0-8B81-DA68950F26FD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7" name="Google Shape;1782;p228">
              <a:extLst>
                <a:ext uri="{FF2B5EF4-FFF2-40B4-BE49-F238E27FC236}">
                  <a16:creationId xmlns="" xmlns:a16="http://schemas.microsoft.com/office/drawing/2014/main" id="{D4F8F9AB-16FB-4A4F-9B13-84BF02100556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83;p228">
              <a:extLst>
                <a:ext uri="{FF2B5EF4-FFF2-40B4-BE49-F238E27FC236}">
                  <a16:creationId xmlns="" xmlns:a16="http://schemas.microsoft.com/office/drawing/2014/main" id="{E7C0CFC1-8B3D-4997-9D31-10729AD1EE26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1784;p228">
            <a:extLst>
              <a:ext uri="{FF2B5EF4-FFF2-40B4-BE49-F238E27FC236}">
                <a16:creationId xmlns="" xmlns:a16="http://schemas.microsoft.com/office/drawing/2014/main" id="{862EAB6C-0BC9-4260-A63F-60F7042D38BA}"/>
              </a:ext>
            </a:extLst>
          </p:cNvPr>
          <p:cNvGrpSpPr/>
          <p:nvPr/>
        </p:nvGrpSpPr>
        <p:grpSpPr>
          <a:xfrm>
            <a:off x="0" y="0"/>
            <a:ext cx="8268916" cy="1225179"/>
            <a:chOff x="0" y="-152403"/>
            <a:chExt cx="8269122" cy="918907"/>
          </a:xfrm>
        </p:grpSpPr>
        <p:grpSp>
          <p:nvGrpSpPr>
            <p:cNvPr id="10" name="Google Shape;1785;p228">
              <a:extLst>
                <a:ext uri="{FF2B5EF4-FFF2-40B4-BE49-F238E27FC236}">
                  <a16:creationId xmlns="" xmlns:a16="http://schemas.microsoft.com/office/drawing/2014/main" id="{C4436E30-A769-4F94-B6C0-6E15F46FAFCA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2" name="Google Shape;1786;p228">
                <a:extLst>
                  <a:ext uri="{FF2B5EF4-FFF2-40B4-BE49-F238E27FC236}">
                    <a16:creationId xmlns="" xmlns:a16="http://schemas.microsoft.com/office/drawing/2014/main" id="{F20B30CC-D712-4A0F-8B14-6C5A327074F6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/>
                  <a:t>   </a:t>
                </a:r>
                <a:endParaRPr sz="1900" b="1" dirty="0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" name="Google Shape;1787;p228">
                <a:extLst>
                  <a:ext uri="{FF2B5EF4-FFF2-40B4-BE49-F238E27FC236}">
                    <a16:creationId xmlns="" xmlns:a16="http://schemas.microsoft.com/office/drawing/2014/main" id="{54585598-BE54-4F77-AA1E-D7B4620D5A22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88;p228">
                <a:extLst>
                  <a:ext uri="{FF2B5EF4-FFF2-40B4-BE49-F238E27FC236}">
                    <a16:creationId xmlns="" xmlns:a16="http://schemas.microsoft.com/office/drawing/2014/main" id="{D38B9495-9E38-47CD-81FE-21EE3A7F0503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89;p228">
                <a:extLst>
                  <a:ext uri="{FF2B5EF4-FFF2-40B4-BE49-F238E27FC236}">
                    <a16:creationId xmlns="" xmlns:a16="http://schemas.microsoft.com/office/drawing/2014/main" id="{2EBBC4E5-8861-4B64-8F58-E19229A37FF3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1790;p228">
              <a:extLst>
                <a:ext uri="{FF2B5EF4-FFF2-40B4-BE49-F238E27FC236}">
                  <a16:creationId xmlns="" xmlns:a16="http://schemas.microsoft.com/office/drawing/2014/main" id="{B9BFA6EC-AF4F-4EEB-B79B-60744645D6D0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45B8571-D5A0-4248-AA14-6D71C56358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2321" y="1397507"/>
          <a:ext cx="9047232" cy="3732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0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4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692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3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552">
                <a:tc>
                  <a:txBody>
                    <a:bodyPr/>
                    <a:lstStyle/>
                    <a:p>
                      <a:pPr marL="504190">
                        <a:lnSpc>
                          <a:spcPts val="1365"/>
                        </a:lnSpc>
                      </a:pPr>
                      <a:r>
                        <a:rPr sz="1000" b="1" spc="100" dirty="0">
                          <a:latin typeface="Roboto"/>
                          <a:cs typeface="Roboto"/>
                        </a:rPr>
                        <a:t>Критерии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355"/>
                        </a:lnSpc>
                      </a:pPr>
                      <a:r>
                        <a:rPr sz="1000" b="1" spc="70" dirty="0">
                          <a:latin typeface="Roboto"/>
                          <a:cs typeface="Roboto"/>
                        </a:rPr>
                        <a:t>Показатели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L="218440">
                        <a:lnSpc>
                          <a:spcPts val="1390"/>
                        </a:lnSpc>
                      </a:pPr>
                      <a:r>
                        <a:rPr sz="1000" b="1" spc="95" dirty="0">
                          <a:latin typeface="Roboto"/>
                          <a:cs typeface="Roboto"/>
                        </a:rPr>
                        <a:t>оценивания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0" algn="ctr">
                        <a:lnSpc>
                          <a:spcPts val="1365"/>
                        </a:lnSpc>
                      </a:pPr>
                      <a:r>
                        <a:rPr sz="1000" b="1" spc="85" dirty="0">
                          <a:latin typeface="Roboto"/>
                          <a:cs typeface="Roboto"/>
                        </a:rPr>
                        <a:t>Значение</a:t>
                      </a:r>
                      <a:r>
                        <a:rPr sz="1000" b="1" spc="-1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000" b="1" spc="60" dirty="0">
                          <a:latin typeface="Roboto"/>
                          <a:cs typeface="Roboto"/>
                        </a:rPr>
                        <a:t>показателя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ts val="1355"/>
                        </a:lnSpc>
                      </a:pPr>
                      <a:r>
                        <a:rPr sz="1000" b="1" spc="80" dirty="0">
                          <a:latin typeface="Roboto"/>
                          <a:cs typeface="Roboto"/>
                        </a:rPr>
                        <a:t>Балльная</a:t>
                      </a:r>
                      <a:endParaRPr sz="1000">
                        <a:latin typeface="Roboto"/>
                        <a:cs typeface="Roboto"/>
                      </a:endParaRPr>
                    </a:p>
                    <a:p>
                      <a:pPr marR="165100" algn="r">
                        <a:lnSpc>
                          <a:spcPts val="1390"/>
                        </a:lnSpc>
                      </a:pPr>
                      <a:r>
                        <a:rPr sz="1000" b="1" spc="80" dirty="0">
                          <a:latin typeface="Roboto"/>
                          <a:cs typeface="Roboto"/>
                        </a:rPr>
                        <a:t>оценка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776">
                <a:tc gridSpan="4">
                  <a:txBody>
                    <a:bodyPr/>
                    <a:lstStyle/>
                    <a:p>
                      <a:pPr marL="4110354">
                        <a:lnSpc>
                          <a:spcPts val="1325"/>
                        </a:lnSpc>
                      </a:pPr>
                      <a:r>
                        <a:rPr sz="1000" b="1" spc="85" dirty="0">
                          <a:latin typeface="Roboto"/>
                          <a:cs typeface="Roboto"/>
                        </a:rPr>
                        <a:t>Ключевое</a:t>
                      </a:r>
                      <a:r>
                        <a:rPr sz="1000" b="1" spc="1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000" b="1" spc="75" dirty="0">
                          <a:latin typeface="Roboto"/>
                          <a:cs typeface="Roboto"/>
                        </a:rPr>
                        <a:t>условие</a:t>
                      </a:r>
                      <a:r>
                        <a:rPr sz="1000" b="1" spc="1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000" b="1" spc="70" dirty="0">
                          <a:latin typeface="Roboto"/>
                          <a:cs typeface="Roboto"/>
                        </a:rPr>
                        <a:t>«Учитель.</a:t>
                      </a:r>
                      <a:r>
                        <a:rPr sz="1000" b="1" spc="1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000" b="1" spc="80" dirty="0">
                          <a:latin typeface="Roboto"/>
                          <a:cs typeface="Roboto"/>
                        </a:rPr>
                        <a:t>Школьная</a:t>
                      </a:r>
                      <a:r>
                        <a:rPr sz="1000" b="1" spc="1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000" b="1" spc="65" dirty="0">
                          <a:latin typeface="Roboto"/>
                          <a:cs typeface="Roboto"/>
                        </a:rPr>
                        <a:t>команда»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5030"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55" dirty="0">
                          <a:solidFill>
                            <a:srgbClr val="BF0000"/>
                          </a:solidFill>
                          <a:latin typeface="Roboto"/>
                          <a:cs typeface="Roboto"/>
                        </a:rPr>
                        <a:t>Методическое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45" dirty="0">
                          <a:latin typeface="Roboto Bk"/>
                          <a:cs typeface="Roboto Bk"/>
                        </a:rPr>
                        <a:t>Охват</a:t>
                      </a:r>
                      <a:r>
                        <a:rPr sz="1000" b="1" spc="-3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70" dirty="0">
                          <a:latin typeface="Roboto Bk"/>
                          <a:cs typeface="Roboto Bk"/>
                        </a:rPr>
                        <a:t>учителей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40" dirty="0">
                          <a:latin typeface="Roboto Bk"/>
                          <a:cs typeface="Roboto Bk"/>
                        </a:rPr>
                        <a:t>менее</a:t>
                      </a:r>
                      <a:r>
                        <a:rPr sz="10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40" dirty="0">
                          <a:latin typeface="Roboto Bk"/>
                          <a:cs typeface="Roboto Bk"/>
                        </a:rPr>
                        <a:t>20%</a:t>
                      </a:r>
                      <a:r>
                        <a:rPr sz="10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70" dirty="0">
                          <a:latin typeface="Roboto Bk"/>
                          <a:cs typeface="Roboto Bk"/>
                        </a:rPr>
                        <a:t>учителей</a:t>
                      </a:r>
                      <a:r>
                        <a:rPr sz="10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90" dirty="0">
                          <a:latin typeface="Roboto Bk"/>
                          <a:cs typeface="Roboto Bk"/>
                        </a:rPr>
                        <a:t>прошли</a:t>
                      </a:r>
                      <a:r>
                        <a:rPr sz="1000" b="1" spc="32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45" dirty="0">
                          <a:latin typeface="Roboto Bk"/>
                          <a:cs typeface="Roboto Bk"/>
                        </a:rPr>
                        <a:t>диагностику</a:t>
                      </a:r>
                      <a:r>
                        <a:rPr sz="1000" b="1" spc="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35" dirty="0">
                          <a:latin typeface="Roboto Bk"/>
                          <a:cs typeface="Roboto Bk"/>
                        </a:rPr>
                        <a:t>профессиональных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ts val="1325"/>
                        </a:lnSpc>
                      </a:pPr>
                      <a:r>
                        <a:rPr sz="1000" b="1" dirty="0">
                          <a:latin typeface="Roboto Bk"/>
                          <a:cs typeface="Roboto Bk"/>
                        </a:rPr>
                        <a:t>0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4521">
                <a:tc>
                  <a:txBody>
                    <a:bodyPr/>
                    <a:lstStyle/>
                    <a:p>
                      <a:pPr marL="66040">
                        <a:lnSpc>
                          <a:spcPts val="1320"/>
                        </a:lnSpc>
                      </a:pPr>
                      <a:r>
                        <a:rPr sz="1000" b="1" spc="70" dirty="0">
                          <a:solidFill>
                            <a:srgbClr val="BF0000"/>
                          </a:solidFill>
                          <a:latin typeface="Roboto"/>
                          <a:cs typeface="Roboto"/>
                        </a:rPr>
                        <a:t>сопровождение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0"/>
                        </a:lnSpc>
                      </a:pPr>
                      <a:r>
                        <a:rPr sz="1000" b="1" spc="45" dirty="0">
                          <a:latin typeface="Roboto Bk"/>
                          <a:cs typeface="Roboto Bk"/>
                        </a:rPr>
                        <a:t>диагностикой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0"/>
                        </a:lnSpc>
                      </a:pPr>
                      <a:r>
                        <a:rPr sz="1000" b="1" spc="65" dirty="0">
                          <a:latin typeface="Roboto Bk"/>
                          <a:cs typeface="Roboto Bk"/>
                        </a:rPr>
                        <a:t>компетенций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692"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85" dirty="0">
                          <a:solidFill>
                            <a:srgbClr val="BF0000"/>
                          </a:solidFill>
                          <a:latin typeface="Roboto"/>
                          <a:cs typeface="Roboto"/>
                        </a:rPr>
                        <a:t>педагогических</a:t>
                      </a:r>
                      <a:endParaRPr sz="1000" dirty="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35" dirty="0">
                          <a:latin typeface="Roboto Bk"/>
                          <a:cs typeface="Roboto Bk"/>
                        </a:rPr>
                        <a:t>профессиональных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75" dirty="0">
                          <a:latin typeface="Roboto Bk"/>
                          <a:cs typeface="Roboto Bk"/>
                        </a:rPr>
                        <a:t>не</a:t>
                      </a:r>
                      <a:r>
                        <a:rPr sz="10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40" dirty="0">
                          <a:latin typeface="Roboto Bk"/>
                          <a:cs typeface="Roboto Bk"/>
                        </a:rPr>
                        <a:t>менее</a:t>
                      </a:r>
                      <a:r>
                        <a:rPr sz="10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40" dirty="0">
                          <a:latin typeface="Roboto Bk"/>
                          <a:cs typeface="Roboto Bk"/>
                        </a:rPr>
                        <a:t>20%</a:t>
                      </a:r>
                      <a:r>
                        <a:rPr sz="1000" b="1" spc="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70" dirty="0">
                          <a:latin typeface="Roboto Bk"/>
                          <a:cs typeface="Roboto Bk"/>
                        </a:rPr>
                        <a:t>учителей</a:t>
                      </a:r>
                      <a:r>
                        <a:rPr sz="1000" b="1" spc="32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90" dirty="0">
                          <a:latin typeface="Roboto Bk"/>
                          <a:cs typeface="Roboto Bk"/>
                        </a:rPr>
                        <a:t>прошли</a:t>
                      </a:r>
                      <a:r>
                        <a:rPr sz="1000" b="1" spc="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45" dirty="0">
                          <a:latin typeface="Roboto Bk"/>
                          <a:cs typeface="Roboto Bk"/>
                        </a:rPr>
                        <a:t>диагностику</a:t>
                      </a:r>
                      <a:r>
                        <a:rPr sz="10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35" dirty="0">
                          <a:latin typeface="Roboto Bk"/>
                          <a:cs typeface="Roboto Bk"/>
                        </a:rPr>
                        <a:t>профессиональных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ts val="1325"/>
                        </a:lnSpc>
                      </a:pPr>
                      <a:r>
                        <a:rPr sz="1000" b="1" dirty="0">
                          <a:latin typeface="Roboto Bk"/>
                          <a:cs typeface="Roboto Bk"/>
                        </a:rPr>
                        <a:t>1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4521">
                <a:tc>
                  <a:txBody>
                    <a:bodyPr/>
                    <a:lstStyle/>
                    <a:p>
                      <a:pPr marL="66040">
                        <a:lnSpc>
                          <a:spcPts val="1320"/>
                        </a:lnSpc>
                      </a:pPr>
                      <a:r>
                        <a:rPr sz="1000" b="1" spc="40" dirty="0">
                          <a:solidFill>
                            <a:srgbClr val="BF0000"/>
                          </a:solidFill>
                          <a:latin typeface="Roboto"/>
                          <a:cs typeface="Roboto"/>
                        </a:rPr>
                        <a:t>кадров.</a:t>
                      </a:r>
                      <a:r>
                        <a:rPr sz="1000" b="1" spc="-10" dirty="0">
                          <a:solidFill>
                            <a:srgbClr val="BF000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000" b="1" spc="65" dirty="0">
                          <a:solidFill>
                            <a:srgbClr val="BF0000"/>
                          </a:solidFill>
                          <a:latin typeface="Roboto"/>
                          <a:cs typeface="Roboto"/>
                        </a:rPr>
                        <a:t>Система</a:t>
                      </a:r>
                      <a:endParaRPr sz="1000" dirty="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0"/>
                        </a:lnSpc>
                      </a:pPr>
                      <a:r>
                        <a:rPr sz="1000" b="1" spc="65" dirty="0">
                          <a:latin typeface="Roboto Bk"/>
                          <a:cs typeface="Roboto Bk"/>
                        </a:rPr>
                        <a:t>компетенций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0"/>
                        </a:lnSpc>
                      </a:pPr>
                      <a:r>
                        <a:rPr sz="1000" b="1" spc="65" dirty="0">
                          <a:latin typeface="Roboto Bk"/>
                          <a:cs typeface="Roboto Bk"/>
                        </a:rPr>
                        <a:t>компетенций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2692"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75" dirty="0">
                          <a:solidFill>
                            <a:srgbClr val="BF0000"/>
                          </a:solidFill>
                          <a:latin typeface="Roboto"/>
                          <a:cs typeface="Roboto"/>
                        </a:rPr>
                        <a:t>наставничества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10" dirty="0">
                          <a:latin typeface="Roboto Bk"/>
                          <a:cs typeface="Roboto Bk"/>
                        </a:rPr>
                        <a:t>(федеральной,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75" dirty="0">
                          <a:latin typeface="Roboto Bk"/>
                          <a:cs typeface="Roboto Bk"/>
                        </a:rPr>
                        <a:t>не</a:t>
                      </a:r>
                      <a:r>
                        <a:rPr sz="10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40" dirty="0">
                          <a:latin typeface="Roboto Bk"/>
                          <a:cs typeface="Roboto Bk"/>
                        </a:rPr>
                        <a:t>менее</a:t>
                      </a:r>
                      <a:r>
                        <a:rPr sz="10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40" dirty="0">
                          <a:latin typeface="Roboto Bk"/>
                          <a:cs typeface="Roboto Bk"/>
                        </a:rPr>
                        <a:t>50%</a:t>
                      </a:r>
                      <a:r>
                        <a:rPr sz="1000" b="1" spc="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70" dirty="0">
                          <a:latin typeface="Roboto Bk"/>
                          <a:cs typeface="Roboto Bk"/>
                        </a:rPr>
                        <a:t>учителей</a:t>
                      </a:r>
                      <a:r>
                        <a:rPr sz="10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90" dirty="0">
                          <a:latin typeface="Roboto Bk"/>
                          <a:cs typeface="Roboto Bk"/>
                        </a:rPr>
                        <a:t>прошли</a:t>
                      </a:r>
                      <a:r>
                        <a:rPr sz="1000" b="1" spc="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45" dirty="0">
                          <a:latin typeface="Roboto Bk"/>
                          <a:cs typeface="Roboto Bk"/>
                        </a:rPr>
                        <a:t>диагностику</a:t>
                      </a:r>
                      <a:r>
                        <a:rPr sz="10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35" dirty="0">
                          <a:latin typeface="Roboto Bk"/>
                          <a:cs typeface="Roboto Bk"/>
                        </a:rPr>
                        <a:t>профессиональных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ts val="1325"/>
                        </a:lnSpc>
                      </a:pPr>
                      <a:r>
                        <a:rPr sz="1000" b="1" dirty="0">
                          <a:latin typeface="Roboto Bk"/>
                          <a:cs typeface="Roboto Bk"/>
                        </a:rPr>
                        <a:t>2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8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66040">
                        <a:lnSpc>
                          <a:spcPts val="1355"/>
                        </a:lnSpc>
                      </a:pPr>
                      <a:r>
                        <a:rPr sz="1000" b="1" spc="60" dirty="0">
                          <a:latin typeface="Roboto Bk"/>
                          <a:cs typeface="Roboto Bk"/>
                        </a:rPr>
                        <a:t>региональной,</a:t>
                      </a:r>
                      <a:endParaRPr sz="1000">
                        <a:latin typeface="Roboto Bk"/>
                        <a:cs typeface="Roboto Bk"/>
                      </a:endParaRPr>
                    </a:p>
                    <a:p>
                      <a:pPr marL="66040">
                        <a:lnSpc>
                          <a:spcPts val="1430"/>
                        </a:lnSpc>
                      </a:pPr>
                      <a:r>
                        <a:rPr sz="1000" b="1" spc="35" dirty="0">
                          <a:latin typeface="Roboto Bk"/>
                          <a:cs typeface="Roboto Bk"/>
                        </a:rPr>
                        <a:t>самодиагностикой)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435"/>
                        </a:lnSpc>
                      </a:pPr>
                      <a:r>
                        <a:rPr sz="1000" b="1" spc="65" dirty="0">
                          <a:latin typeface="Roboto Bk"/>
                          <a:cs typeface="Roboto Bk"/>
                        </a:rPr>
                        <a:t>компетенций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4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55"/>
                        </a:lnSpc>
                      </a:pPr>
                      <a:r>
                        <a:rPr sz="1000" b="1" spc="75" dirty="0">
                          <a:latin typeface="Roboto Bk"/>
                          <a:cs typeface="Roboto Bk"/>
                        </a:rPr>
                        <a:t>не</a:t>
                      </a:r>
                      <a:r>
                        <a:rPr sz="10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40" dirty="0">
                          <a:latin typeface="Roboto Bk"/>
                          <a:cs typeface="Roboto Bk"/>
                        </a:rPr>
                        <a:t>менее</a:t>
                      </a:r>
                      <a:r>
                        <a:rPr sz="10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40" dirty="0">
                          <a:latin typeface="Roboto Bk"/>
                          <a:cs typeface="Roboto Bk"/>
                        </a:rPr>
                        <a:t>80%</a:t>
                      </a:r>
                      <a:r>
                        <a:rPr sz="1000" b="1" spc="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70" dirty="0">
                          <a:latin typeface="Roboto Bk"/>
                          <a:cs typeface="Roboto Bk"/>
                        </a:rPr>
                        <a:t>учителей</a:t>
                      </a:r>
                      <a:r>
                        <a:rPr sz="10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90" dirty="0">
                          <a:latin typeface="Roboto Bk"/>
                          <a:cs typeface="Roboto Bk"/>
                        </a:rPr>
                        <a:t>прошли</a:t>
                      </a:r>
                      <a:r>
                        <a:rPr sz="1000" b="1" spc="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45" dirty="0">
                          <a:latin typeface="Roboto Bk"/>
                          <a:cs typeface="Roboto Bk"/>
                        </a:rPr>
                        <a:t>диагностику</a:t>
                      </a:r>
                      <a:r>
                        <a:rPr sz="10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35" dirty="0">
                          <a:latin typeface="Roboto Bk"/>
                          <a:cs typeface="Roboto Bk"/>
                        </a:rPr>
                        <a:t>профессиональных</a:t>
                      </a:r>
                      <a:endParaRPr sz="1000">
                        <a:latin typeface="Roboto Bk"/>
                        <a:cs typeface="Roboto Bk"/>
                      </a:endParaRPr>
                    </a:p>
                    <a:p>
                      <a:pPr marL="66040">
                        <a:lnSpc>
                          <a:spcPts val="1430"/>
                        </a:lnSpc>
                      </a:pPr>
                      <a:r>
                        <a:rPr sz="1000" b="1" spc="65" dirty="0">
                          <a:latin typeface="Roboto Bk"/>
                          <a:cs typeface="Roboto Bk"/>
                        </a:rPr>
                        <a:t>компетенций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ts val="1365"/>
                        </a:lnSpc>
                      </a:pPr>
                      <a:r>
                        <a:rPr sz="1000" b="1" dirty="0">
                          <a:latin typeface="Roboto Bk"/>
                          <a:cs typeface="Roboto Bk"/>
                        </a:rPr>
                        <a:t>3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15" dirty="0">
                          <a:latin typeface="Roboto Bk"/>
                          <a:cs typeface="Roboto Bk"/>
                        </a:rPr>
                        <a:t>Доля</a:t>
                      </a:r>
                      <a:r>
                        <a:rPr sz="1000" b="1" spc="-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55" dirty="0">
                          <a:latin typeface="Roboto Bk"/>
                          <a:cs typeface="Roboto Bk"/>
                        </a:rPr>
                        <a:t>учителей,</a:t>
                      </a:r>
                      <a:r>
                        <a:rPr sz="1000" b="1" spc="-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-20" dirty="0">
                          <a:latin typeface="Roboto Bk"/>
                          <a:cs typeface="Roboto Bk"/>
                        </a:rPr>
                        <a:t>для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40" dirty="0">
                          <a:latin typeface="Roboto Bk"/>
                          <a:cs typeface="Roboto Bk"/>
                        </a:rPr>
                        <a:t>менее</a:t>
                      </a:r>
                      <a:r>
                        <a:rPr sz="1000" b="1" spc="-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-25" dirty="0">
                          <a:latin typeface="Roboto Bk"/>
                          <a:cs typeface="Roboto Bk"/>
                        </a:rPr>
                        <a:t>3</a:t>
                      </a:r>
                      <a:r>
                        <a:rPr sz="1000" b="1" spc="-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180" dirty="0">
                          <a:latin typeface="Roboto Bk"/>
                          <a:cs typeface="Roboto Bk"/>
                        </a:rPr>
                        <a:t>%</a:t>
                      </a:r>
                      <a:r>
                        <a:rPr sz="1000" b="1" spc="-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70" dirty="0">
                          <a:latin typeface="Roboto Bk"/>
                          <a:cs typeface="Roboto Bk"/>
                        </a:rPr>
                        <a:t>учителей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ts val="1325"/>
                        </a:lnSpc>
                      </a:pPr>
                      <a:r>
                        <a:rPr sz="1000" b="1" dirty="0">
                          <a:latin typeface="Roboto Bk"/>
                          <a:cs typeface="Roboto Bk"/>
                        </a:rPr>
                        <a:t>0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20" dirty="0">
                          <a:latin typeface="Roboto Bk"/>
                          <a:cs typeface="Roboto Bk"/>
                        </a:rPr>
                        <a:t>которых</a:t>
                      </a:r>
                      <a:r>
                        <a:rPr sz="1000" b="1" spc="-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70" dirty="0">
                          <a:latin typeface="Roboto Bk"/>
                          <a:cs typeface="Roboto Bk"/>
                        </a:rPr>
                        <a:t>по</a:t>
                      </a:r>
                      <a:r>
                        <a:rPr sz="1000" b="1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20" dirty="0">
                          <a:latin typeface="Roboto Bk"/>
                          <a:cs typeface="Roboto Bk"/>
                        </a:rPr>
                        <a:t>результатам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20" dirty="0">
                          <a:latin typeface="Roboto Bk"/>
                          <a:cs typeface="Roboto Bk"/>
                        </a:rPr>
                        <a:t>от</a:t>
                      </a:r>
                      <a:r>
                        <a:rPr sz="1000" b="1" spc="-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75" dirty="0">
                          <a:latin typeface="Roboto Bk"/>
                          <a:cs typeface="Roboto Bk"/>
                        </a:rPr>
                        <a:t>3%</a:t>
                      </a:r>
                      <a:r>
                        <a:rPr sz="1000" b="1" spc="-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-55" dirty="0">
                          <a:latin typeface="Roboto Bk"/>
                          <a:cs typeface="Roboto Bk"/>
                        </a:rPr>
                        <a:t>до</a:t>
                      </a:r>
                      <a:r>
                        <a:rPr sz="1000" b="1" spc="-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75" dirty="0">
                          <a:latin typeface="Roboto Bk"/>
                          <a:cs typeface="Roboto Bk"/>
                        </a:rPr>
                        <a:t>4%</a:t>
                      </a:r>
                      <a:r>
                        <a:rPr sz="1000" b="1" spc="-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70" dirty="0">
                          <a:latin typeface="Roboto Bk"/>
                          <a:cs typeface="Roboto Bk"/>
                        </a:rPr>
                        <a:t>учителей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ts val="1325"/>
                        </a:lnSpc>
                      </a:pPr>
                      <a:r>
                        <a:rPr sz="1000" b="1" dirty="0">
                          <a:latin typeface="Roboto Bk"/>
                          <a:cs typeface="Roboto Bk"/>
                        </a:rPr>
                        <a:t>1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50" dirty="0">
                          <a:latin typeface="Roboto Bk"/>
                          <a:cs typeface="Roboto Bk"/>
                        </a:rPr>
                        <a:t>диагностики</a:t>
                      </a:r>
                      <a:r>
                        <a:rPr sz="1000" b="1" spc="-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25" dirty="0">
                          <a:latin typeface="Roboto Bk"/>
                          <a:cs typeface="Roboto Bk"/>
                        </a:rPr>
                        <a:t>разработаны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20" dirty="0">
                          <a:latin typeface="Roboto Bk"/>
                          <a:cs typeface="Roboto Bk"/>
                        </a:rPr>
                        <a:t>от</a:t>
                      </a:r>
                      <a:r>
                        <a:rPr sz="1000" b="1" spc="-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75" dirty="0">
                          <a:latin typeface="Roboto Bk"/>
                          <a:cs typeface="Roboto Bk"/>
                        </a:rPr>
                        <a:t>5%</a:t>
                      </a:r>
                      <a:r>
                        <a:rPr sz="1000" b="1" spc="-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-55" dirty="0">
                          <a:latin typeface="Roboto Bk"/>
                          <a:cs typeface="Roboto Bk"/>
                        </a:rPr>
                        <a:t>до</a:t>
                      </a:r>
                      <a:r>
                        <a:rPr sz="1000" b="1" spc="-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75" dirty="0">
                          <a:latin typeface="Roboto Bk"/>
                          <a:cs typeface="Roboto Bk"/>
                        </a:rPr>
                        <a:t>9%</a:t>
                      </a:r>
                      <a:r>
                        <a:rPr sz="1000" b="1" spc="-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70" dirty="0">
                          <a:latin typeface="Roboto Bk"/>
                          <a:cs typeface="Roboto Bk"/>
                        </a:rPr>
                        <a:t>учителей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ts val="1325"/>
                        </a:lnSpc>
                      </a:pPr>
                      <a:r>
                        <a:rPr sz="1000" b="1" dirty="0">
                          <a:latin typeface="Roboto Bk"/>
                          <a:cs typeface="Roboto Bk"/>
                        </a:rPr>
                        <a:t>2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5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45" dirty="0">
                          <a:latin typeface="Roboto Bk"/>
                          <a:cs typeface="Roboto Bk"/>
                        </a:rPr>
                        <a:t>индивидуальные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40" dirty="0">
                          <a:latin typeface="Roboto Bk"/>
                          <a:cs typeface="Roboto Bk"/>
                        </a:rPr>
                        <a:t>10%</a:t>
                      </a:r>
                      <a:r>
                        <a:rPr sz="1000" b="1" spc="-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70" dirty="0">
                          <a:latin typeface="Roboto Bk"/>
                          <a:cs typeface="Roboto Bk"/>
                        </a:rPr>
                        <a:t>учителей</a:t>
                      </a:r>
                      <a:r>
                        <a:rPr sz="1000" b="1" spc="-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150" dirty="0">
                          <a:latin typeface="Roboto Bk"/>
                          <a:cs typeface="Roboto Bk"/>
                        </a:rPr>
                        <a:t>и</a:t>
                      </a:r>
                      <a:r>
                        <a:rPr sz="1000" b="1" spc="-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000" b="1" spc="25" dirty="0">
                          <a:latin typeface="Roboto Bk"/>
                          <a:cs typeface="Roboto Bk"/>
                        </a:rPr>
                        <a:t>более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ts val="1325"/>
                        </a:lnSpc>
                      </a:pPr>
                      <a:r>
                        <a:rPr sz="1000" b="1" dirty="0">
                          <a:latin typeface="Roboto Bk"/>
                          <a:cs typeface="Roboto Bk"/>
                        </a:rPr>
                        <a:t>3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25"/>
                        </a:lnSpc>
                      </a:pPr>
                      <a:r>
                        <a:rPr sz="1000" b="1" spc="25" dirty="0">
                          <a:latin typeface="Roboto Bk"/>
                          <a:cs typeface="Roboto Bk"/>
                        </a:rPr>
                        <a:t>образовательные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31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60"/>
                        </a:lnSpc>
                      </a:pPr>
                      <a:r>
                        <a:rPr sz="1000" b="1" spc="40" dirty="0">
                          <a:latin typeface="Roboto Bk"/>
                          <a:cs typeface="Roboto Bk"/>
                        </a:rPr>
                        <a:t>маршруты</a:t>
                      </a:r>
                      <a:endParaRPr sz="10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8827" y="336538"/>
            <a:ext cx="1280413" cy="7198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6833" y="1888619"/>
            <a:ext cx="291902" cy="3081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6833" y="2966745"/>
            <a:ext cx="291902" cy="3081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19" y="966358"/>
            <a:ext cx="1230798" cy="1384104"/>
            <a:chOff x="12287" y="901748"/>
            <a:chExt cx="1437640" cy="1616710"/>
          </a:xfrm>
        </p:grpSpPr>
        <p:sp>
          <p:nvSpPr>
            <p:cNvPr id="3" name="object 3"/>
            <p:cNvSpPr/>
            <p:nvPr/>
          </p:nvSpPr>
          <p:spPr>
            <a:xfrm>
              <a:off x="12287" y="901748"/>
              <a:ext cx="1431290" cy="715645"/>
            </a:xfrm>
            <a:custGeom>
              <a:avLst/>
              <a:gdLst/>
              <a:ahLst/>
              <a:cxnLst/>
              <a:rect l="l" t="t" r="r" b="b"/>
              <a:pathLst>
                <a:path w="1431290" h="715644">
                  <a:moveTo>
                    <a:pt x="1359335" y="715439"/>
                  </a:moveTo>
                  <a:lnTo>
                    <a:pt x="71543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3"/>
                  </a:ln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3" y="0"/>
                  </a:lnTo>
                  <a:lnTo>
                    <a:pt x="1359335" y="0"/>
                  </a:lnTo>
                  <a:lnTo>
                    <a:pt x="1399027" y="12020"/>
                  </a:lnTo>
                  <a:lnTo>
                    <a:pt x="1425433" y="44165"/>
                  </a:lnTo>
                  <a:lnTo>
                    <a:pt x="1430879" y="71543"/>
                  </a:lnTo>
                  <a:lnTo>
                    <a:pt x="1430879" y="643895"/>
                  </a:lnTo>
                  <a:lnTo>
                    <a:pt x="1425256" y="671743"/>
                  </a:lnTo>
                  <a:lnTo>
                    <a:pt x="1409924" y="694484"/>
                  </a:lnTo>
                  <a:lnTo>
                    <a:pt x="1387183" y="709817"/>
                  </a:lnTo>
                  <a:lnTo>
                    <a:pt x="1359335" y="71543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4" name="object 4"/>
            <p:cNvSpPr/>
            <p:nvPr/>
          </p:nvSpPr>
          <p:spPr>
            <a:xfrm>
              <a:off x="155375" y="1617188"/>
              <a:ext cx="143510" cy="536575"/>
            </a:xfrm>
            <a:custGeom>
              <a:avLst/>
              <a:gdLst/>
              <a:ahLst/>
              <a:cxnLst/>
              <a:rect l="l" t="t" r="r" b="b"/>
              <a:pathLst>
                <a:path w="143510" h="536575">
                  <a:moveTo>
                    <a:pt x="0" y="0"/>
                  </a:moveTo>
                  <a:lnTo>
                    <a:pt x="0" y="536579"/>
                  </a:lnTo>
                  <a:lnTo>
                    <a:pt x="143087" y="536579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5" name="object 5"/>
            <p:cNvSpPr/>
            <p:nvPr/>
          </p:nvSpPr>
          <p:spPr>
            <a:xfrm>
              <a:off x="298462" y="1796048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5" h="715644">
                  <a:moveTo>
                    <a:pt x="0" y="71543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3" y="0"/>
                  </a:lnTo>
                  <a:lnTo>
                    <a:pt x="1073158" y="0"/>
                  </a:lnTo>
                  <a:lnTo>
                    <a:pt x="1112851" y="12020"/>
                  </a:lnTo>
                  <a:lnTo>
                    <a:pt x="1139256" y="44165"/>
                  </a:lnTo>
                  <a:lnTo>
                    <a:pt x="1144702" y="71543"/>
                  </a:lnTo>
                  <a:lnTo>
                    <a:pt x="1144702" y="643895"/>
                  </a:lnTo>
                  <a:lnTo>
                    <a:pt x="1139080" y="671743"/>
                  </a:lnTo>
                  <a:lnTo>
                    <a:pt x="1123747" y="694484"/>
                  </a:lnTo>
                  <a:lnTo>
                    <a:pt x="1101006" y="709817"/>
                  </a:lnTo>
                  <a:lnTo>
                    <a:pt x="1073158" y="715439"/>
                  </a:lnTo>
                  <a:lnTo>
                    <a:pt x="71543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3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4096" y="903309"/>
            <a:ext cx="798061" cy="1381959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lnSpc>
                <a:spcPts val="2637"/>
              </a:lnSpc>
              <a:spcBef>
                <a:spcPts val="81"/>
              </a:spcBef>
            </a:pPr>
            <a:r>
              <a:rPr sz="2311" spc="-9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2311">
              <a:latin typeface="Calibri"/>
              <a:cs typeface="Calibri"/>
            </a:endParaRPr>
          </a:p>
          <a:p>
            <a:pPr marL="75564">
              <a:lnSpc>
                <a:spcPts val="2637"/>
              </a:lnSpc>
            </a:pPr>
            <a:r>
              <a:rPr sz="2311" spc="-56" dirty="0">
                <a:solidFill>
                  <a:srgbClr val="FFFFFF"/>
                </a:solidFill>
                <a:latin typeface="Roboto"/>
                <a:cs typeface="Roboto"/>
              </a:rPr>
              <a:t>год</a:t>
            </a:r>
            <a:endParaRPr sz="2311">
              <a:latin typeface="Roboto"/>
              <a:cs typeface="Roboto"/>
            </a:endParaRPr>
          </a:p>
          <a:p>
            <a:pPr marL="61973" algn="ctr">
              <a:spcBef>
                <a:spcPts val="1460"/>
              </a:spcBef>
            </a:pPr>
            <a:r>
              <a:rPr sz="1541" b="1" spc="-4" dirty="0">
                <a:latin typeface="Calibri"/>
                <a:cs typeface="Calibri"/>
              </a:rPr>
              <a:t>71</a:t>
            </a:r>
            <a:endParaRPr sz="1541">
              <a:latin typeface="Calibri"/>
              <a:cs typeface="Calibri"/>
            </a:endParaRPr>
          </a:p>
          <a:p>
            <a:pPr marL="59255" algn="ctr">
              <a:spcBef>
                <a:spcPts val="419"/>
              </a:spcBef>
            </a:pPr>
            <a:r>
              <a:rPr sz="1455" spc="-30" dirty="0">
                <a:latin typeface="Lucida Sans Unicode"/>
                <a:cs typeface="Lucida Sans Unicode"/>
              </a:rPr>
              <a:t>педагог</a:t>
            </a:r>
            <a:endParaRPr sz="1455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7584" y="1573428"/>
            <a:ext cx="1113915" cy="1542302"/>
            <a:chOff x="149025" y="1610838"/>
            <a:chExt cx="1301115" cy="1801495"/>
          </a:xfrm>
        </p:grpSpPr>
        <p:sp>
          <p:nvSpPr>
            <p:cNvPr id="8" name="object 8"/>
            <p:cNvSpPr/>
            <p:nvPr/>
          </p:nvSpPr>
          <p:spPr>
            <a:xfrm>
              <a:off x="155375" y="1617188"/>
              <a:ext cx="143510" cy="1431290"/>
            </a:xfrm>
            <a:custGeom>
              <a:avLst/>
              <a:gdLst/>
              <a:ahLst/>
              <a:cxnLst/>
              <a:rect l="l" t="t" r="r" b="b"/>
              <a:pathLst>
                <a:path w="143510" h="1431289">
                  <a:moveTo>
                    <a:pt x="0" y="0"/>
                  </a:moveTo>
                  <a:lnTo>
                    <a:pt x="0" y="1430878"/>
                  </a:lnTo>
                  <a:lnTo>
                    <a:pt x="143087" y="1430878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9" name="object 9"/>
            <p:cNvSpPr/>
            <p:nvPr/>
          </p:nvSpPr>
          <p:spPr>
            <a:xfrm>
              <a:off x="298462" y="2690348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5" h="715645">
                  <a:moveTo>
                    <a:pt x="0" y="71544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3" y="0"/>
                  </a:lnTo>
                  <a:lnTo>
                    <a:pt x="1073158" y="0"/>
                  </a:lnTo>
                  <a:lnTo>
                    <a:pt x="1112851" y="12020"/>
                  </a:lnTo>
                  <a:lnTo>
                    <a:pt x="1139256" y="44165"/>
                  </a:lnTo>
                  <a:lnTo>
                    <a:pt x="1144702" y="71544"/>
                  </a:lnTo>
                  <a:lnTo>
                    <a:pt x="1144702" y="643895"/>
                  </a:lnTo>
                  <a:lnTo>
                    <a:pt x="1139080" y="671743"/>
                  </a:lnTo>
                  <a:lnTo>
                    <a:pt x="1123747" y="694484"/>
                  </a:lnTo>
                  <a:lnTo>
                    <a:pt x="1101006" y="709817"/>
                  </a:lnTo>
                  <a:lnTo>
                    <a:pt x="1073158" y="715439"/>
                  </a:lnTo>
                  <a:lnTo>
                    <a:pt x="71543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4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8924" y="2563828"/>
            <a:ext cx="781752" cy="467135"/>
          </a:xfrm>
          <a:prstGeom prst="rect">
            <a:avLst/>
          </a:prstGeom>
        </p:spPr>
        <p:txBody>
          <a:bodyPr vert="horz" wrap="square" lIns="0" tIns="29356" rIns="0" bIns="0" rtlCol="0">
            <a:spAutoFit/>
          </a:bodyPr>
          <a:lstStyle/>
          <a:p>
            <a:pPr marL="148953" marR="4349" indent="-138624">
              <a:lnSpc>
                <a:spcPts val="1669"/>
              </a:lnSpc>
              <a:spcBef>
                <a:spcPts val="231"/>
              </a:spcBef>
            </a:pPr>
            <a:r>
              <a:rPr sz="1455" spc="193" dirty="0">
                <a:latin typeface="Lucida Sans Unicode"/>
                <a:cs typeface="Lucida Sans Unicode"/>
              </a:rPr>
              <a:t>Р</a:t>
            </a:r>
            <a:r>
              <a:rPr sz="1455" spc="-4" dirty="0">
                <a:latin typeface="Lucida Sans Unicode"/>
                <a:cs typeface="Lucida Sans Unicode"/>
              </a:rPr>
              <a:t>у</a:t>
            </a:r>
            <a:r>
              <a:rPr sz="1455" spc="51" dirty="0">
                <a:latin typeface="Lucida Sans Unicode"/>
                <a:cs typeface="Lucida Sans Unicode"/>
              </a:rPr>
              <a:t>сс</a:t>
            </a:r>
            <a:r>
              <a:rPr sz="1455" spc="21" dirty="0">
                <a:latin typeface="Lucida Sans Unicode"/>
                <a:cs typeface="Lucida Sans Unicode"/>
              </a:rPr>
              <a:t>ки</a:t>
            </a:r>
            <a:r>
              <a:rPr sz="1455" spc="-30" dirty="0">
                <a:latin typeface="Lucida Sans Unicode"/>
                <a:cs typeface="Lucida Sans Unicode"/>
              </a:rPr>
              <a:t>й  </a:t>
            </a:r>
            <a:r>
              <a:rPr sz="1455" spc="124" dirty="0">
                <a:latin typeface="Lucida Sans Unicode"/>
                <a:cs typeface="Lucida Sans Unicode"/>
              </a:rPr>
              <a:t>язык</a:t>
            </a:r>
            <a:endParaRPr sz="1455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7584" y="1573427"/>
            <a:ext cx="1113915" cy="2308289"/>
            <a:chOff x="149025" y="1610838"/>
            <a:chExt cx="1301115" cy="2696210"/>
          </a:xfrm>
        </p:grpSpPr>
        <p:sp>
          <p:nvSpPr>
            <p:cNvPr id="12" name="object 12"/>
            <p:cNvSpPr/>
            <p:nvPr/>
          </p:nvSpPr>
          <p:spPr>
            <a:xfrm>
              <a:off x="155375" y="1617188"/>
              <a:ext cx="143510" cy="2325370"/>
            </a:xfrm>
            <a:custGeom>
              <a:avLst/>
              <a:gdLst/>
              <a:ahLst/>
              <a:cxnLst/>
              <a:rect l="l" t="t" r="r" b="b"/>
              <a:pathLst>
                <a:path w="143510" h="2325370">
                  <a:moveTo>
                    <a:pt x="0" y="0"/>
                  </a:moveTo>
                  <a:lnTo>
                    <a:pt x="0" y="2325178"/>
                  </a:lnTo>
                  <a:lnTo>
                    <a:pt x="143087" y="2325178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13" name="object 13"/>
            <p:cNvSpPr/>
            <p:nvPr/>
          </p:nvSpPr>
          <p:spPr>
            <a:xfrm>
              <a:off x="298462" y="3584646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5" h="715645">
                  <a:moveTo>
                    <a:pt x="0" y="71544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3" y="0"/>
                  </a:lnTo>
                  <a:lnTo>
                    <a:pt x="1073158" y="0"/>
                  </a:lnTo>
                  <a:lnTo>
                    <a:pt x="1112851" y="12020"/>
                  </a:lnTo>
                  <a:lnTo>
                    <a:pt x="1139256" y="44165"/>
                  </a:lnTo>
                  <a:lnTo>
                    <a:pt x="1144702" y="71544"/>
                  </a:lnTo>
                  <a:lnTo>
                    <a:pt x="1144702" y="643895"/>
                  </a:lnTo>
                  <a:lnTo>
                    <a:pt x="1139080" y="671743"/>
                  </a:lnTo>
                  <a:lnTo>
                    <a:pt x="1123747" y="694484"/>
                  </a:lnTo>
                  <a:lnTo>
                    <a:pt x="1101006" y="709817"/>
                  </a:lnTo>
                  <a:lnTo>
                    <a:pt x="1073158" y="715439"/>
                  </a:lnTo>
                  <a:lnTo>
                    <a:pt x="71543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4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97800" y="3435358"/>
            <a:ext cx="687703" cy="238180"/>
          </a:xfrm>
          <a:prstGeom prst="rect">
            <a:avLst/>
          </a:prstGeom>
        </p:spPr>
        <p:txBody>
          <a:bodyPr vert="horz" wrap="square" lIns="0" tIns="14135" rIns="0" bIns="0" rtlCol="0">
            <a:spAutoFit/>
          </a:bodyPr>
          <a:lstStyle/>
          <a:p>
            <a:pPr marL="10872">
              <a:spcBef>
                <a:spcPts val="111"/>
              </a:spcBef>
            </a:pPr>
            <a:r>
              <a:rPr sz="1455" spc="64" dirty="0">
                <a:latin typeface="Lucida Sans Unicode"/>
                <a:cs typeface="Lucida Sans Unicode"/>
              </a:rPr>
              <a:t>Мат</a:t>
            </a:r>
            <a:r>
              <a:rPr sz="1370" spc="64" dirty="0">
                <a:latin typeface="Microsoft Sans Serif"/>
                <a:cs typeface="Microsoft Sans Serif"/>
              </a:rPr>
              <a:t>-</a:t>
            </a:r>
            <a:r>
              <a:rPr sz="1455" spc="64" dirty="0">
                <a:latin typeface="Lucida Sans Unicode"/>
                <a:cs typeface="Lucida Sans Unicode"/>
              </a:rPr>
              <a:t>ка</a:t>
            </a:r>
            <a:endParaRPr sz="1455">
              <a:latin typeface="Lucida Sans Unicode"/>
              <a:cs typeface="Lucida Sans Unicod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7584" y="1573427"/>
            <a:ext cx="1113915" cy="3073732"/>
            <a:chOff x="149025" y="1610838"/>
            <a:chExt cx="1301115" cy="3590290"/>
          </a:xfrm>
        </p:grpSpPr>
        <p:sp>
          <p:nvSpPr>
            <p:cNvPr id="16" name="object 16"/>
            <p:cNvSpPr/>
            <p:nvPr/>
          </p:nvSpPr>
          <p:spPr>
            <a:xfrm>
              <a:off x="155375" y="1617188"/>
              <a:ext cx="143510" cy="3220085"/>
            </a:xfrm>
            <a:custGeom>
              <a:avLst/>
              <a:gdLst/>
              <a:ahLst/>
              <a:cxnLst/>
              <a:rect l="l" t="t" r="r" b="b"/>
              <a:pathLst>
                <a:path w="143510" h="3220085">
                  <a:moveTo>
                    <a:pt x="0" y="0"/>
                  </a:moveTo>
                  <a:lnTo>
                    <a:pt x="0" y="3219478"/>
                  </a:lnTo>
                  <a:lnTo>
                    <a:pt x="143087" y="3219478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17" name="object 17"/>
            <p:cNvSpPr/>
            <p:nvPr/>
          </p:nvSpPr>
          <p:spPr>
            <a:xfrm>
              <a:off x="298462" y="4478946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5" h="715645">
                  <a:moveTo>
                    <a:pt x="0" y="71543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3" y="0"/>
                  </a:lnTo>
                  <a:lnTo>
                    <a:pt x="1073158" y="0"/>
                  </a:lnTo>
                  <a:lnTo>
                    <a:pt x="1112851" y="12019"/>
                  </a:lnTo>
                  <a:lnTo>
                    <a:pt x="1139256" y="44164"/>
                  </a:lnTo>
                  <a:lnTo>
                    <a:pt x="1144702" y="71543"/>
                  </a:lnTo>
                  <a:lnTo>
                    <a:pt x="1144702" y="643895"/>
                  </a:lnTo>
                  <a:lnTo>
                    <a:pt x="1139080" y="671743"/>
                  </a:lnTo>
                  <a:lnTo>
                    <a:pt x="1123747" y="694484"/>
                  </a:lnTo>
                  <a:lnTo>
                    <a:pt x="1101006" y="709816"/>
                  </a:lnTo>
                  <a:lnTo>
                    <a:pt x="1073158" y="715439"/>
                  </a:lnTo>
                  <a:lnTo>
                    <a:pt x="71543" y="715439"/>
                  </a:lnTo>
                  <a:lnTo>
                    <a:pt x="43695" y="709816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3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1508" y="4200989"/>
            <a:ext cx="718146" cy="238180"/>
          </a:xfrm>
          <a:prstGeom prst="rect">
            <a:avLst/>
          </a:prstGeom>
        </p:spPr>
        <p:txBody>
          <a:bodyPr vert="horz" wrap="square" lIns="0" tIns="14135" rIns="0" bIns="0" rtlCol="0">
            <a:spAutoFit/>
          </a:bodyPr>
          <a:lstStyle/>
          <a:p>
            <a:pPr marL="10872">
              <a:spcBef>
                <a:spcPts val="111"/>
              </a:spcBef>
            </a:pPr>
            <a:r>
              <a:rPr sz="1455" spc="248" dirty="0">
                <a:latin typeface="Lucida Sans Unicode"/>
                <a:cs typeface="Lucida Sans Unicode"/>
              </a:rPr>
              <a:t>Ф</a:t>
            </a:r>
            <a:r>
              <a:rPr sz="1455" spc="26" dirty="0">
                <a:latin typeface="Lucida Sans Unicode"/>
                <a:cs typeface="Lucida Sans Unicode"/>
              </a:rPr>
              <a:t>и</a:t>
            </a:r>
            <a:r>
              <a:rPr sz="1455" spc="17" dirty="0">
                <a:latin typeface="Lucida Sans Unicode"/>
                <a:cs typeface="Lucida Sans Unicode"/>
              </a:rPr>
              <a:t>з</a:t>
            </a:r>
            <a:r>
              <a:rPr sz="1455" spc="21" dirty="0">
                <a:latin typeface="Lucida Sans Unicode"/>
                <a:cs typeface="Lucida Sans Unicode"/>
              </a:rPr>
              <a:t>ик</a:t>
            </a:r>
            <a:r>
              <a:rPr sz="1455" spc="17" dirty="0">
                <a:latin typeface="Lucida Sans Unicode"/>
                <a:cs typeface="Lucida Sans Unicode"/>
              </a:rPr>
              <a:t>а</a:t>
            </a:r>
            <a:endParaRPr sz="1455">
              <a:latin typeface="Lucida Sans Unicode"/>
              <a:cs typeface="Lucida Sans Unicode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27584" y="1573427"/>
            <a:ext cx="1113915" cy="3839175"/>
            <a:chOff x="149025" y="1610838"/>
            <a:chExt cx="1301115" cy="4484370"/>
          </a:xfrm>
        </p:grpSpPr>
        <p:sp>
          <p:nvSpPr>
            <p:cNvPr id="20" name="object 20"/>
            <p:cNvSpPr/>
            <p:nvPr/>
          </p:nvSpPr>
          <p:spPr>
            <a:xfrm>
              <a:off x="155375" y="1617188"/>
              <a:ext cx="143510" cy="4114165"/>
            </a:xfrm>
            <a:custGeom>
              <a:avLst/>
              <a:gdLst/>
              <a:ahLst/>
              <a:cxnLst/>
              <a:rect l="l" t="t" r="r" b="b"/>
              <a:pathLst>
                <a:path w="143510" h="4114165">
                  <a:moveTo>
                    <a:pt x="0" y="0"/>
                  </a:moveTo>
                  <a:lnTo>
                    <a:pt x="0" y="4113776"/>
                  </a:lnTo>
                  <a:lnTo>
                    <a:pt x="143087" y="4113776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21" name="object 21"/>
            <p:cNvSpPr/>
            <p:nvPr/>
          </p:nvSpPr>
          <p:spPr>
            <a:xfrm>
              <a:off x="298462" y="5373246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5" h="715645">
                  <a:moveTo>
                    <a:pt x="0" y="71544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3" y="0"/>
                  </a:lnTo>
                  <a:lnTo>
                    <a:pt x="1073158" y="0"/>
                  </a:lnTo>
                  <a:lnTo>
                    <a:pt x="1112851" y="12020"/>
                  </a:lnTo>
                  <a:lnTo>
                    <a:pt x="1139256" y="44165"/>
                  </a:lnTo>
                  <a:lnTo>
                    <a:pt x="1144702" y="71544"/>
                  </a:lnTo>
                  <a:lnTo>
                    <a:pt x="1144702" y="643895"/>
                  </a:lnTo>
                  <a:lnTo>
                    <a:pt x="1139080" y="671743"/>
                  </a:lnTo>
                  <a:lnTo>
                    <a:pt x="1123747" y="694484"/>
                  </a:lnTo>
                  <a:lnTo>
                    <a:pt x="1101006" y="709817"/>
                  </a:lnTo>
                  <a:lnTo>
                    <a:pt x="1073158" y="715439"/>
                  </a:lnTo>
                  <a:lnTo>
                    <a:pt x="71543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4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30385" y="4966620"/>
            <a:ext cx="625184" cy="238180"/>
          </a:xfrm>
          <a:prstGeom prst="rect">
            <a:avLst/>
          </a:prstGeom>
        </p:spPr>
        <p:txBody>
          <a:bodyPr vert="horz" wrap="square" lIns="0" tIns="14135" rIns="0" bIns="0" rtlCol="0">
            <a:spAutoFit/>
          </a:bodyPr>
          <a:lstStyle/>
          <a:p>
            <a:pPr marL="10872">
              <a:spcBef>
                <a:spcPts val="111"/>
              </a:spcBef>
            </a:pPr>
            <a:r>
              <a:rPr sz="1455" spc="64" dirty="0">
                <a:latin typeface="Lucida Sans Unicode"/>
                <a:cs typeface="Lucida Sans Unicode"/>
              </a:rPr>
              <a:t>Х</a:t>
            </a:r>
            <a:r>
              <a:rPr sz="1455" spc="30" dirty="0">
                <a:latin typeface="Lucida Sans Unicode"/>
                <a:cs typeface="Lucida Sans Unicode"/>
              </a:rPr>
              <a:t>и</a:t>
            </a:r>
            <a:r>
              <a:rPr sz="1455" spc="34" dirty="0">
                <a:latin typeface="Lucida Sans Unicode"/>
                <a:cs typeface="Lucida Sans Unicode"/>
              </a:rPr>
              <a:t>м</a:t>
            </a:r>
            <a:r>
              <a:rPr sz="1455" spc="39" dirty="0">
                <a:latin typeface="Lucida Sans Unicode"/>
                <a:cs typeface="Lucida Sans Unicode"/>
              </a:rPr>
              <a:t>ия</a:t>
            </a:r>
            <a:endParaRPr sz="1455">
              <a:latin typeface="Lucida Sans Unicode"/>
              <a:cs typeface="Lucida Sans Unicode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27590" y="1573434"/>
            <a:ext cx="1113372" cy="4605162"/>
            <a:chOff x="149032" y="1610845"/>
            <a:chExt cx="1300480" cy="5379085"/>
          </a:xfrm>
        </p:grpSpPr>
        <p:sp>
          <p:nvSpPr>
            <p:cNvPr id="24" name="object 24"/>
            <p:cNvSpPr/>
            <p:nvPr/>
          </p:nvSpPr>
          <p:spPr>
            <a:xfrm>
              <a:off x="155375" y="1617188"/>
              <a:ext cx="143510" cy="5008245"/>
            </a:xfrm>
            <a:custGeom>
              <a:avLst/>
              <a:gdLst/>
              <a:ahLst/>
              <a:cxnLst/>
              <a:rect l="l" t="t" r="r" b="b"/>
              <a:pathLst>
                <a:path w="143510" h="5008245">
                  <a:moveTo>
                    <a:pt x="0" y="0"/>
                  </a:moveTo>
                  <a:lnTo>
                    <a:pt x="0" y="5008076"/>
                  </a:lnTo>
                  <a:lnTo>
                    <a:pt x="143087" y="5008076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25" name="object 25"/>
            <p:cNvSpPr/>
            <p:nvPr/>
          </p:nvSpPr>
          <p:spPr>
            <a:xfrm>
              <a:off x="298462" y="6267545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5" h="715645">
                  <a:moveTo>
                    <a:pt x="0" y="71543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3" y="0"/>
                  </a:lnTo>
                  <a:lnTo>
                    <a:pt x="1073158" y="0"/>
                  </a:lnTo>
                  <a:lnTo>
                    <a:pt x="1112851" y="12020"/>
                  </a:lnTo>
                  <a:lnTo>
                    <a:pt x="1139256" y="44165"/>
                  </a:lnTo>
                  <a:lnTo>
                    <a:pt x="1144702" y="71543"/>
                  </a:lnTo>
                  <a:lnTo>
                    <a:pt x="1144702" y="643895"/>
                  </a:lnTo>
                  <a:lnTo>
                    <a:pt x="1139080" y="671743"/>
                  </a:lnTo>
                  <a:lnTo>
                    <a:pt x="1123747" y="694484"/>
                  </a:lnTo>
                  <a:lnTo>
                    <a:pt x="1101006" y="709817"/>
                  </a:lnTo>
                  <a:lnTo>
                    <a:pt x="1073158" y="715439"/>
                  </a:lnTo>
                  <a:lnTo>
                    <a:pt x="71543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3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0047" y="5732251"/>
            <a:ext cx="884499" cy="238180"/>
          </a:xfrm>
          <a:prstGeom prst="rect">
            <a:avLst/>
          </a:prstGeom>
        </p:spPr>
        <p:txBody>
          <a:bodyPr vert="horz" wrap="square" lIns="0" tIns="14135" rIns="0" bIns="0" rtlCol="0">
            <a:spAutoFit/>
          </a:bodyPr>
          <a:lstStyle/>
          <a:p>
            <a:pPr marL="10872">
              <a:spcBef>
                <a:spcPts val="111"/>
              </a:spcBef>
            </a:pPr>
            <a:r>
              <a:rPr sz="1455" spc="90" dirty="0">
                <a:latin typeface="Lucida Sans Unicode"/>
                <a:cs typeface="Lucida Sans Unicode"/>
              </a:rPr>
              <a:t>Б</a:t>
            </a:r>
            <a:r>
              <a:rPr sz="1455" spc="-43" dirty="0">
                <a:latin typeface="Lucida Sans Unicode"/>
                <a:cs typeface="Lucida Sans Unicode"/>
              </a:rPr>
              <a:t>и</a:t>
            </a:r>
            <a:r>
              <a:rPr sz="1455" spc="-39" dirty="0">
                <a:latin typeface="Lucida Sans Unicode"/>
                <a:cs typeface="Lucida Sans Unicode"/>
              </a:rPr>
              <a:t>о</a:t>
            </a:r>
            <a:r>
              <a:rPr sz="1455" spc="13" dirty="0">
                <a:latin typeface="Lucida Sans Unicode"/>
                <a:cs typeface="Lucida Sans Unicode"/>
              </a:rPr>
              <a:t>л</a:t>
            </a:r>
            <a:r>
              <a:rPr sz="1455" spc="-26" dirty="0">
                <a:latin typeface="Lucida Sans Unicode"/>
                <a:cs typeface="Lucida Sans Unicode"/>
              </a:rPr>
              <a:t>о</a:t>
            </a:r>
            <a:r>
              <a:rPr sz="1455" spc="-81" dirty="0">
                <a:latin typeface="Lucida Sans Unicode"/>
                <a:cs typeface="Lucida Sans Unicode"/>
              </a:rPr>
              <a:t>г</a:t>
            </a:r>
            <a:r>
              <a:rPr sz="1455" spc="39" dirty="0">
                <a:latin typeface="Lucida Sans Unicode"/>
                <a:cs typeface="Lucida Sans Unicode"/>
              </a:rPr>
              <a:t>ия</a:t>
            </a:r>
            <a:endParaRPr sz="1455">
              <a:latin typeface="Lucida Sans Unicode"/>
              <a:cs typeface="Lucida Sans Unicode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541781" y="966358"/>
            <a:ext cx="1230798" cy="1384104"/>
            <a:chOff x="1800886" y="901748"/>
            <a:chExt cx="1437640" cy="1616710"/>
          </a:xfrm>
        </p:grpSpPr>
        <p:sp>
          <p:nvSpPr>
            <p:cNvPr id="28" name="object 28"/>
            <p:cNvSpPr/>
            <p:nvPr/>
          </p:nvSpPr>
          <p:spPr>
            <a:xfrm>
              <a:off x="1800886" y="901748"/>
              <a:ext cx="1431290" cy="715645"/>
            </a:xfrm>
            <a:custGeom>
              <a:avLst/>
              <a:gdLst/>
              <a:ahLst/>
              <a:cxnLst/>
              <a:rect l="l" t="t" r="r" b="b"/>
              <a:pathLst>
                <a:path w="1431289" h="715644">
                  <a:moveTo>
                    <a:pt x="1359335" y="715439"/>
                  </a:moveTo>
                  <a:lnTo>
                    <a:pt x="71544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3"/>
                  </a:ln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4" y="0"/>
                  </a:lnTo>
                  <a:lnTo>
                    <a:pt x="1359335" y="0"/>
                  </a:lnTo>
                  <a:lnTo>
                    <a:pt x="1399027" y="12020"/>
                  </a:lnTo>
                  <a:lnTo>
                    <a:pt x="1425433" y="44165"/>
                  </a:lnTo>
                  <a:lnTo>
                    <a:pt x="1430879" y="71543"/>
                  </a:lnTo>
                  <a:lnTo>
                    <a:pt x="1430879" y="643895"/>
                  </a:lnTo>
                  <a:lnTo>
                    <a:pt x="1425256" y="671743"/>
                  </a:lnTo>
                  <a:lnTo>
                    <a:pt x="1409924" y="694484"/>
                  </a:lnTo>
                  <a:lnTo>
                    <a:pt x="1387183" y="709817"/>
                  </a:lnTo>
                  <a:lnTo>
                    <a:pt x="1359335" y="71543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29" name="object 29"/>
            <p:cNvSpPr/>
            <p:nvPr/>
          </p:nvSpPr>
          <p:spPr>
            <a:xfrm>
              <a:off x="1943974" y="1617188"/>
              <a:ext cx="143510" cy="536575"/>
            </a:xfrm>
            <a:custGeom>
              <a:avLst/>
              <a:gdLst/>
              <a:ahLst/>
              <a:cxnLst/>
              <a:rect l="l" t="t" r="r" b="b"/>
              <a:pathLst>
                <a:path w="143510" h="536575">
                  <a:moveTo>
                    <a:pt x="0" y="0"/>
                  </a:moveTo>
                  <a:lnTo>
                    <a:pt x="0" y="536579"/>
                  </a:lnTo>
                  <a:lnTo>
                    <a:pt x="143087" y="536579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30" name="object 30"/>
            <p:cNvSpPr/>
            <p:nvPr/>
          </p:nvSpPr>
          <p:spPr>
            <a:xfrm>
              <a:off x="2087062" y="1796048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5" h="715644">
                  <a:moveTo>
                    <a:pt x="0" y="71543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3" y="0"/>
                  </a:lnTo>
                  <a:lnTo>
                    <a:pt x="1073158" y="0"/>
                  </a:lnTo>
                  <a:lnTo>
                    <a:pt x="1112851" y="12020"/>
                  </a:lnTo>
                  <a:lnTo>
                    <a:pt x="1139256" y="44165"/>
                  </a:lnTo>
                  <a:lnTo>
                    <a:pt x="1144702" y="71543"/>
                  </a:lnTo>
                  <a:lnTo>
                    <a:pt x="1144702" y="643895"/>
                  </a:lnTo>
                  <a:lnTo>
                    <a:pt x="1139080" y="671743"/>
                  </a:lnTo>
                  <a:lnTo>
                    <a:pt x="1123747" y="694484"/>
                  </a:lnTo>
                  <a:lnTo>
                    <a:pt x="1101006" y="709817"/>
                  </a:lnTo>
                  <a:lnTo>
                    <a:pt x="1073158" y="715439"/>
                  </a:lnTo>
                  <a:lnTo>
                    <a:pt x="71543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3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845357" y="903309"/>
            <a:ext cx="819807" cy="1361121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lnSpc>
                <a:spcPts val="2637"/>
              </a:lnSpc>
              <a:spcBef>
                <a:spcPts val="81"/>
              </a:spcBef>
            </a:pPr>
            <a:r>
              <a:rPr sz="2311" spc="-9" dirty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endParaRPr sz="2311">
              <a:latin typeface="Calibri"/>
              <a:cs typeface="Calibri"/>
            </a:endParaRPr>
          </a:p>
          <a:p>
            <a:pPr marL="75564">
              <a:lnSpc>
                <a:spcPts val="2637"/>
              </a:lnSpc>
            </a:pPr>
            <a:r>
              <a:rPr sz="2311" spc="-56" dirty="0">
                <a:solidFill>
                  <a:srgbClr val="FFFFFF"/>
                </a:solidFill>
                <a:latin typeface="Roboto"/>
                <a:cs typeface="Roboto"/>
              </a:rPr>
              <a:t>год</a:t>
            </a:r>
            <a:endParaRPr sz="2311">
              <a:latin typeface="Roboto"/>
              <a:cs typeface="Roboto"/>
            </a:endParaRPr>
          </a:p>
          <a:p>
            <a:pPr marL="36966" algn="ctr">
              <a:spcBef>
                <a:spcPts val="1687"/>
              </a:spcBef>
            </a:pPr>
            <a:r>
              <a:rPr sz="1027" b="1" spc="-4" dirty="0">
                <a:latin typeface="Calibri"/>
                <a:cs typeface="Calibri"/>
              </a:rPr>
              <a:t>818</a:t>
            </a:r>
            <a:endParaRPr sz="1027">
              <a:latin typeface="Calibri"/>
              <a:cs typeface="Calibri"/>
            </a:endParaRPr>
          </a:p>
          <a:p>
            <a:pPr marL="60342" marR="4349" indent="21201" algn="ctr">
              <a:lnSpc>
                <a:spcPts val="1216"/>
              </a:lnSpc>
              <a:spcBef>
                <a:spcPts val="39"/>
              </a:spcBef>
            </a:pPr>
            <a:r>
              <a:rPr sz="985" spc="-39" dirty="0">
                <a:latin typeface="Lucida Sans Unicode"/>
                <a:cs typeface="Lucida Sans Unicode"/>
              </a:rPr>
              <a:t>п</a:t>
            </a:r>
            <a:r>
              <a:rPr sz="985" spc="4" dirty="0">
                <a:latin typeface="Lucida Sans Unicode"/>
                <a:cs typeface="Lucida Sans Unicode"/>
              </a:rPr>
              <a:t>е</a:t>
            </a:r>
            <a:r>
              <a:rPr sz="985" spc="-17" dirty="0">
                <a:latin typeface="Lucida Sans Unicode"/>
                <a:cs typeface="Lucida Sans Unicode"/>
              </a:rPr>
              <a:t>д</a:t>
            </a:r>
            <a:r>
              <a:rPr sz="985" spc="4" dirty="0">
                <a:latin typeface="Lucida Sans Unicode"/>
                <a:cs typeface="Lucida Sans Unicode"/>
              </a:rPr>
              <a:t>а</a:t>
            </a:r>
            <a:r>
              <a:rPr sz="985" spc="-73" dirty="0">
                <a:latin typeface="Lucida Sans Unicode"/>
                <a:cs typeface="Lucida Sans Unicode"/>
              </a:rPr>
              <a:t>г</a:t>
            </a:r>
            <a:r>
              <a:rPr sz="985" spc="-26" dirty="0">
                <a:latin typeface="Lucida Sans Unicode"/>
                <a:cs typeface="Lucida Sans Unicode"/>
              </a:rPr>
              <a:t>о</a:t>
            </a:r>
            <a:r>
              <a:rPr sz="985" spc="-73" dirty="0">
                <a:latin typeface="Lucida Sans Unicode"/>
                <a:cs typeface="Lucida Sans Unicode"/>
              </a:rPr>
              <a:t>г</a:t>
            </a:r>
            <a:r>
              <a:rPr sz="985" spc="-26" dirty="0">
                <a:latin typeface="Lucida Sans Unicode"/>
                <a:cs typeface="Lucida Sans Unicode"/>
              </a:rPr>
              <a:t>о</a:t>
            </a:r>
            <a:r>
              <a:rPr sz="985" spc="60" dirty="0">
                <a:latin typeface="Lucida Sans Unicode"/>
                <a:cs typeface="Lucida Sans Unicode"/>
              </a:rPr>
              <a:t>в</a:t>
            </a:r>
            <a:r>
              <a:rPr sz="985" spc="-81" dirty="0">
                <a:latin typeface="Lucida Sans Unicode"/>
                <a:cs typeface="Lucida Sans Unicode"/>
              </a:rPr>
              <a:t> </a:t>
            </a:r>
            <a:r>
              <a:rPr sz="985" spc="-26" dirty="0">
                <a:latin typeface="Lucida Sans Unicode"/>
                <a:cs typeface="Lucida Sans Unicode"/>
              </a:rPr>
              <a:t>и  </a:t>
            </a:r>
            <a:r>
              <a:rPr sz="985" dirty="0">
                <a:latin typeface="Lucida Sans Unicode"/>
                <a:cs typeface="Lucida Sans Unicode"/>
              </a:rPr>
              <a:t>методистов</a:t>
            </a:r>
            <a:endParaRPr sz="985">
              <a:latin typeface="Lucida Sans Unicode"/>
              <a:cs typeface="Lucida Sans Unicode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658846" y="1573428"/>
            <a:ext cx="1113915" cy="1542302"/>
            <a:chOff x="1937624" y="1610838"/>
            <a:chExt cx="1301115" cy="1801495"/>
          </a:xfrm>
        </p:grpSpPr>
        <p:sp>
          <p:nvSpPr>
            <p:cNvPr id="33" name="object 33"/>
            <p:cNvSpPr/>
            <p:nvPr/>
          </p:nvSpPr>
          <p:spPr>
            <a:xfrm>
              <a:off x="1943974" y="1617188"/>
              <a:ext cx="143510" cy="1431290"/>
            </a:xfrm>
            <a:custGeom>
              <a:avLst/>
              <a:gdLst/>
              <a:ahLst/>
              <a:cxnLst/>
              <a:rect l="l" t="t" r="r" b="b"/>
              <a:pathLst>
                <a:path w="143510" h="1431289">
                  <a:moveTo>
                    <a:pt x="0" y="0"/>
                  </a:moveTo>
                  <a:lnTo>
                    <a:pt x="0" y="1430878"/>
                  </a:lnTo>
                  <a:lnTo>
                    <a:pt x="143087" y="1430878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34" name="object 34"/>
            <p:cNvSpPr/>
            <p:nvPr/>
          </p:nvSpPr>
          <p:spPr>
            <a:xfrm>
              <a:off x="2087062" y="2690348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5" h="715645">
                  <a:moveTo>
                    <a:pt x="0" y="71544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3" y="0"/>
                  </a:lnTo>
                  <a:lnTo>
                    <a:pt x="1073158" y="0"/>
                  </a:lnTo>
                  <a:lnTo>
                    <a:pt x="1112851" y="12020"/>
                  </a:lnTo>
                  <a:lnTo>
                    <a:pt x="1139256" y="44165"/>
                  </a:lnTo>
                  <a:lnTo>
                    <a:pt x="1144702" y="71544"/>
                  </a:lnTo>
                  <a:lnTo>
                    <a:pt x="1144702" y="643895"/>
                  </a:lnTo>
                  <a:lnTo>
                    <a:pt x="1139080" y="671743"/>
                  </a:lnTo>
                  <a:lnTo>
                    <a:pt x="1123747" y="694484"/>
                  </a:lnTo>
                  <a:lnTo>
                    <a:pt x="1101006" y="709817"/>
                  </a:lnTo>
                  <a:lnTo>
                    <a:pt x="1073158" y="715439"/>
                  </a:lnTo>
                  <a:lnTo>
                    <a:pt x="71543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4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653410" y="2556764"/>
            <a:ext cx="1064988" cy="247546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  <a:tabLst>
                <a:tab pos="179396" algn="l"/>
              </a:tabLst>
            </a:pPr>
            <a:r>
              <a:rPr sz="1541" u="sng" spc="-4" dirty="0">
                <a:uFill>
                  <a:solidFill>
                    <a:srgbClr val="4879A7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455" spc="73" dirty="0">
                <a:latin typeface="Lucida Sans Unicode"/>
                <a:cs typeface="Lucida Sans Unicode"/>
              </a:rPr>
              <a:t>РЯ</a:t>
            </a:r>
            <a:r>
              <a:rPr sz="1541" b="1" spc="73" dirty="0">
                <a:latin typeface="Calibri"/>
                <a:cs typeface="Calibri"/>
              </a:rPr>
              <a:t>+</a:t>
            </a:r>
            <a:r>
              <a:rPr sz="1455" spc="73" dirty="0">
                <a:latin typeface="Lucida Sans Unicode"/>
                <a:cs typeface="Lucida Sans Unicode"/>
              </a:rPr>
              <a:t>М</a:t>
            </a:r>
            <a:r>
              <a:rPr sz="1541" b="1" spc="73" dirty="0">
                <a:latin typeface="Calibri"/>
                <a:cs typeface="Calibri"/>
              </a:rPr>
              <a:t>+</a:t>
            </a:r>
            <a:r>
              <a:rPr sz="1455" spc="73" dirty="0">
                <a:latin typeface="Lucida Sans Unicode"/>
                <a:cs typeface="Lucida Sans Unicode"/>
              </a:rPr>
              <a:t>Ф</a:t>
            </a:r>
            <a:r>
              <a:rPr sz="1541" b="1" spc="73" dirty="0">
                <a:latin typeface="Calibri"/>
                <a:cs typeface="Calibri"/>
              </a:rPr>
              <a:t>+</a:t>
            </a:r>
            <a:endParaRPr sz="1541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91985" y="2768563"/>
            <a:ext cx="365869" cy="247546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455" spc="64" dirty="0">
                <a:latin typeface="Lucida Sans Unicode"/>
                <a:cs typeface="Lucida Sans Unicode"/>
              </a:rPr>
              <a:t>Х</a:t>
            </a:r>
            <a:r>
              <a:rPr sz="1541" b="1" spc="-4" dirty="0">
                <a:latin typeface="Calibri"/>
                <a:cs typeface="Calibri"/>
              </a:rPr>
              <a:t>+</a:t>
            </a:r>
            <a:r>
              <a:rPr sz="1455" spc="116" dirty="0">
                <a:latin typeface="Lucida Sans Unicode"/>
                <a:cs typeface="Lucida Sans Unicode"/>
              </a:rPr>
              <a:t>Б</a:t>
            </a:r>
            <a:endParaRPr sz="1455">
              <a:latin typeface="Lucida Sans Unicode"/>
              <a:cs typeface="Lucida Sans Unicode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658846" y="1573427"/>
            <a:ext cx="1113915" cy="2308289"/>
            <a:chOff x="1937624" y="1610838"/>
            <a:chExt cx="1301115" cy="2696210"/>
          </a:xfrm>
        </p:grpSpPr>
        <p:sp>
          <p:nvSpPr>
            <p:cNvPr id="38" name="object 38"/>
            <p:cNvSpPr/>
            <p:nvPr/>
          </p:nvSpPr>
          <p:spPr>
            <a:xfrm>
              <a:off x="1943974" y="1617188"/>
              <a:ext cx="143510" cy="2325370"/>
            </a:xfrm>
            <a:custGeom>
              <a:avLst/>
              <a:gdLst/>
              <a:ahLst/>
              <a:cxnLst/>
              <a:rect l="l" t="t" r="r" b="b"/>
              <a:pathLst>
                <a:path w="143510" h="2325370">
                  <a:moveTo>
                    <a:pt x="0" y="0"/>
                  </a:moveTo>
                  <a:lnTo>
                    <a:pt x="0" y="2325178"/>
                  </a:lnTo>
                  <a:lnTo>
                    <a:pt x="143087" y="2325178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39" name="object 39"/>
            <p:cNvSpPr/>
            <p:nvPr/>
          </p:nvSpPr>
          <p:spPr>
            <a:xfrm>
              <a:off x="2087062" y="3584646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5" h="715645">
                  <a:moveTo>
                    <a:pt x="0" y="71544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3" y="0"/>
                  </a:lnTo>
                  <a:lnTo>
                    <a:pt x="1073158" y="0"/>
                  </a:lnTo>
                  <a:lnTo>
                    <a:pt x="1112851" y="12020"/>
                  </a:lnTo>
                  <a:lnTo>
                    <a:pt x="1139256" y="44165"/>
                  </a:lnTo>
                  <a:lnTo>
                    <a:pt x="1144702" y="71544"/>
                  </a:lnTo>
                  <a:lnTo>
                    <a:pt x="1144702" y="643895"/>
                  </a:lnTo>
                  <a:lnTo>
                    <a:pt x="1139080" y="671743"/>
                  </a:lnTo>
                  <a:lnTo>
                    <a:pt x="1123747" y="694484"/>
                  </a:lnTo>
                  <a:lnTo>
                    <a:pt x="1101006" y="709817"/>
                  </a:lnTo>
                  <a:lnTo>
                    <a:pt x="1073158" y="715439"/>
                  </a:lnTo>
                  <a:lnTo>
                    <a:pt x="71543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4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653409" y="3322394"/>
            <a:ext cx="1057921" cy="258525"/>
          </a:xfrm>
          <a:prstGeom prst="rect">
            <a:avLst/>
          </a:prstGeom>
        </p:spPr>
        <p:txBody>
          <a:bodyPr vert="horz" wrap="square" lIns="0" tIns="21202" rIns="0" bIns="0" rtlCol="0">
            <a:spAutoFit/>
          </a:bodyPr>
          <a:lstStyle/>
          <a:p>
            <a:pPr marL="10872">
              <a:spcBef>
                <a:spcPts val="167"/>
              </a:spcBef>
              <a:tabLst>
                <a:tab pos="179396" algn="l"/>
              </a:tabLst>
            </a:pPr>
            <a:r>
              <a:rPr sz="1541" u="sng" spc="-4" dirty="0">
                <a:uFill>
                  <a:solidFill>
                    <a:srgbClr val="4879A7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455" spc="-30" dirty="0">
                <a:latin typeface="Lucida Sans Unicode"/>
                <a:cs typeface="Lucida Sans Unicode"/>
              </a:rPr>
              <a:t>Географи</a:t>
            </a:r>
            <a:endParaRPr sz="1455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06030" y="3541257"/>
            <a:ext cx="131561" cy="238180"/>
          </a:xfrm>
          <a:prstGeom prst="rect">
            <a:avLst/>
          </a:prstGeom>
        </p:spPr>
        <p:txBody>
          <a:bodyPr vert="horz" wrap="square" lIns="0" tIns="14135" rIns="0" bIns="0" rtlCol="0">
            <a:spAutoFit/>
          </a:bodyPr>
          <a:lstStyle/>
          <a:p>
            <a:pPr marL="10872">
              <a:spcBef>
                <a:spcPts val="111"/>
              </a:spcBef>
            </a:pPr>
            <a:r>
              <a:rPr sz="1455" spc="116" dirty="0">
                <a:latin typeface="Lucida Sans Unicode"/>
                <a:cs typeface="Lucida Sans Unicode"/>
              </a:rPr>
              <a:t>я</a:t>
            </a:r>
            <a:endParaRPr sz="1455">
              <a:latin typeface="Lucida Sans Unicode"/>
              <a:cs typeface="Lucida Sans Unicode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658846" y="1573427"/>
            <a:ext cx="1113915" cy="3073732"/>
            <a:chOff x="1937624" y="1610838"/>
            <a:chExt cx="1301115" cy="3590290"/>
          </a:xfrm>
        </p:grpSpPr>
        <p:sp>
          <p:nvSpPr>
            <p:cNvPr id="43" name="object 43"/>
            <p:cNvSpPr/>
            <p:nvPr/>
          </p:nvSpPr>
          <p:spPr>
            <a:xfrm>
              <a:off x="1943974" y="1617188"/>
              <a:ext cx="143510" cy="3220085"/>
            </a:xfrm>
            <a:custGeom>
              <a:avLst/>
              <a:gdLst/>
              <a:ahLst/>
              <a:cxnLst/>
              <a:rect l="l" t="t" r="r" b="b"/>
              <a:pathLst>
                <a:path w="143510" h="3220085">
                  <a:moveTo>
                    <a:pt x="0" y="0"/>
                  </a:moveTo>
                  <a:lnTo>
                    <a:pt x="0" y="3219478"/>
                  </a:lnTo>
                  <a:lnTo>
                    <a:pt x="143087" y="3219478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44" name="object 44"/>
            <p:cNvSpPr/>
            <p:nvPr/>
          </p:nvSpPr>
          <p:spPr>
            <a:xfrm>
              <a:off x="2087062" y="4478946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5" h="715645">
                  <a:moveTo>
                    <a:pt x="0" y="71543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3" y="0"/>
                  </a:lnTo>
                  <a:lnTo>
                    <a:pt x="1073158" y="0"/>
                  </a:lnTo>
                  <a:lnTo>
                    <a:pt x="1112851" y="12019"/>
                  </a:lnTo>
                  <a:lnTo>
                    <a:pt x="1139256" y="44164"/>
                  </a:lnTo>
                  <a:lnTo>
                    <a:pt x="1144702" y="71543"/>
                  </a:lnTo>
                  <a:lnTo>
                    <a:pt x="1144702" y="643895"/>
                  </a:lnTo>
                  <a:lnTo>
                    <a:pt x="1139080" y="671743"/>
                  </a:lnTo>
                  <a:lnTo>
                    <a:pt x="1123747" y="694484"/>
                  </a:lnTo>
                  <a:lnTo>
                    <a:pt x="1101006" y="709816"/>
                  </a:lnTo>
                  <a:lnTo>
                    <a:pt x="1073158" y="715439"/>
                  </a:lnTo>
                  <a:lnTo>
                    <a:pt x="71543" y="715439"/>
                  </a:lnTo>
                  <a:lnTo>
                    <a:pt x="43695" y="709816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3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945354" y="4200989"/>
            <a:ext cx="662152" cy="238180"/>
          </a:xfrm>
          <a:prstGeom prst="rect">
            <a:avLst/>
          </a:prstGeom>
        </p:spPr>
        <p:txBody>
          <a:bodyPr vert="horz" wrap="square" lIns="0" tIns="14135" rIns="0" bIns="0" rtlCol="0">
            <a:spAutoFit/>
          </a:bodyPr>
          <a:lstStyle/>
          <a:p>
            <a:pPr marL="10872">
              <a:spcBef>
                <a:spcPts val="111"/>
              </a:spcBef>
            </a:pPr>
            <a:r>
              <a:rPr sz="1455" spc="30" dirty="0">
                <a:latin typeface="Lucida Sans Unicode"/>
                <a:cs typeface="Lucida Sans Unicode"/>
              </a:rPr>
              <a:t>Лит</a:t>
            </a:r>
            <a:r>
              <a:rPr sz="1370" spc="30" dirty="0">
                <a:latin typeface="Microsoft Sans Serif"/>
                <a:cs typeface="Microsoft Sans Serif"/>
              </a:rPr>
              <a:t>-</a:t>
            </a:r>
            <a:r>
              <a:rPr sz="1455" spc="30" dirty="0">
                <a:latin typeface="Lucida Sans Unicode"/>
                <a:cs typeface="Lucida Sans Unicode"/>
              </a:rPr>
              <a:t>ра</a:t>
            </a:r>
            <a:endParaRPr sz="1455">
              <a:latin typeface="Lucida Sans Unicode"/>
              <a:cs typeface="Lucida Sans Unicode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658846" y="1573427"/>
            <a:ext cx="1113915" cy="3839175"/>
            <a:chOff x="1937624" y="1610838"/>
            <a:chExt cx="1301115" cy="4484370"/>
          </a:xfrm>
        </p:grpSpPr>
        <p:sp>
          <p:nvSpPr>
            <p:cNvPr id="47" name="object 47"/>
            <p:cNvSpPr/>
            <p:nvPr/>
          </p:nvSpPr>
          <p:spPr>
            <a:xfrm>
              <a:off x="1943974" y="1617188"/>
              <a:ext cx="143510" cy="4114165"/>
            </a:xfrm>
            <a:custGeom>
              <a:avLst/>
              <a:gdLst/>
              <a:ahLst/>
              <a:cxnLst/>
              <a:rect l="l" t="t" r="r" b="b"/>
              <a:pathLst>
                <a:path w="143510" h="4114165">
                  <a:moveTo>
                    <a:pt x="0" y="0"/>
                  </a:moveTo>
                  <a:lnTo>
                    <a:pt x="0" y="4113776"/>
                  </a:lnTo>
                  <a:lnTo>
                    <a:pt x="143087" y="4113776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48" name="object 48"/>
            <p:cNvSpPr/>
            <p:nvPr/>
          </p:nvSpPr>
          <p:spPr>
            <a:xfrm>
              <a:off x="2087062" y="5373246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5" h="715645">
                  <a:moveTo>
                    <a:pt x="0" y="71544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3" y="0"/>
                  </a:lnTo>
                  <a:lnTo>
                    <a:pt x="1073158" y="0"/>
                  </a:lnTo>
                  <a:lnTo>
                    <a:pt x="1112851" y="12020"/>
                  </a:lnTo>
                  <a:lnTo>
                    <a:pt x="1139256" y="44165"/>
                  </a:lnTo>
                  <a:lnTo>
                    <a:pt x="1144702" y="71544"/>
                  </a:lnTo>
                  <a:lnTo>
                    <a:pt x="1144702" y="643895"/>
                  </a:lnTo>
                  <a:lnTo>
                    <a:pt x="1139080" y="671743"/>
                  </a:lnTo>
                  <a:lnTo>
                    <a:pt x="1123747" y="694484"/>
                  </a:lnTo>
                  <a:lnTo>
                    <a:pt x="1101006" y="709817"/>
                  </a:lnTo>
                  <a:lnTo>
                    <a:pt x="1073158" y="715439"/>
                  </a:lnTo>
                  <a:lnTo>
                    <a:pt x="71543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4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872039" y="4966620"/>
            <a:ext cx="797517" cy="238180"/>
          </a:xfrm>
          <a:prstGeom prst="rect">
            <a:avLst/>
          </a:prstGeom>
        </p:spPr>
        <p:txBody>
          <a:bodyPr vert="horz" wrap="square" lIns="0" tIns="14135" rIns="0" bIns="0" rtlCol="0">
            <a:spAutoFit/>
          </a:bodyPr>
          <a:lstStyle/>
          <a:p>
            <a:pPr marL="10872">
              <a:spcBef>
                <a:spcPts val="111"/>
              </a:spcBef>
            </a:pPr>
            <a:r>
              <a:rPr sz="1455" spc="9" dirty="0">
                <a:latin typeface="Lucida Sans Unicode"/>
                <a:cs typeface="Lucida Sans Unicode"/>
              </a:rPr>
              <a:t>История</a:t>
            </a:r>
            <a:endParaRPr sz="1455">
              <a:latin typeface="Lucida Sans Unicode"/>
              <a:cs typeface="Lucida Sans Unicode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658852" y="1573434"/>
            <a:ext cx="1113372" cy="4605162"/>
            <a:chOff x="1937631" y="1610845"/>
            <a:chExt cx="1300480" cy="5379085"/>
          </a:xfrm>
        </p:grpSpPr>
        <p:sp>
          <p:nvSpPr>
            <p:cNvPr id="51" name="object 51"/>
            <p:cNvSpPr/>
            <p:nvPr/>
          </p:nvSpPr>
          <p:spPr>
            <a:xfrm>
              <a:off x="1943974" y="1617188"/>
              <a:ext cx="143510" cy="5008245"/>
            </a:xfrm>
            <a:custGeom>
              <a:avLst/>
              <a:gdLst/>
              <a:ahLst/>
              <a:cxnLst/>
              <a:rect l="l" t="t" r="r" b="b"/>
              <a:pathLst>
                <a:path w="143510" h="5008245">
                  <a:moveTo>
                    <a:pt x="0" y="0"/>
                  </a:moveTo>
                  <a:lnTo>
                    <a:pt x="0" y="5008076"/>
                  </a:lnTo>
                  <a:lnTo>
                    <a:pt x="143087" y="5008076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52" name="object 52"/>
            <p:cNvSpPr/>
            <p:nvPr/>
          </p:nvSpPr>
          <p:spPr>
            <a:xfrm>
              <a:off x="2087062" y="6267545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5" h="715645">
                  <a:moveTo>
                    <a:pt x="0" y="71543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3" y="0"/>
                  </a:lnTo>
                  <a:lnTo>
                    <a:pt x="1073158" y="0"/>
                  </a:lnTo>
                  <a:lnTo>
                    <a:pt x="1112851" y="12020"/>
                  </a:lnTo>
                  <a:lnTo>
                    <a:pt x="1139256" y="44165"/>
                  </a:lnTo>
                  <a:lnTo>
                    <a:pt x="1144702" y="71543"/>
                  </a:lnTo>
                  <a:lnTo>
                    <a:pt x="1144702" y="643895"/>
                  </a:lnTo>
                  <a:lnTo>
                    <a:pt x="1139080" y="671743"/>
                  </a:lnTo>
                  <a:lnTo>
                    <a:pt x="1123747" y="694484"/>
                  </a:lnTo>
                  <a:lnTo>
                    <a:pt x="1101006" y="709817"/>
                  </a:lnTo>
                  <a:lnTo>
                    <a:pt x="1073158" y="715439"/>
                  </a:lnTo>
                  <a:lnTo>
                    <a:pt x="71543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3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653410" y="5619287"/>
            <a:ext cx="1054115" cy="470250"/>
          </a:xfrm>
          <a:prstGeom prst="rect">
            <a:avLst/>
          </a:prstGeom>
        </p:spPr>
        <p:txBody>
          <a:bodyPr vert="horz" wrap="square" lIns="0" tIns="21202" rIns="0" bIns="0" rtlCol="0">
            <a:spAutoFit/>
          </a:bodyPr>
          <a:lstStyle/>
          <a:p>
            <a:pPr marL="10872">
              <a:lnSpc>
                <a:spcPts val="1665"/>
              </a:lnSpc>
              <a:spcBef>
                <a:spcPts val="167"/>
              </a:spcBef>
              <a:tabLst>
                <a:tab pos="179396" algn="l"/>
              </a:tabLst>
            </a:pPr>
            <a:r>
              <a:rPr sz="1541" u="sng" spc="-4" dirty="0">
                <a:uFill>
                  <a:solidFill>
                    <a:srgbClr val="4879A7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541" spc="-188" dirty="0">
                <a:latin typeface="Times New Roman"/>
                <a:cs typeface="Times New Roman"/>
              </a:rPr>
              <a:t> </a:t>
            </a:r>
            <a:r>
              <a:rPr sz="1455" spc="34" dirty="0">
                <a:latin typeface="Lucida Sans Unicode"/>
                <a:cs typeface="Lucida Sans Unicode"/>
              </a:rPr>
              <a:t>Обществ</a:t>
            </a:r>
            <a:endParaRPr sz="1455">
              <a:latin typeface="Lucida Sans Unicode"/>
              <a:cs typeface="Lucida Sans Unicode"/>
            </a:endParaRPr>
          </a:p>
          <a:p>
            <a:pPr marL="190268" algn="ctr">
              <a:lnSpc>
                <a:spcPts val="1768"/>
              </a:lnSpc>
            </a:pPr>
            <a:r>
              <a:rPr sz="1541" b="1" spc="-4" dirty="0">
                <a:latin typeface="Calibri"/>
                <a:cs typeface="Calibri"/>
              </a:rPr>
              <a:t>.</a:t>
            </a:r>
            <a:endParaRPr sz="1541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073043" y="966358"/>
            <a:ext cx="1230798" cy="1384104"/>
            <a:chOff x="3589485" y="901748"/>
            <a:chExt cx="1437640" cy="1616710"/>
          </a:xfrm>
        </p:grpSpPr>
        <p:sp>
          <p:nvSpPr>
            <p:cNvPr id="55" name="object 55"/>
            <p:cNvSpPr/>
            <p:nvPr/>
          </p:nvSpPr>
          <p:spPr>
            <a:xfrm>
              <a:off x="3589485" y="901748"/>
              <a:ext cx="1431290" cy="715645"/>
            </a:xfrm>
            <a:custGeom>
              <a:avLst/>
              <a:gdLst/>
              <a:ahLst/>
              <a:cxnLst/>
              <a:rect l="l" t="t" r="r" b="b"/>
              <a:pathLst>
                <a:path w="1431289" h="715644">
                  <a:moveTo>
                    <a:pt x="1359335" y="715439"/>
                  </a:moveTo>
                  <a:lnTo>
                    <a:pt x="71544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3"/>
                  </a:ln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4" y="0"/>
                  </a:lnTo>
                  <a:lnTo>
                    <a:pt x="1359335" y="0"/>
                  </a:lnTo>
                  <a:lnTo>
                    <a:pt x="1399027" y="12020"/>
                  </a:lnTo>
                  <a:lnTo>
                    <a:pt x="1425432" y="44165"/>
                  </a:lnTo>
                  <a:lnTo>
                    <a:pt x="1430878" y="71543"/>
                  </a:lnTo>
                  <a:lnTo>
                    <a:pt x="1430878" y="643895"/>
                  </a:lnTo>
                  <a:lnTo>
                    <a:pt x="1425256" y="671743"/>
                  </a:lnTo>
                  <a:lnTo>
                    <a:pt x="1409924" y="694484"/>
                  </a:lnTo>
                  <a:lnTo>
                    <a:pt x="1387183" y="709817"/>
                  </a:lnTo>
                  <a:lnTo>
                    <a:pt x="1359335" y="71543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56" name="object 56"/>
            <p:cNvSpPr/>
            <p:nvPr/>
          </p:nvSpPr>
          <p:spPr>
            <a:xfrm>
              <a:off x="3732573" y="1617188"/>
              <a:ext cx="143510" cy="536575"/>
            </a:xfrm>
            <a:custGeom>
              <a:avLst/>
              <a:gdLst/>
              <a:ahLst/>
              <a:cxnLst/>
              <a:rect l="l" t="t" r="r" b="b"/>
              <a:pathLst>
                <a:path w="143510" h="536575">
                  <a:moveTo>
                    <a:pt x="0" y="0"/>
                  </a:moveTo>
                  <a:lnTo>
                    <a:pt x="0" y="536579"/>
                  </a:lnTo>
                  <a:lnTo>
                    <a:pt x="143087" y="536579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57" name="object 57"/>
            <p:cNvSpPr/>
            <p:nvPr/>
          </p:nvSpPr>
          <p:spPr>
            <a:xfrm>
              <a:off x="3875661" y="1796048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4" h="715644">
                  <a:moveTo>
                    <a:pt x="0" y="71543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4" y="0"/>
                  </a:lnTo>
                  <a:lnTo>
                    <a:pt x="1073158" y="0"/>
                  </a:lnTo>
                  <a:lnTo>
                    <a:pt x="1112850" y="12020"/>
                  </a:lnTo>
                  <a:lnTo>
                    <a:pt x="1139256" y="44165"/>
                  </a:lnTo>
                  <a:lnTo>
                    <a:pt x="1144702" y="71543"/>
                  </a:lnTo>
                  <a:lnTo>
                    <a:pt x="1144702" y="643895"/>
                  </a:lnTo>
                  <a:lnTo>
                    <a:pt x="1139079" y="671743"/>
                  </a:lnTo>
                  <a:lnTo>
                    <a:pt x="1123747" y="694484"/>
                  </a:lnTo>
                  <a:lnTo>
                    <a:pt x="1101006" y="709817"/>
                  </a:lnTo>
                  <a:lnTo>
                    <a:pt x="1073158" y="715439"/>
                  </a:lnTo>
                  <a:lnTo>
                    <a:pt x="71544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3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376620" y="903309"/>
            <a:ext cx="807847" cy="1361121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lnSpc>
                <a:spcPts val="2637"/>
              </a:lnSpc>
              <a:spcBef>
                <a:spcPts val="81"/>
              </a:spcBef>
            </a:pPr>
            <a:r>
              <a:rPr sz="2311" spc="-9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311">
              <a:latin typeface="Calibri"/>
              <a:cs typeface="Calibri"/>
            </a:endParaRPr>
          </a:p>
          <a:p>
            <a:pPr marL="75564">
              <a:lnSpc>
                <a:spcPts val="2637"/>
              </a:lnSpc>
            </a:pPr>
            <a:r>
              <a:rPr sz="2311" spc="-56" dirty="0">
                <a:solidFill>
                  <a:srgbClr val="FFFFFF"/>
                </a:solidFill>
                <a:latin typeface="Roboto"/>
                <a:cs typeface="Roboto"/>
              </a:rPr>
              <a:t>год</a:t>
            </a:r>
            <a:endParaRPr sz="2311">
              <a:latin typeface="Roboto"/>
              <a:cs typeface="Roboto"/>
            </a:endParaRPr>
          </a:p>
          <a:p>
            <a:pPr marL="49470" algn="ctr">
              <a:spcBef>
                <a:spcPts val="1687"/>
              </a:spcBef>
            </a:pPr>
            <a:r>
              <a:rPr sz="1027" b="1" spc="-4" dirty="0">
                <a:latin typeface="Calibri"/>
                <a:cs typeface="Calibri"/>
              </a:rPr>
              <a:t>1996</a:t>
            </a:r>
            <a:endParaRPr sz="1027">
              <a:latin typeface="Calibri"/>
              <a:cs typeface="Calibri"/>
            </a:endParaRPr>
          </a:p>
          <a:p>
            <a:pPr marL="60342" marR="4349" indent="-9785" algn="ctr">
              <a:lnSpc>
                <a:spcPts val="1216"/>
              </a:lnSpc>
              <a:spcBef>
                <a:spcPts val="39"/>
              </a:spcBef>
            </a:pPr>
            <a:r>
              <a:rPr sz="985" spc="-39" dirty="0">
                <a:latin typeface="Lucida Sans Unicode"/>
                <a:cs typeface="Lucida Sans Unicode"/>
              </a:rPr>
              <a:t>п</a:t>
            </a:r>
            <a:r>
              <a:rPr sz="985" spc="4" dirty="0">
                <a:latin typeface="Lucida Sans Unicode"/>
                <a:cs typeface="Lucida Sans Unicode"/>
              </a:rPr>
              <a:t>е</a:t>
            </a:r>
            <a:r>
              <a:rPr sz="985" spc="-17" dirty="0">
                <a:latin typeface="Lucida Sans Unicode"/>
                <a:cs typeface="Lucida Sans Unicode"/>
              </a:rPr>
              <a:t>д</a:t>
            </a:r>
            <a:r>
              <a:rPr sz="985" spc="4" dirty="0">
                <a:latin typeface="Lucida Sans Unicode"/>
                <a:cs typeface="Lucida Sans Unicode"/>
              </a:rPr>
              <a:t>а</a:t>
            </a:r>
            <a:r>
              <a:rPr sz="985" spc="-73" dirty="0">
                <a:latin typeface="Lucida Sans Unicode"/>
                <a:cs typeface="Lucida Sans Unicode"/>
              </a:rPr>
              <a:t>г</a:t>
            </a:r>
            <a:r>
              <a:rPr sz="985" spc="-26" dirty="0">
                <a:latin typeface="Lucida Sans Unicode"/>
                <a:cs typeface="Lucida Sans Unicode"/>
              </a:rPr>
              <a:t>о</a:t>
            </a:r>
            <a:r>
              <a:rPr sz="985" spc="-73" dirty="0">
                <a:latin typeface="Lucida Sans Unicode"/>
                <a:cs typeface="Lucida Sans Unicode"/>
              </a:rPr>
              <a:t>г</a:t>
            </a:r>
            <a:r>
              <a:rPr sz="985" spc="-26" dirty="0">
                <a:latin typeface="Lucida Sans Unicode"/>
                <a:cs typeface="Lucida Sans Unicode"/>
              </a:rPr>
              <a:t>о</a:t>
            </a:r>
            <a:r>
              <a:rPr sz="985" spc="60" dirty="0">
                <a:latin typeface="Lucida Sans Unicode"/>
                <a:cs typeface="Lucida Sans Unicode"/>
              </a:rPr>
              <a:t>в</a:t>
            </a:r>
            <a:r>
              <a:rPr sz="985" spc="-81" dirty="0">
                <a:latin typeface="Lucida Sans Unicode"/>
                <a:cs typeface="Lucida Sans Unicode"/>
              </a:rPr>
              <a:t> </a:t>
            </a:r>
            <a:r>
              <a:rPr sz="985" spc="-26" dirty="0">
                <a:latin typeface="Lucida Sans Unicode"/>
                <a:cs typeface="Lucida Sans Unicode"/>
              </a:rPr>
              <a:t>и  </a:t>
            </a:r>
            <a:r>
              <a:rPr sz="985" spc="60" dirty="0">
                <a:latin typeface="Lucida Sans Unicode"/>
                <a:cs typeface="Lucida Sans Unicode"/>
              </a:rPr>
              <a:t>м</a:t>
            </a:r>
            <a:r>
              <a:rPr sz="985" spc="-4" dirty="0">
                <a:latin typeface="Lucida Sans Unicode"/>
                <a:cs typeface="Lucida Sans Unicode"/>
              </a:rPr>
              <a:t>е</a:t>
            </a:r>
            <a:r>
              <a:rPr sz="985" spc="13" dirty="0">
                <a:latin typeface="Lucida Sans Unicode"/>
                <a:cs typeface="Lucida Sans Unicode"/>
              </a:rPr>
              <a:t>т</a:t>
            </a:r>
            <a:r>
              <a:rPr sz="985" spc="-64" dirty="0">
                <a:latin typeface="Lucida Sans Unicode"/>
                <a:cs typeface="Lucida Sans Unicode"/>
              </a:rPr>
              <a:t>о</a:t>
            </a:r>
            <a:r>
              <a:rPr sz="985" spc="-26" dirty="0">
                <a:latin typeface="Lucida Sans Unicode"/>
                <a:cs typeface="Lucida Sans Unicode"/>
              </a:rPr>
              <a:t>д</a:t>
            </a:r>
            <a:r>
              <a:rPr sz="985" spc="-39" dirty="0">
                <a:latin typeface="Lucida Sans Unicode"/>
                <a:cs typeface="Lucida Sans Unicode"/>
              </a:rPr>
              <a:t>и</a:t>
            </a:r>
            <a:r>
              <a:rPr sz="985" spc="26" dirty="0">
                <a:latin typeface="Lucida Sans Unicode"/>
                <a:cs typeface="Lucida Sans Unicode"/>
              </a:rPr>
              <a:t>с</a:t>
            </a:r>
            <a:r>
              <a:rPr sz="985" spc="13" dirty="0">
                <a:latin typeface="Lucida Sans Unicode"/>
                <a:cs typeface="Lucida Sans Unicode"/>
              </a:rPr>
              <a:t>т</a:t>
            </a:r>
            <a:r>
              <a:rPr sz="985" spc="-26" dirty="0">
                <a:latin typeface="Lucida Sans Unicode"/>
                <a:cs typeface="Lucida Sans Unicode"/>
              </a:rPr>
              <a:t>о</a:t>
            </a:r>
            <a:r>
              <a:rPr sz="985" spc="60" dirty="0">
                <a:latin typeface="Lucida Sans Unicode"/>
                <a:cs typeface="Lucida Sans Unicode"/>
              </a:rPr>
              <a:t>в</a:t>
            </a:r>
            <a:endParaRPr sz="985">
              <a:latin typeface="Lucida Sans Unicode"/>
              <a:cs typeface="Lucida Sans Unicode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190107" y="1573428"/>
            <a:ext cx="1113915" cy="1542302"/>
            <a:chOff x="3726222" y="1610838"/>
            <a:chExt cx="1301115" cy="1801495"/>
          </a:xfrm>
        </p:grpSpPr>
        <p:sp>
          <p:nvSpPr>
            <p:cNvPr id="60" name="object 60"/>
            <p:cNvSpPr/>
            <p:nvPr/>
          </p:nvSpPr>
          <p:spPr>
            <a:xfrm>
              <a:off x="3732572" y="1617188"/>
              <a:ext cx="143510" cy="1431290"/>
            </a:xfrm>
            <a:custGeom>
              <a:avLst/>
              <a:gdLst/>
              <a:ahLst/>
              <a:cxnLst/>
              <a:rect l="l" t="t" r="r" b="b"/>
              <a:pathLst>
                <a:path w="143510" h="1431289">
                  <a:moveTo>
                    <a:pt x="0" y="0"/>
                  </a:moveTo>
                  <a:lnTo>
                    <a:pt x="0" y="1430878"/>
                  </a:lnTo>
                  <a:lnTo>
                    <a:pt x="143087" y="1430878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61" name="object 61"/>
            <p:cNvSpPr/>
            <p:nvPr/>
          </p:nvSpPr>
          <p:spPr>
            <a:xfrm>
              <a:off x="3875661" y="2690348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4" h="715645">
                  <a:moveTo>
                    <a:pt x="0" y="71544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4" y="0"/>
                  </a:lnTo>
                  <a:lnTo>
                    <a:pt x="1073158" y="0"/>
                  </a:lnTo>
                  <a:lnTo>
                    <a:pt x="1112850" y="12020"/>
                  </a:lnTo>
                  <a:lnTo>
                    <a:pt x="1139256" y="44165"/>
                  </a:lnTo>
                  <a:lnTo>
                    <a:pt x="1144702" y="71544"/>
                  </a:lnTo>
                  <a:lnTo>
                    <a:pt x="1144702" y="643895"/>
                  </a:lnTo>
                  <a:lnTo>
                    <a:pt x="1139079" y="671743"/>
                  </a:lnTo>
                  <a:lnTo>
                    <a:pt x="1123747" y="694484"/>
                  </a:lnTo>
                  <a:lnTo>
                    <a:pt x="1101006" y="709817"/>
                  </a:lnTo>
                  <a:lnTo>
                    <a:pt x="1073158" y="715439"/>
                  </a:lnTo>
                  <a:lnTo>
                    <a:pt x="71544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4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184671" y="2570341"/>
            <a:ext cx="185381" cy="221257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  <a:tabLst>
                <a:tab pos="173960" algn="l"/>
              </a:tabLst>
            </a:pPr>
            <a:r>
              <a:rPr sz="1370" u="sng" spc="-4" dirty="0">
                <a:uFill>
                  <a:solidFill>
                    <a:srgbClr val="4879A7"/>
                  </a:solidFill>
                </a:uFill>
                <a:latin typeface="Times New Roman"/>
                <a:cs typeface="Times New Roman"/>
              </a:rPr>
              <a:t> 	</a:t>
            </a:r>
            <a:endParaRPr sz="137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51175" y="2358542"/>
            <a:ext cx="901353" cy="888106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algn="ctr">
              <a:spcBef>
                <a:spcPts val="81"/>
              </a:spcBef>
            </a:pPr>
            <a:r>
              <a:rPr sz="1284" spc="60" dirty="0">
                <a:latin typeface="Lucida Sans Unicode"/>
                <a:cs typeface="Lucida Sans Unicode"/>
              </a:rPr>
              <a:t>Р</a:t>
            </a:r>
            <a:r>
              <a:rPr sz="1327" spc="60" dirty="0">
                <a:latin typeface="Lucida Sans Unicode"/>
                <a:cs typeface="Lucida Sans Unicode"/>
              </a:rPr>
              <a:t>Я</a:t>
            </a:r>
            <a:r>
              <a:rPr sz="1200" b="1" spc="60" dirty="0">
                <a:latin typeface="Calibri"/>
                <a:cs typeface="Calibri"/>
              </a:rPr>
              <a:t>+</a:t>
            </a:r>
            <a:r>
              <a:rPr sz="1200" spc="60" dirty="0">
                <a:latin typeface="Lucida Sans Unicode"/>
                <a:cs typeface="Lucida Sans Unicode"/>
              </a:rPr>
              <a:t>М</a:t>
            </a:r>
            <a:r>
              <a:rPr sz="1200" b="1" spc="60" dirty="0">
                <a:latin typeface="Calibri"/>
                <a:cs typeface="Calibri"/>
              </a:rPr>
              <a:t>+</a:t>
            </a:r>
            <a:r>
              <a:rPr sz="1200" spc="60" dirty="0">
                <a:latin typeface="Lucida Sans Unicode"/>
                <a:cs typeface="Lucida Sans Unicode"/>
              </a:rPr>
              <a:t>Ф</a:t>
            </a:r>
            <a:r>
              <a:rPr sz="1200" b="1" spc="60" dirty="0">
                <a:latin typeface="Calibri"/>
                <a:cs typeface="Calibri"/>
              </a:rPr>
              <a:t>+</a:t>
            </a:r>
            <a:r>
              <a:rPr sz="1200" spc="60" dirty="0">
                <a:latin typeface="Lucida Sans Unicode"/>
                <a:cs typeface="Lucida Sans Unicode"/>
              </a:rPr>
              <a:t>Х</a:t>
            </a:r>
            <a:endParaRPr sz="1200" dirty="0">
              <a:latin typeface="Lucida Sans Unicode"/>
              <a:cs typeface="Lucida Sans Unicode"/>
            </a:endParaRPr>
          </a:p>
          <a:p>
            <a:pPr marL="59255" marR="38054" indent="-9242" algn="ctr">
              <a:lnSpc>
                <a:spcPts val="1669"/>
              </a:lnSpc>
              <a:spcBef>
                <a:spcPts val="60"/>
              </a:spcBef>
            </a:pPr>
            <a:r>
              <a:rPr sz="1200" b="1" spc="-4" dirty="0">
                <a:latin typeface="Calibri"/>
                <a:cs typeface="Calibri"/>
              </a:rPr>
              <a:t>+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spc="81" dirty="0">
                <a:latin typeface="Lucida Sans Unicode"/>
                <a:cs typeface="Lucida Sans Unicode"/>
              </a:rPr>
              <a:t>Б</a:t>
            </a:r>
            <a:r>
              <a:rPr sz="1200" b="1" spc="-4" dirty="0">
                <a:latin typeface="Calibri"/>
                <a:cs typeface="Calibri"/>
              </a:rPr>
              <a:t>+</a:t>
            </a:r>
            <a:r>
              <a:rPr sz="1200" spc="107" dirty="0">
                <a:latin typeface="Lucida Sans Unicode"/>
                <a:cs typeface="Lucida Sans Unicode"/>
              </a:rPr>
              <a:t>Г</a:t>
            </a:r>
            <a:r>
              <a:rPr sz="1200" b="1" spc="-4" dirty="0">
                <a:latin typeface="Calibri"/>
                <a:cs typeface="Calibri"/>
              </a:rPr>
              <a:t>+</a:t>
            </a:r>
            <a:r>
              <a:rPr sz="1200" spc="34" dirty="0">
                <a:latin typeface="Lucida Sans Unicode"/>
                <a:cs typeface="Lucida Sans Unicode"/>
              </a:rPr>
              <a:t>Л</a:t>
            </a:r>
            <a:r>
              <a:rPr sz="1200" b="1" spc="-4" dirty="0">
                <a:latin typeface="Calibri"/>
                <a:cs typeface="Calibri"/>
              </a:rPr>
              <a:t>+</a:t>
            </a:r>
            <a:r>
              <a:rPr sz="1200" spc="-26" dirty="0">
                <a:latin typeface="Lucida Sans Unicode"/>
                <a:cs typeface="Lucida Sans Unicode"/>
              </a:rPr>
              <a:t>И</a:t>
            </a:r>
            <a:r>
              <a:rPr sz="1200" b="1" spc="-4" dirty="0">
                <a:latin typeface="Calibri"/>
                <a:cs typeface="Calibri"/>
              </a:rPr>
              <a:t>+  </a:t>
            </a:r>
            <a:r>
              <a:rPr sz="1284" spc="-56" dirty="0">
                <a:latin typeface="Lucida Sans Unicode"/>
                <a:cs typeface="Lucida Sans Unicode"/>
              </a:rPr>
              <a:t>О</a:t>
            </a:r>
            <a:endParaRPr sz="1284" dirty="0">
              <a:latin typeface="Lucida Sans Unicode"/>
              <a:cs typeface="Lucida Sans Unicode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190107" y="1573427"/>
            <a:ext cx="1113915" cy="2308289"/>
            <a:chOff x="3726222" y="1610838"/>
            <a:chExt cx="1301115" cy="2696210"/>
          </a:xfrm>
        </p:grpSpPr>
        <p:sp>
          <p:nvSpPr>
            <p:cNvPr id="65" name="object 65"/>
            <p:cNvSpPr/>
            <p:nvPr/>
          </p:nvSpPr>
          <p:spPr>
            <a:xfrm>
              <a:off x="3732572" y="1617188"/>
              <a:ext cx="143510" cy="2325370"/>
            </a:xfrm>
            <a:custGeom>
              <a:avLst/>
              <a:gdLst/>
              <a:ahLst/>
              <a:cxnLst/>
              <a:rect l="l" t="t" r="r" b="b"/>
              <a:pathLst>
                <a:path w="143510" h="2325370">
                  <a:moveTo>
                    <a:pt x="0" y="0"/>
                  </a:moveTo>
                  <a:lnTo>
                    <a:pt x="0" y="2325178"/>
                  </a:lnTo>
                  <a:lnTo>
                    <a:pt x="143087" y="2325178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66" name="object 66"/>
            <p:cNvSpPr/>
            <p:nvPr/>
          </p:nvSpPr>
          <p:spPr>
            <a:xfrm>
              <a:off x="3875661" y="3584646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4" h="715645">
                  <a:moveTo>
                    <a:pt x="0" y="71544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4" y="0"/>
                  </a:lnTo>
                  <a:lnTo>
                    <a:pt x="1073158" y="0"/>
                  </a:lnTo>
                  <a:lnTo>
                    <a:pt x="1112850" y="12020"/>
                  </a:lnTo>
                  <a:lnTo>
                    <a:pt x="1139256" y="44165"/>
                  </a:lnTo>
                  <a:lnTo>
                    <a:pt x="1144702" y="71544"/>
                  </a:lnTo>
                  <a:lnTo>
                    <a:pt x="1144702" y="643895"/>
                  </a:lnTo>
                  <a:lnTo>
                    <a:pt x="1139079" y="671743"/>
                  </a:lnTo>
                  <a:lnTo>
                    <a:pt x="1123747" y="694484"/>
                  </a:lnTo>
                  <a:lnTo>
                    <a:pt x="1101006" y="709817"/>
                  </a:lnTo>
                  <a:lnTo>
                    <a:pt x="1073158" y="715439"/>
                  </a:lnTo>
                  <a:lnTo>
                    <a:pt x="71544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4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3452179" y="3435358"/>
            <a:ext cx="704012" cy="238180"/>
          </a:xfrm>
          <a:prstGeom prst="rect">
            <a:avLst/>
          </a:prstGeom>
        </p:spPr>
        <p:txBody>
          <a:bodyPr vert="horz" wrap="square" lIns="0" tIns="14135" rIns="0" bIns="0" rtlCol="0">
            <a:spAutoFit/>
          </a:bodyPr>
          <a:lstStyle/>
          <a:p>
            <a:pPr marL="10872">
              <a:spcBef>
                <a:spcPts val="111"/>
              </a:spcBef>
            </a:pPr>
            <a:r>
              <a:rPr sz="1455" spc="21" dirty="0">
                <a:latin typeface="Lucida Sans Unicode"/>
                <a:cs typeface="Lucida Sans Unicode"/>
              </a:rPr>
              <a:t>Инф</a:t>
            </a:r>
            <a:r>
              <a:rPr sz="1370" spc="21" dirty="0">
                <a:latin typeface="Microsoft Sans Serif"/>
                <a:cs typeface="Microsoft Sans Serif"/>
              </a:rPr>
              <a:t>-</a:t>
            </a:r>
            <a:r>
              <a:rPr sz="1455" spc="21" dirty="0">
                <a:latin typeface="Lucida Sans Unicode"/>
                <a:cs typeface="Lucida Sans Unicode"/>
              </a:rPr>
              <a:t>ка</a:t>
            </a:r>
            <a:endParaRPr sz="1455">
              <a:latin typeface="Lucida Sans Unicode"/>
              <a:cs typeface="Lucida Sans Unicode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3190107" y="1573427"/>
            <a:ext cx="1113915" cy="3073732"/>
            <a:chOff x="3726222" y="1610838"/>
            <a:chExt cx="1301115" cy="3590290"/>
          </a:xfrm>
        </p:grpSpPr>
        <p:sp>
          <p:nvSpPr>
            <p:cNvPr id="69" name="object 69"/>
            <p:cNvSpPr/>
            <p:nvPr/>
          </p:nvSpPr>
          <p:spPr>
            <a:xfrm>
              <a:off x="3732572" y="1617188"/>
              <a:ext cx="143510" cy="3220085"/>
            </a:xfrm>
            <a:custGeom>
              <a:avLst/>
              <a:gdLst/>
              <a:ahLst/>
              <a:cxnLst/>
              <a:rect l="l" t="t" r="r" b="b"/>
              <a:pathLst>
                <a:path w="143510" h="3220085">
                  <a:moveTo>
                    <a:pt x="0" y="0"/>
                  </a:moveTo>
                  <a:lnTo>
                    <a:pt x="0" y="3219478"/>
                  </a:lnTo>
                  <a:lnTo>
                    <a:pt x="143087" y="3219478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70" name="object 70"/>
            <p:cNvSpPr/>
            <p:nvPr/>
          </p:nvSpPr>
          <p:spPr>
            <a:xfrm>
              <a:off x="3875661" y="4478946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4" h="715645">
                  <a:moveTo>
                    <a:pt x="0" y="71543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4" y="0"/>
                  </a:lnTo>
                  <a:lnTo>
                    <a:pt x="1073158" y="0"/>
                  </a:lnTo>
                  <a:lnTo>
                    <a:pt x="1112850" y="12019"/>
                  </a:lnTo>
                  <a:lnTo>
                    <a:pt x="1139256" y="44164"/>
                  </a:lnTo>
                  <a:lnTo>
                    <a:pt x="1144702" y="71543"/>
                  </a:lnTo>
                  <a:lnTo>
                    <a:pt x="1144702" y="643895"/>
                  </a:lnTo>
                  <a:lnTo>
                    <a:pt x="1139079" y="671743"/>
                  </a:lnTo>
                  <a:lnTo>
                    <a:pt x="1123747" y="694484"/>
                  </a:lnTo>
                  <a:lnTo>
                    <a:pt x="1101006" y="709816"/>
                  </a:lnTo>
                  <a:lnTo>
                    <a:pt x="1073158" y="715439"/>
                  </a:lnTo>
                  <a:lnTo>
                    <a:pt x="71544" y="715439"/>
                  </a:lnTo>
                  <a:lnTo>
                    <a:pt x="43695" y="709816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3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3427740" y="4200989"/>
            <a:ext cx="751308" cy="238180"/>
          </a:xfrm>
          <a:prstGeom prst="rect">
            <a:avLst/>
          </a:prstGeom>
        </p:spPr>
        <p:txBody>
          <a:bodyPr vert="horz" wrap="square" lIns="0" tIns="14135" rIns="0" bIns="0" rtlCol="0">
            <a:spAutoFit/>
          </a:bodyPr>
          <a:lstStyle/>
          <a:p>
            <a:pPr marL="10872">
              <a:spcBef>
                <a:spcPts val="111"/>
              </a:spcBef>
            </a:pPr>
            <a:r>
              <a:rPr sz="1455" spc="43" dirty="0">
                <a:latin typeface="Lucida Sans Unicode"/>
                <a:cs typeface="Lucida Sans Unicode"/>
              </a:rPr>
              <a:t>Нач</a:t>
            </a:r>
            <a:r>
              <a:rPr sz="1370" spc="43" dirty="0">
                <a:latin typeface="Microsoft Sans Serif"/>
                <a:cs typeface="Microsoft Sans Serif"/>
              </a:rPr>
              <a:t>.</a:t>
            </a:r>
            <a:r>
              <a:rPr sz="1370" spc="-68" dirty="0">
                <a:latin typeface="Microsoft Sans Serif"/>
                <a:cs typeface="Microsoft Sans Serif"/>
              </a:rPr>
              <a:t> </a:t>
            </a:r>
            <a:r>
              <a:rPr sz="1455" spc="51" dirty="0">
                <a:latin typeface="Lucida Sans Unicode"/>
                <a:cs typeface="Lucida Sans Unicode"/>
              </a:rPr>
              <a:t>кл</a:t>
            </a:r>
            <a:r>
              <a:rPr sz="1370" spc="51" dirty="0">
                <a:latin typeface="Microsoft Sans Serif"/>
                <a:cs typeface="Microsoft Sans Serif"/>
              </a:rPr>
              <a:t>.</a:t>
            </a:r>
            <a:endParaRPr sz="1370">
              <a:latin typeface="Microsoft Sans Serif"/>
              <a:cs typeface="Microsoft Sans Serif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190107" y="1573427"/>
            <a:ext cx="1113915" cy="3839175"/>
            <a:chOff x="3726222" y="1610838"/>
            <a:chExt cx="1301115" cy="4484370"/>
          </a:xfrm>
        </p:grpSpPr>
        <p:sp>
          <p:nvSpPr>
            <p:cNvPr id="73" name="object 73"/>
            <p:cNvSpPr/>
            <p:nvPr/>
          </p:nvSpPr>
          <p:spPr>
            <a:xfrm>
              <a:off x="3732572" y="1617188"/>
              <a:ext cx="143510" cy="4114165"/>
            </a:xfrm>
            <a:custGeom>
              <a:avLst/>
              <a:gdLst/>
              <a:ahLst/>
              <a:cxnLst/>
              <a:rect l="l" t="t" r="r" b="b"/>
              <a:pathLst>
                <a:path w="143510" h="4114165">
                  <a:moveTo>
                    <a:pt x="0" y="0"/>
                  </a:moveTo>
                  <a:lnTo>
                    <a:pt x="0" y="4113776"/>
                  </a:lnTo>
                  <a:lnTo>
                    <a:pt x="143087" y="4113776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74" name="object 74"/>
            <p:cNvSpPr/>
            <p:nvPr/>
          </p:nvSpPr>
          <p:spPr>
            <a:xfrm>
              <a:off x="3875661" y="5373246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4" h="715645">
                  <a:moveTo>
                    <a:pt x="0" y="71544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4" y="0"/>
                  </a:lnTo>
                  <a:lnTo>
                    <a:pt x="1073158" y="0"/>
                  </a:lnTo>
                  <a:lnTo>
                    <a:pt x="1112850" y="12020"/>
                  </a:lnTo>
                  <a:lnTo>
                    <a:pt x="1139256" y="44165"/>
                  </a:lnTo>
                  <a:lnTo>
                    <a:pt x="1144702" y="71544"/>
                  </a:lnTo>
                  <a:lnTo>
                    <a:pt x="1144702" y="643895"/>
                  </a:lnTo>
                  <a:lnTo>
                    <a:pt x="1139079" y="671743"/>
                  </a:lnTo>
                  <a:lnTo>
                    <a:pt x="1123747" y="694484"/>
                  </a:lnTo>
                  <a:lnTo>
                    <a:pt x="1101006" y="709817"/>
                  </a:lnTo>
                  <a:lnTo>
                    <a:pt x="1073158" y="715439"/>
                  </a:lnTo>
                  <a:lnTo>
                    <a:pt x="71544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4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484763" y="4966620"/>
            <a:ext cx="636601" cy="238180"/>
          </a:xfrm>
          <a:prstGeom prst="rect">
            <a:avLst/>
          </a:prstGeom>
        </p:spPr>
        <p:txBody>
          <a:bodyPr vert="horz" wrap="square" lIns="0" tIns="14135" rIns="0" bIns="0" rtlCol="0">
            <a:spAutoFit/>
          </a:bodyPr>
          <a:lstStyle/>
          <a:p>
            <a:pPr marL="10872">
              <a:spcBef>
                <a:spcPts val="111"/>
              </a:spcBef>
            </a:pPr>
            <a:r>
              <a:rPr sz="1455" spc="4" dirty="0">
                <a:latin typeface="Lucida Sans Unicode"/>
                <a:cs typeface="Lucida Sans Unicode"/>
              </a:rPr>
              <a:t>Ин</a:t>
            </a:r>
            <a:r>
              <a:rPr sz="1370" spc="4" dirty="0">
                <a:latin typeface="Microsoft Sans Serif"/>
                <a:cs typeface="Microsoft Sans Serif"/>
              </a:rPr>
              <a:t>.</a:t>
            </a:r>
            <a:r>
              <a:rPr sz="1370" spc="-73" dirty="0">
                <a:latin typeface="Microsoft Sans Serif"/>
                <a:cs typeface="Microsoft Sans Serif"/>
              </a:rPr>
              <a:t> </a:t>
            </a:r>
            <a:r>
              <a:rPr sz="1455" spc="86" dirty="0">
                <a:latin typeface="Lucida Sans Unicode"/>
                <a:cs typeface="Lucida Sans Unicode"/>
              </a:rPr>
              <a:t>яз</a:t>
            </a:r>
            <a:r>
              <a:rPr sz="1370" spc="86" dirty="0">
                <a:latin typeface="Microsoft Sans Serif"/>
                <a:cs typeface="Microsoft Sans Serif"/>
              </a:rPr>
              <a:t>.</a:t>
            </a:r>
            <a:endParaRPr sz="1370">
              <a:latin typeface="Microsoft Sans Serif"/>
              <a:cs typeface="Microsoft Sans Serif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3190113" y="1573434"/>
            <a:ext cx="1113372" cy="4605162"/>
            <a:chOff x="3726229" y="1610845"/>
            <a:chExt cx="1300480" cy="5379085"/>
          </a:xfrm>
        </p:grpSpPr>
        <p:sp>
          <p:nvSpPr>
            <p:cNvPr id="77" name="object 77"/>
            <p:cNvSpPr/>
            <p:nvPr/>
          </p:nvSpPr>
          <p:spPr>
            <a:xfrm>
              <a:off x="3732572" y="1617188"/>
              <a:ext cx="143510" cy="5008245"/>
            </a:xfrm>
            <a:custGeom>
              <a:avLst/>
              <a:gdLst/>
              <a:ahLst/>
              <a:cxnLst/>
              <a:rect l="l" t="t" r="r" b="b"/>
              <a:pathLst>
                <a:path w="143510" h="5008245">
                  <a:moveTo>
                    <a:pt x="0" y="0"/>
                  </a:moveTo>
                  <a:lnTo>
                    <a:pt x="0" y="5008076"/>
                  </a:lnTo>
                  <a:lnTo>
                    <a:pt x="143087" y="5008076"/>
                  </a:lnTo>
                </a:path>
              </a:pathLst>
            </a:custGeom>
            <a:ln w="12686">
              <a:solidFill>
                <a:srgbClr val="4879A7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78" name="object 78"/>
            <p:cNvSpPr/>
            <p:nvPr/>
          </p:nvSpPr>
          <p:spPr>
            <a:xfrm>
              <a:off x="3875661" y="6267545"/>
              <a:ext cx="1144905" cy="715645"/>
            </a:xfrm>
            <a:custGeom>
              <a:avLst/>
              <a:gdLst/>
              <a:ahLst/>
              <a:cxnLst/>
              <a:rect l="l" t="t" r="r" b="b"/>
              <a:pathLst>
                <a:path w="1144904" h="715645">
                  <a:moveTo>
                    <a:pt x="0" y="71543"/>
                  </a:moveTo>
                  <a:lnTo>
                    <a:pt x="5622" y="43695"/>
                  </a:lnTo>
                  <a:lnTo>
                    <a:pt x="20954" y="20954"/>
                  </a:lnTo>
                  <a:lnTo>
                    <a:pt x="43695" y="5622"/>
                  </a:lnTo>
                  <a:lnTo>
                    <a:pt x="71544" y="0"/>
                  </a:lnTo>
                  <a:lnTo>
                    <a:pt x="1073158" y="0"/>
                  </a:lnTo>
                  <a:lnTo>
                    <a:pt x="1112850" y="12020"/>
                  </a:lnTo>
                  <a:lnTo>
                    <a:pt x="1139256" y="44165"/>
                  </a:lnTo>
                  <a:lnTo>
                    <a:pt x="1144702" y="71543"/>
                  </a:lnTo>
                  <a:lnTo>
                    <a:pt x="1144702" y="643895"/>
                  </a:lnTo>
                  <a:lnTo>
                    <a:pt x="1139079" y="671743"/>
                  </a:lnTo>
                  <a:lnTo>
                    <a:pt x="1123747" y="694484"/>
                  </a:lnTo>
                  <a:lnTo>
                    <a:pt x="1101006" y="709817"/>
                  </a:lnTo>
                  <a:lnTo>
                    <a:pt x="1073158" y="715439"/>
                  </a:lnTo>
                  <a:lnTo>
                    <a:pt x="71544" y="715439"/>
                  </a:lnTo>
                  <a:lnTo>
                    <a:pt x="43695" y="709817"/>
                  </a:lnTo>
                  <a:lnTo>
                    <a:pt x="20954" y="694484"/>
                  </a:lnTo>
                  <a:lnTo>
                    <a:pt x="5622" y="671743"/>
                  </a:lnTo>
                  <a:lnTo>
                    <a:pt x="0" y="643895"/>
                  </a:lnTo>
                  <a:lnTo>
                    <a:pt x="0" y="71543"/>
                  </a:lnTo>
                  <a:close/>
                </a:path>
              </a:pathLst>
            </a:custGeom>
            <a:ln w="12686">
              <a:solidFill>
                <a:srgbClr val="589AD5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184671" y="5641010"/>
            <a:ext cx="1058464" cy="403590"/>
          </a:xfrm>
          <a:prstGeom prst="rect">
            <a:avLst/>
          </a:prstGeom>
        </p:spPr>
        <p:txBody>
          <a:bodyPr vert="horz" wrap="square" lIns="0" tIns="15766" rIns="0" bIns="0" rtlCol="0">
            <a:spAutoFit/>
          </a:bodyPr>
          <a:lstStyle/>
          <a:p>
            <a:pPr algn="ctr">
              <a:lnSpc>
                <a:spcPts val="1532"/>
              </a:lnSpc>
              <a:spcBef>
                <a:spcPts val="124"/>
              </a:spcBef>
              <a:tabLst>
                <a:tab pos="163087" algn="l"/>
              </a:tabLst>
            </a:pPr>
            <a:r>
              <a:rPr sz="1370" u="sng" spc="-4" dirty="0">
                <a:uFill>
                  <a:solidFill>
                    <a:srgbClr val="4879A7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370" spc="-128" dirty="0">
                <a:latin typeface="Times New Roman"/>
                <a:cs typeface="Times New Roman"/>
              </a:rPr>
              <a:t> </a:t>
            </a:r>
            <a:r>
              <a:rPr sz="1284" spc="-39" dirty="0">
                <a:latin typeface="Lucida Sans Unicode"/>
                <a:cs typeface="Lucida Sans Unicode"/>
              </a:rPr>
              <a:t>Тех</a:t>
            </a:r>
            <a:r>
              <a:rPr sz="1327" spc="-39" dirty="0">
                <a:latin typeface="Lucida Sans Unicode"/>
                <a:cs typeface="Lucida Sans Unicode"/>
              </a:rPr>
              <a:t>н</a:t>
            </a:r>
            <a:r>
              <a:rPr sz="1284" spc="-39" dirty="0">
                <a:latin typeface="Lucida Sans Unicode"/>
                <a:cs typeface="Lucida Sans Unicode"/>
              </a:rPr>
              <a:t>о</a:t>
            </a:r>
            <a:r>
              <a:rPr sz="1327" spc="-39" dirty="0">
                <a:latin typeface="Lucida Sans Unicode"/>
                <a:cs typeface="Lucida Sans Unicode"/>
              </a:rPr>
              <a:t>л</a:t>
            </a:r>
            <a:r>
              <a:rPr sz="1284" spc="-39" dirty="0">
                <a:latin typeface="Lucida Sans Unicode"/>
                <a:cs typeface="Lucida Sans Unicode"/>
              </a:rPr>
              <a:t>о</a:t>
            </a:r>
            <a:r>
              <a:rPr sz="1327" spc="-39" dirty="0">
                <a:latin typeface="Lucida Sans Unicode"/>
                <a:cs typeface="Lucida Sans Unicode"/>
              </a:rPr>
              <a:t>ги</a:t>
            </a:r>
            <a:endParaRPr sz="1327">
              <a:latin typeface="Lucida Sans Unicode"/>
              <a:cs typeface="Lucida Sans Unicode"/>
            </a:endParaRPr>
          </a:p>
          <a:p>
            <a:pPr marL="175590" algn="ctr">
              <a:lnSpc>
                <a:spcPts val="1532"/>
              </a:lnSpc>
            </a:pPr>
            <a:r>
              <a:rPr sz="1327" spc="86" dirty="0">
                <a:latin typeface="Lucida Sans Unicode"/>
                <a:cs typeface="Lucida Sans Unicode"/>
              </a:rPr>
              <a:t>я</a:t>
            </a:r>
            <a:endParaRPr sz="1327">
              <a:latin typeface="Lucida Sans Unicode"/>
              <a:cs typeface="Lucida Sans Unicode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922350" y="2276478"/>
            <a:ext cx="1099781" cy="1510771"/>
            <a:chOff x="5749578" y="2432040"/>
            <a:chExt cx="1284605" cy="1764664"/>
          </a:xfrm>
        </p:grpSpPr>
        <p:pic>
          <p:nvPicPr>
            <p:cNvPr id="81" name="object 8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9578" y="2432040"/>
              <a:ext cx="1098789" cy="109878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928451" y="3091314"/>
              <a:ext cx="1099185" cy="1099185"/>
            </a:xfrm>
            <a:custGeom>
              <a:avLst/>
              <a:gdLst/>
              <a:ahLst/>
              <a:cxnLst/>
              <a:rect l="l" t="t" r="r" b="b"/>
              <a:pathLst>
                <a:path w="1099184" h="1099185">
                  <a:moveTo>
                    <a:pt x="988910" y="1098788"/>
                  </a:moveTo>
                  <a:lnTo>
                    <a:pt x="109878" y="1098788"/>
                  </a:lnTo>
                  <a:lnTo>
                    <a:pt x="67109" y="1090154"/>
                  </a:lnTo>
                  <a:lnTo>
                    <a:pt x="32182" y="1066606"/>
                  </a:lnTo>
                  <a:lnTo>
                    <a:pt x="8634" y="1031680"/>
                  </a:lnTo>
                  <a:lnTo>
                    <a:pt x="0" y="988910"/>
                  </a:lnTo>
                  <a:lnTo>
                    <a:pt x="0" y="109878"/>
                  </a:lnTo>
                  <a:lnTo>
                    <a:pt x="8634" y="67109"/>
                  </a:lnTo>
                  <a:lnTo>
                    <a:pt x="32182" y="32182"/>
                  </a:lnTo>
                  <a:lnTo>
                    <a:pt x="67109" y="8634"/>
                  </a:lnTo>
                  <a:lnTo>
                    <a:pt x="109878" y="0"/>
                  </a:lnTo>
                  <a:lnTo>
                    <a:pt x="988910" y="0"/>
                  </a:lnTo>
                  <a:lnTo>
                    <a:pt x="1030959" y="8364"/>
                  </a:lnTo>
                  <a:lnTo>
                    <a:pt x="1066606" y="32182"/>
                  </a:lnTo>
                  <a:lnTo>
                    <a:pt x="1090425" y="67830"/>
                  </a:lnTo>
                  <a:lnTo>
                    <a:pt x="1098789" y="109878"/>
                  </a:lnTo>
                  <a:lnTo>
                    <a:pt x="1098789" y="988910"/>
                  </a:lnTo>
                  <a:lnTo>
                    <a:pt x="1090154" y="1031680"/>
                  </a:lnTo>
                  <a:lnTo>
                    <a:pt x="1066606" y="1066606"/>
                  </a:lnTo>
                  <a:lnTo>
                    <a:pt x="1031680" y="1090154"/>
                  </a:lnTo>
                  <a:lnTo>
                    <a:pt x="988910" y="1098788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83" name="object 83"/>
            <p:cNvSpPr/>
            <p:nvPr/>
          </p:nvSpPr>
          <p:spPr>
            <a:xfrm>
              <a:off x="5928451" y="3091314"/>
              <a:ext cx="1099185" cy="1099185"/>
            </a:xfrm>
            <a:custGeom>
              <a:avLst/>
              <a:gdLst/>
              <a:ahLst/>
              <a:cxnLst/>
              <a:rect l="l" t="t" r="r" b="b"/>
              <a:pathLst>
                <a:path w="1099184" h="1099185">
                  <a:moveTo>
                    <a:pt x="0" y="109878"/>
                  </a:moveTo>
                  <a:lnTo>
                    <a:pt x="8634" y="67109"/>
                  </a:lnTo>
                  <a:lnTo>
                    <a:pt x="32182" y="32182"/>
                  </a:lnTo>
                  <a:lnTo>
                    <a:pt x="67109" y="8634"/>
                  </a:lnTo>
                  <a:lnTo>
                    <a:pt x="109878" y="0"/>
                  </a:lnTo>
                  <a:lnTo>
                    <a:pt x="988910" y="0"/>
                  </a:lnTo>
                  <a:lnTo>
                    <a:pt x="1030959" y="8364"/>
                  </a:lnTo>
                  <a:lnTo>
                    <a:pt x="1066606" y="32182"/>
                  </a:lnTo>
                  <a:lnTo>
                    <a:pt x="1090425" y="67830"/>
                  </a:lnTo>
                  <a:lnTo>
                    <a:pt x="1098789" y="109878"/>
                  </a:lnTo>
                  <a:lnTo>
                    <a:pt x="1098789" y="988910"/>
                  </a:lnTo>
                  <a:lnTo>
                    <a:pt x="1090154" y="1031680"/>
                  </a:lnTo>
                  <a:lnTo>
                    <a:pt x="1066606" y="1066606"/>
                  </a:lnTo>
                  <a:lnTo>
                    <a:pt x="1031680" y="1090154"/>
                  </a:lnTo>
                  <a:lnTo>
                    <a:pt x="988910" y="1098788"/>
                  </a:lnTo>
                  <a:lnTo>
                    <a:pt x="109878" y="1098788"/>
                  </a:lnTo>
                  <a:lnTo>
                    <a:pt x="67109" y="1090154"/>
                  </a:lnTo>
                  <a:lnTo>
                    <a:pt x="32182" y="1066606"/>
                  </a:lnTo>
                  <a:lnTo>
                    <a:pt x="8634" y="1031680"/>
                  </a:lnTo>
                  <a:lnTo>
                    <a:pt x="0" y="988910"/>
                  </a:lnTo>
                  <a:lnTo>
                    <a:pt x="0" y="109878"/>
                  </a:lnTo>
                  <a:close/>
                </a:path>
              </a:pathLst>
            </a:custGeom>
            <a:ln w="12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5212712" y="2992452"/>
            <a:ext cx="661608" cy="598256"/>
          </a:xfrm>
          <a:prstGeom prst="rect">
            <a:avLst/>
          </a:prstGeom>
        </p:spPr>
        <p:txBody>
          <a:bodyPr vert="horz" wrap="square" lIns="0" tIns="33162" rIns="0" bIns="0" rtlCol="0">
            <a:spAutoFit/>
          </a:bodyPr>
          <a:lstStyle/>
          <a:p>
            <a:pPr marL="75564">
              <a:spcBef>
                <a:spcPts val="261"/>
              </a:spcBef>
            </a:pPr>
            <a:r>
              <a:rPr sz="1027" b="1" spc="-4" dirty="0">
                <a:latin typeface="Calibri"/>
                <a:cs typeface="Calibri"/>
              </a:rPr>
              <a:t>2020</a:t>
            </a:r>
            <a:r>
              <a:rPr sz="1027" b="1" spc="-30" dirty="0">
                <a:latin typeface="Calibri"/>
                <a:cs typeface="Calibri"/>
              </a:rPr>
              <a:t> </a:t>
            </a:r>
            <a:r>
              <a:rPr sz="985" spc="-51" dirty="0">
                <a:latin typeface="Lucida Sans Unicode"/>
                <a:cs typeface="Lucida Sans Unicode"/>
              </a:rPr>
              <a:t>год</a:t>
            </a:r>
            <a:endParaRPr sz="985">
              <a:latin typeface="Lucida Sans Unicode"/>
              <a:cs typeface="Lucida Sans Unicode"/>
            </a:endParaRPr>
          </a:p>
          <a:p>
            <a:pPr marL="10872">
              <a:spcBef>
                <a:spcPts val="180"/>
              </a:spcBef>
            </a:pPr>
            <a:r>
              <a:rPr sz="1027" b="1" spc="-4" dirty="0">
                <a:latin typeface="Calibri"/>
                <a:cs typeface="Calibri"/>
              </a:rPr>
              <a:t>71 </a:t>
            </a:r>
            <a:r>
              <a:rPr sz="985" spc="-39" dirty="0">
                <a:latin typeface="Lucida Sans Unicode"/>
                <a:cs typeface="Lucida Sans Unicode"/>
              </a:rPr>
              <a:t>п</a:t>
            </a:r>
            <a:r>
              <a:rPr sz="985" spc="4" dirty="0">
                <a:latin typeface="Lucida Sans Unicode"/>
                <a:cs typeface="Lucida Sans Unicode"/>
              </a:rPr>
              <a:t>е</a:t>
            </a:r>
            <a:r>
              <a:rPr sz="985" spc="-17" dirty="0">
                <a:latin typeface="Lucida Sans Unicode"/>
                <a:cs typeface="Lucida Sans Unicode"/>
              </a:rPr>
              <a:t>д</a:t>
            </a:r>
            <a:r>
              <a:rPr sz="985" spc="4" dirty="0">
                <a:latin typeface="Lucida Sans Unicode"/>
                <a:cs typeface="Lucida Sans Unicode"/>
              </a:rPr>
              <a:t>а</a:t>
            </a:r>
            <a:r>
              <a:rPr sz="985" spc="-73" dirty="0">
                <a:latin typeface="Lucida Sans Unicode"/>
                <a:cs typeface="Lucida Sans Unicode"/>
              </a:rPr>
              <a:t>г</a:t>
            </a:r>
            <a:r>
              <a:rPr sz="985" spc="-26" dirty="0">
                <a:latin typeface="Lucida Sans Unicode"/>
                <a:cs typeface="Lucida Sans Unicode"/>
              </a:rPr>
              <a:t>о</a:t>
            </a:r>
            <a:r>
              <a:rPr sz="985" spc="-60" dirty="0">
                <a:latin typeface="Lucida Sans Unicode"/>
                <a:cs typeface="Lucida Sans Unicode"/>
              </a:rPr>
              <a:t>г</a:t>
            </a:r>
            <a:endParaRPr sz="985">
              <a:latin typeface="Lucida Sans Unicode"/>
              <a:cs typeface="Lucida Sans Unicode"/>
            </a:endParaRPr>
          </a:p>
          <a:p>
            <a:pPr marL="18483">
              <a:spcBef>
                <a:spcPts val="265"/>
              </a:spcBef>
            </a:pPr>
            <a:r>
              <a:rPr sz="1199" b="1" spc="-9" dirty="0">
                <a:latin typeface="Calibri"/>
                <a:cs typeface="Calibri"/>
              </a:rPr>
              <a:t>2</a:t>
            </a:r>
            <a:r>
              <a:rPr sz="1199" b="1" spc="-4" dirty="0">
                <a:latin typeface="Calibri"/>
                <a:cs typeface="Calibri"/>
              </a:rPr>
              <a:t>7 </a:t>
            </a:r>
            <a:r>
              <a:rPr sz="1113" spc="81" dirty="0">
                <a:latin typeface="Lucida Sans Unicode"/>
                <a:cs typeface="Lucida Sans Unicode"/>
              </a:rPr>
              <a:t>М</a:t>
            </a:r>
            <a:r>
              <a:rPr sz="1113" spc="-43" dirty="0">
                <a:latin typeface="Lucida Sans Unicode"/>
                <a:cs typeface="Lucida Sans Unicode"/>
              </a:rPr>
              <a:t>О</a:t>
            </a:r>
            <a:r>
              <a:rPr sz="1156" spc="-4" dirty="0">
                <a:latin typeface="Lucida Sans Unicode"/>
                <a:cs typeface="Lucida Sans Unicode"/>
              </a:rPr>
              <a:t>У</a:t>
            </a:r>
            <a:r>
              <a:rPr sz="1113" spc="-43" dirty="0">
                <a:latin typeface="Lucida Sans Unicode"/>
                <a:cs typeface="Lucida Sans Unicode"/>
              </a:rPr>
              <a:t>О</a:t>
            </a:r>
            <a:endParaRPr sz="1113">
              <a:latin typeface="Lucida Sans Unicode"/>
              <a:cs typeface="Lucida Sans Unicode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6044249" y="2276478"/>
            <a:ext cx="1436293" cy="1510771"/>
            <a:chOff x="7060019" y="2432040"/>
            <a:chExt cx="1677670" cy="1764664"/>
          </a:xfrm>
        </p:grpSpPr>
        <p:sp>
          <p:nvSpPr>
            <p:cNvPr id="86" name="object 86"/>
            <p:cNvSpPr/>
            <p:nvPr/>
          </p:nvSpPr>
          <p:spPr>
            <a:xfrm>
              <a:off x="7060019" y="2849423"/>
              <a:ext cx="212090" cy="264160"/>
            </a:xfrm>
            <a:custGeom>
              <a:avLst/>
              <a:gdLst/>
              <a:ahLst/>
              <a:cxnLst/>
              <a:rect l="l" t="t" r="r" b="b"/>
              <a:pathLst>
                <a:path w="212090" h="264160">
                  <a:moveTo>
                    <a:pt x="105825" y="264023"/>
                  </a:moveTo>
                  <a:lnTo>
                    <a:pt x="105825" y="211218"/>
                  </a:lnTo>
                  <a:lnTo>
                    <a:pt x="0" y="211218"/>
                  </a:lnTo>
                  <a:lnTo>
                    <a:pt x="0" y="52804"/>
                  </a:lnTo>
                  <a:lnTo>
                    <a:pt x="105825" y="52804"/>
                  </a:lnTo>
                  <a:lnTo>
                    <a:pt x="105825" y="0"/>
                  </a:lnTo>
                  <a:lnTo>
                    <a:pt x="211651" y="132011"/>
                  </a:lnTo>
                  <a:lnTo>
                    <a:pt x="105825" y="264023"/>
                  </a:lnTo>
                  <a:close/>
                </a:path>
              </a:pathLst>
            </a:custGeom>
            <a:solidFill>
              <a:srgbClr val="B3CAE7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87" name="object 8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3086" y="2432040"/>
              <a:ext cx="1098788" cy="1098789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631958" y="3091314"/>
              <a:ext cx="1099185" cy="1099185"/>
            </a:xfrm>
            <a:custGeom>
              <a:avLst/>
              <a:gdLst/>
              <a:ahLst/>
              <a:cxnLst/>
              <a:rect l="l" t="t" r="r" b="b"/>
              <a:pathLst>
                <a:path w="1099184" h="1099185">
                  <a:moveTo>
                    <a:pt x="988910" y="1098788"/>
                  </a:moveTo>
                  <a:lnTo>
                    <a:pt x="109878" y="1098788"/>
                  </a:lnTo>
                  <a:lnTo>
                    <a:pt x="67109" y="1090154"/>
                  </a:lnTo>
                  <a:lnTo>
                    <a:pt x="32183" y="1066606"/>
                  </a:lnTo>
                  <a:lnTo>
                    <a:pt x="8634" y="1031680"/>
                  </a:lnTo>
                  <a:lnTo>
                    <a:pt x="0" y="988910"/>
                  </a:lnTo>
                  <a:lnTo>
                    <a:pt x="0" y="109878"/>
                  </a:lnTo>
                  <a:lnTo>
                    <a:pt x="8634" y="67109"/>
                  </a:lnTo>
                  <a:lnTo>
                    <a:pt x="32183" y="32182"/>
                  </a:lnTo>
                  <a:lnTo>
                    <a:pt x="67109" y="8634"/>
                  </a:lnTo>
                  <a:lnTo>
                    <a:pt x="109878" y="0"/>
                  </a:lnTo>
                  <a:lnTo>
                    <a:pt x="988910" y="0"/>
                  </a:lnTo>
                  <a:lnTo>
                    <a:pt x="1030959" y="8364"/>
                  </a:lnTo>
                  <a:lnTo>
                    <a:pt x="1066606" y="32182"/>
                  </a:lnTo>
                  <a:lnTo>
                    <a:pt x="1090425" y="67830"/>
                  </a:lnTo>
                  <a:lnTo>
                    <a:pt x="1098789" y="109878"/>
                  </a:lnTo>
                  <a:lnTo>
                    <a:pt x="1098789" y="988910"/>
                  </a:lnTo>
                  <a:lnTo>
                    <a:pt x="1090154" y="1031680"/>
                  </a:lnTo>
                  <a:lnTo>
                    <a:pt x="1066606" y="1066606"/>
                  </a:lnTo>
                  <a:lnTo>
                    <a:pt x="1031680" y="1090154"/>
                  </a:lnTo>
                  <a:lnTo>
                    <a:pt x="988910" y="1098788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89" name="object 89"/>
            <p:cNvSpPr/>
            <p:nvPr/>
          </p:nvSpPr>
          <p:spPr>
            <a:xfrm>
              <a:off x="7631958" y="3091314"/>
              <a:ext cx="1099185" cy="1099185"/>
            </a:xfrm>
            <a:custGeom>
              <a:avLst/>
              <a:gdLst/>
              <a:ahLst/>
              <a:cxnLst/>
              <a:rect l="l" t="t" r="r" b="b"/>
              <a:pathLst>
                <a:path w="1099184" h="1099185">
                  <a:moveTo>
                    <a:pt x="0" y="109878"/>
                  </a:moveTo>
                  <a:lnTo>
                    <a:pt x="8634" y="67109"/>
                  </a:lnTo>
                  <a:lnTo>
                    <a:pt x="32183" y="32182"/>
                  </a:lnTo>
                  <a:lnTo>
                    <a:pt x="67109" y="8634"/>
                  </a:lnTo>
                  <a:lnTo>
                    <a:pt x="109878" y="0"/>
                  </a:lnTo>
                  <a:lnTo>
                    <a:pt x="988910" y="0"/>
                  </a:lnTo>
                  <a:lnTo>
                    <a:pt x="1030959" y="8364"/>
                  </a:lnTo>
                  <a:lnTo>
                    <a:pt x="1066606" y="32182"/>
                  </a:lnTo>
                  <a:lnTo>
                    <a:pt x="1090425" y="67830"/>
                  </a:lnTo>
                  <a:lnTo>
                    <a:pt x="1098789" y="109878"/>
                  </a:lnTo>
                  <a:lnTo>
                    <a:pt x="1098789" y="988910"/>
                  </a:lnTo>
                  <a:lnTo>
                    <a:pt x="1090154" y="1031680"/>
                  </a:lnTo>
                  <a:lnTo>
                    <a:pt x="1066606" y="1066606"/>
                  </a:lnTo>
                  <a:lnTo>
                    <a:pt x="1031680" y="1090154"/>
                  </a:lnTo>
                  <a:lnTo>
                    <a:pt x="988910" y="1098788"/>
                  </a:lnTo>
                  <a:lnTo>
                    <a:pt x="109878" y="1098788"/>
                  </a:lnTo>
                  <a:lnTo>
                    <a:pt x="67109" y="1090154"/>
                  </a:lnTo>
                  <a:lnTo>
                    <a:pt x="32183" y="1066606"/>
                  </a:lnTo>
                  <a:lnTo>
                    <a:pt x="8634" y="1031680"/>
                  </a:lnTo>
                  <a:lnTo>
                    <a:pt x="0" y="988910"/>
                  </a:lnTo>
                  <a:lnTo>
                    <a:pt x="0" y="109878"/>
                  </a:lnTo>
                  <a:close/>
                </a:path>
              </a:pathLst>
            </a:custGeom>
            <a:ln w="12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6679272" y="2923210"/>
            <a:ext cx="647473" cy="735153"/>
          </a:xfrm>
          <a:prstGeom prst="rect">
            <a:avLst/>
          </a:prstGeom>
        </p:spPr>
        <p:txBody>
          <a:bodyPr vert="horz" wrap="square" lIns="0" tIns="33162" rIns="0" bIns="0" rtlCol="0">
            <a:spAutoFit/>
          </a:bodyPr>
          <a:lstStyle/>
          <a:p>
            <a:pPr marR="6523" algn="ctr">
              <a:spcBef>
                <a:spcPts val="261"/>
              </a:spcBef>
            </a:pPr>
            <a:r>
              <a:rPr sz="1027" b="1" spc="-4" dirty="0">
                <a:latin typeface="Calibri"/>
                <a:cs typeface="Calibri"/>
              </a:rPr>
              <a:t>2021</a:t>
            </a:r>
            <a:r>
              <a:rPr sz="1027" b="1" spc="-30" dirty="0">
                <a:latin typeface="Calibri"/>
                <a:cs typeface="Calibri"/>
              </a:rPr>
              <a:t> </a:t>
            </a:r>
            <a:r>
              <a:rPr sz="985" spc="-51" dirty="0">
                <a:latin typeface="Lucida Sans Unicode"/>
                <a:cs typeface="Lucida Sans Unicode"/>
              </a:rPr>
              <a:t>год</a:t>
            </a:r>
            <a:endParaRPr sz="985">
              <a:latin typeface="Lucida Sans Unicode"/>
              <a:cs typeface="Lucida Sans Unicode"/>
            </a:endParaRPr>
          </a:p>
          <a:p>
            <a:pPr algn="ctr">
              <a:lnSpc>
                <a:spcPts val="1216"/>
              </a:lnSpc>
              <a:spcBef>
                <a:spcPts val="180"/>
              </a:spcBef>
            </a:pPr>
            <a:r>
              <a:rPr sz="1027" b="1" spc="-4" dirty="0">
                <a:latin typeface="Calibri"/>
                <a:cs typeface="Calibri"/>
              </a:rPr>
              <a:t>818</a:t>
            </a:r>
            <a:endParaRPr sz="1027">
              <a:latin typeface="Calibri"/>
              <a:cs typeface="Calibri"/>
            </a:endParaRPr>
          </a:p>
          <a:p>
            <a:pPr algn="ctr">
              <a:lnSpc>
                <a:spcPts val="1164"/>
              </a:lnSpc>
            </a:pPr>
            <a:r>
              <a:rPr sz="985" spc="-21" dirty="0">
                <a:latin typeface="Lucida Sans Unicode"/>
                <a:cs typeface="Lucida Sans Unicode"/>
              </a:rPr>
              <a:t>педагогов</a:t>
            </a:r>
            <a:endParaRPr sz="985">
              <a:latin typeface="Lucida Sans Unicode"/>
              <a:cs typeface="Lucida Sans Unicode"/>
            </a:endParaRPr>
          </a:p>
          <a:p>
            <a:pPr algn="ctr">
              <a:spcBef>
                <a:spcPts val="209"/>
              </a:spcBef>
            </a:pPr>
            <a:r>
              <a:rPr sz="1199" b="1" spc="-9" dirty="0">
                <a:latin typeface="Calibri"/>
                <a:cs typeface="Calibri"/>
              </a:rPr>
              <a:t>6</a:t>
            </a:r>
            <a:r>
              <a:rPr sz="1199" b="1" spc="-4" dirty="0">
                <a:latin typeface="Calibri"/>
                <a:cs typeface="Calibri"/>
              </a:rPr>
              <a:t>6 </a:t>
            </a:r>
            <a:r>
              <a:rPr sz="1113" spc="81" dirty="0">
                <a:latin typeface="Lucida Sans Unicode"/>
                <a:cs typeface="Lucida Sans Unicode"/>
              </a:rPr>
              <a:t>М</a:t>
            </a:r>
            <a:r>
              <a:rPr sz="1113" spc="-43" dirty="0">
                <a:latin typeface="Lucida Sans Unicode"/>
                <a:cs typeface="Lucida Sans Unicode"/>
              </a:rPr>
              <a:t>О</a:t>
            </a:r>
            <a:r>
              <a:rPr sz="1156" spc="-4" dirty="0">
                <a:latin typeface="Lucida Sans Unicode"/>
                <a:cs typeface="Lucida Sans Unicode"/>
              </a:rPr>
              <a:t>У</a:t>
            </a:r>
            <a:r>
              <a:rPr sz="1113" spc="-43" dirty="0">
                <a:latin typeface="Lucida Sans Unicode"/>
                <a:cs typeface="Lucida Sans Unicode"/>
              </a:rPr>
              <a:t>О</a:t>
            </a:r>
            <a:endParaRPr sz="1113">
              <a:latin typeface="Lucida Sans Unicode"/>
              <a:cs typeface="Lucida Sans Unicode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7502663" y="2276478"/>
            <a:ext cx="1436293" cy="1510771"/>
            <a:chOff x="8763527" y="2432040"/>
            <a:chExt cx="1677670" cy="1764664"/>
          </a:xfrm>
        </p:grpSpPr>
        <p:sp>
          <p:nvSpPr>
            <p:cNvPr id="92" name="object 92"/>
            <p:cNvSpPr/>
            <p:nvPr/>
          </p:nvSpPr>
          <p:spPr>
            <a:xfrm>
              <a:off x="8763527" y="2849423"/>
              <a:ext cx="212090" cy="264160"/>
            </a:xfrm>
            <a:custGeom>
              <a:avLst/>
              <a:gdLst/>
              <a:ahLst/>
              <a:cxnLst/>
              <a:rect l="l" t="t" r="r" b="b"/>
              <a:pathLst>
                <a:path w="212090" h="264160">
                  <a:moveTo>
                    <a:pt x="105825" y="264023"/>
                  </a:moveTo>
                  <a:lnTo>
                    <a:pt x="105825" y="211218"/>
                  </a:lnTo>
                  <a:lnTo>
                    <a:pt x="0" y="211218"/>
                  </a:lnTo>
                  <a:lnTo>
                    <a:pt x="0" y="52804"/>
                  </a:lnTo>
                  <a:lnTo>
                    <a:pt x="105825" y="52804"/>
                  </a:lnTo>
                  <a:lnTo>
                    <a:pt x="105825" y="0"/>
                  </a:lnTo>
                  <a:lnTo>
                    <a:pt x="211650" y="132011"/>
                  </a:lnTo>
                  <a:lnTo>
                    <a:pt x="105825" y="264023"/>
                  </a:lnTo>
                  <a:close/>
                </a:path>
              </a:pathLst>
            </a:custGeom>
            <a:solidFill>
              <a:srgbClr val="B3CAE7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93" name="object 9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6593" y="2432040"/>
              <a:ext cx="1098788" cy="1098789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9335465" y="3091314"/>
              <a:ext cx="1099185" cy="1099185"/>
            </a:xfrm>
            <a:custGeom>
              <a:avLst/>
              <a:gdLst/>
              <a:ahLst/>
              <a:cxnLst/>
              <a:rect l="l" t="t" r="r" b="b"/>
              <a:pathLst>
                <a:path w="1099184" h="1099185">
                  <a:moveTo>
                    <a:pt x="988909" y="1098788"/>
                  </a:moveTo>
                  <a:lnTo>
                    <a:pt x="109878" y="1098788"/>
                  </a:lnTo>
                  <a:lnTo>
                    <a:pt x="67108" y="1090154"/>
                  </a:lnTo>
                  <a:lnTo>
                    <a:pt x="32182" y="1066606"/>
                  </a:lnTo>
                  <a:lnTo>
                    <a:pt x="8634" y="1031680"/>
                  </a:lnTo>
                  <a:lnTo>
                    <a:pt x="0" y="988910"/>
                  </a:lnTo>
                  <a:lnTo>
                    <a:pt x="0" y="109878"/>
                  </a:lnTo>
                  <a:lnTo>
                    <a:pt x="8634" y="67109"/>
                  </a:lnTo>
                  <a:lnTo>
                    <a:pt x="32182" y="32182"/>
                  </a:lnTo>
                  <a:lnTo>
                    <a:pt x="67108" y="8634"/>
                  </a:lnTo>
                  <a:lnTo>
                    <a:pt x="109878" y="0"/>
                  </a:lnTo>
                  <a:lnTo>
                    <a:pt x="988909" y="0"/>
                  </a:lnTo>
                  <a:lnTo>
                    <a:pt x="1030958" y="8364"/>
                  </a:lnTo>
                  <a:lnTo>
                    <a:pt x="1066606" y="32182"/>
                  </a:lnTo>
                  <a:lnTo>
                    <a:pt x="1090424" y="67830"/>
                  </a:lnTo>
                  <a:lnTo>
                    <a:pt x="1098788" y="109878"/>
                  </a:lnTo>
                  <a:lnTo>
                    <a:pt x="1098788" y="988910"/>
                  </a:lnTo>
                  <a:lnTo>
                    <a:pt x="1090153" y="1031680"/>
                  </a:lnTo>
                  <a:lnTo>
                    <a:pt x="1066605" y="1066606"/>
                  </a:lnTo>
                  <a:lnTo>
                    <a:pt x="1031679" y="1090154"/>
                  </a:lnTo>
                  <a:lnTo>
                    <a:pt x="988909" y="1098788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95" name="object 95"/>
            <p:cNvSpPr/>
            <p:nvPr/>
          </p:nvSpPr>
          <p:spPr>
            <a:xfrm>
              <a:off x="9335465" y="3091314"/>
              <a:ext cx="1099185" cy="1099185"/>
            </a:xfrm>
            <a:custGeom>
              <a:avLst/>
              <a:gdLst/>
              <a:ahLst/>
              <a:cxnLst/>
              <a:rect l="l" t="t" r="r" b="b"/>
              <a:pathLst>
                <a:path w="1099184" h="1099185">
                  <a:moveTo>
                    <a:pt x="0" y="109878"/>
                  </a:moveTo>
                  <a:lnTo>
                    <a:pt x="8634" y="67109"/>
                  </a:lnTo>
                  <a:lnTo>
                    <a:pt x="32182" y="32182"/>
                  </a:lnTo>
                  <a:lnTo>
                    <a:pt x="67108" y="8634"/>
                  </a:lnTo>
                  <a:lnTo>
                    <a:pt x="109878" y="0"/>
                  </a:lnTo>
                  <a:lnTo>
                    <a:pt x="988909" y="0"/>
                  </a:lnTo>
                  <a:lnTo>
                    <a:pt x="1030958" y="8364"/>
                  </a:lnTo>
                  <a:lnTo>
                    <a:pt x="1066606" y="32182"/>
                  </a:lnTo>
                  <a:lnTo>
                    <a:pt x="1090424" y="67830"/>
                  </a:lnTo>
                  <a:lnTo>
                    <a:pt x="1098788" y="109878"/>
                  </a:lnTo>
                  <a:lnTo>
                    <a:pt x="1098788" y="988910"/>
                  </a:lnTo>
                  <a:lnTo>
                    <a:pt x="1090153" y="1031680"/>
                  </a:lnTo>
                  <a:lnTo>
                    <a:pt x="1066605" y="1066606"/>
                  </a:lnTo>
                  <a:lnTo>
                    <a:pt x="1031679" y="1090154"/>
                  </a:lnTo>
                  <a:lnTo>
                    <a:pt x="988909" y="1098788"/>
                  </a:lnTo>
                  <a:lnTo>
                    <a:pt x="109878" y="1098788"/>
                  </a:lnTo>
                  <a:lnTo>
                    <a:pt x="67108" y="1090154"/>
                  </a:lnTo>
                  <a:lnTo>
                    <a:pt x="32182" y="1066606"/>
                  </a:lnTo>
                  <a:lnTo>
                    <a:pt x="8634" y="1031680"/>
                  </a:lnTo>
                  <a:lnTo>
                    <a:pt x="0" y="988910"/>
                  </a:lnTo>
                  <a:lnTo>
                    <a:pt x="0" y="109878"/>
                  </a:lnTo>
                  <a:close/>
                </a:path>
              </a:pathLst>
            </a:custGeom>
            <a:ln w="126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8137685" y="2923210"/>
            <a:ext cx="647473" cy="735153"/>
          </a:xfrm>
          <a:prstGeom prst="rect">
            <a:avLst/>
          </a:prstGeom>
        </p:spPr>
        <p:txBody>
          <a:bodyPr vert="horz" wrap="square" lIns="0" tIns="33162" rIns="0" bIns="0" rtlCol="0">
            <a:spAutoFit/>
          </a:bodyPr>
          <a:lstStyle/>
          <a:p>
            <a:pPr marR="6523" algn="ctr">
              <a:spcBef>
                <a:spcPts val="261"/>
              </a:spcBef>
            </a:pPr>
            <a:r>
              <a:rPr sz="1027" b="1" spc="-4" dirty="0">
                <a:latin typeface="Calibri"/>
                <a:cs typeface="Calibri"/>
              </a:rPr>
              <a:t>2022</a:t>
            </a:r>
            <a:r>
              <a:rPr sz="1027" b="1" spc="-30" dirty="0">
                <a:latin typeface="Calibri"/>
                <a:cs typeface="Calibri"/>
              </a:rPr>
              <a:t> </a:t>
            </a:r>
            <a:r>
              <a:rPr sz="985" spc="-51" dirty="0">
                <a:latin typeface="Lucida Sans Unicode"/>
                <a:cs typeface="Lucida Sans Unicode"/>
              </a:rPr>
              <a:t>год</a:t>
            </a:r>
            <a:endParaRPr sz="985">
              <a:latin typeface="Lucida Sans Unicode"/>
              <a:cs typeface="Lucida Sans Unicode"/>
            </a:endParaRPr>
          </a:p>
          <a:p>
            <a:pPr algn="ctr">
              <a:lnSpc>
                <a:spcPts val="1216"/>
              </a:lnSpc>
              <a:spcBef>
                <a:spcPts val="180"/>
              </a:spcBef>
            </a:pPr>
            <a:r>
              <a:rPr sz="1027" b="1" spc="-4" dirty="0">
                <a:latin typeface="Calibri"/>
                <a:cs typeface="Calibri"/>
              </a:rPr>
              <a:t>1996</a:t>
            </a:r>
            <a:endParaRPr sz="1027">
              <a:latin typeface="Calibri"/>
              <a:cs typeface="Calibri"/>
            </a:endParaRPr>
          </a:p>
          <a:p>
            <a:pPr algn="ctr">
              <a:lnSpc>
                <a:spcPts val="1164"/>
              </a:lnSpc>
            </a:pPr>
            <a:r>
              <a:rPr sz="985" spc="-21" dirty="0">
                <a:latin typeface="Lucida Sans Unicode"/>
                <a:cs typeface="Lucida Sans Unicode"/>
              </a:rPr>
              <a:t>педагогов</a:t>
            </a:r>
            <a:endParaRPr sz="985">
              <a:latin typeface="Lucida Sans Unicode"/>
              <a:cs typeface="Lucida Sans Unicode"/>
            </a:endParaRPr>
          </a:p>
          <a:p>
            <a:pPr algn="ctr">
              <a:spcBef>
                <a:spcPts val="209"/>
              </a:spcBef>
            </a:pPr>
            <a:r>
              <a:rPr sz="1199" b="1" spc="-9" dirty="0">
                <a:latin typeface="Calibri"/>
                <a:cs typeface="Calibri"/>
              </a:rPr>
              <a:t>6</a:t>
            </a:r>
            <a:r>
              <a:rPr sz="1199" b="1" spc="-4" dirty="0">
                <a:latin typeface="Calibri"/>
                <a:cs typeface="Calibri"/>
              </a:rPr>
              <a:t>8 </a:t>
            </a:r>
            <a:r>
              <a:rPr sz="1113" spc="81" dirty="0">
                <a:latin typeface="Lucida Sans Unicode"/>
                <a:cs typeface="Lucida Sans Unicode"/>
              </a:rPr>
              <a:t>М</a:t>
            </a:r>
            <a:r>
              <a:rPr sz="1113" spc="-43" dirty="0">
                <a:latin typeface="Lucida Sans Unicode"/>
                <a:cs typeface="Lucida Sans Unicode"/>
              </a:rPr>
              <a:t>О</a:t>
            </a:r>
            <a:r>
              <a:rPr sz="1156" spc="-4" dirty="0">
                <a:latin typeface="Lucida Sans Unicode"/>
                <a:cs typeface="Lucida Sans Unicode"/>
              </a:rPr>
              <a:t>У</a:t>
            </a:r>
            <a:r>
              <a:rPr sz="1113" spc="-43" dirty="0">
                <a:latin typeface="Lucida Sans Unicode"/>
                <a:cs typeface="Lucida Sans Unicode"/>
              </a:rPr>
              <a:t>О</a:t>
            </a:r>
            <a:endParaRPr sz="1113">
              <a:latin typeface="Lucida Sans Unicode"/>
              <a:cs typeface="Lucida Sans Unicode"/>
            </a:endParaRPr>
          </a:p>
        </p:txBody>
      </p:sp>
      <p:pic>
        <p:nvPicPr>
          <p:cNvPr id="97" name="object 9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0348" y="1129094"/>
            <a:ext cx="801189" cy="1063330"/>
          </a:xfrm>
          <a:prstGeom prst="rect">
            <a:avLst/>
          </a:prstGeom>
        </p:spPr>
      </p:pic>
      <p:grpSp>
        <p:nvGrpSpPr>
          <p:cNvPr id="98" name="object 98"/>
          <p:cNvGrpSpPr/>
          <p:nvPr/>
        </p:nvGrpSpPr>
        <p:grpSpPr>
          <a:xfrm>
            <a:off x="4554764" y="3772957"/>
            <a:ext cx="1979136" cy="1771084"/>
            <a:chOff x="5340362" y="4225973"/>
            <a:chExt cx="2294890" cy="1990089"/>
          </a:xfrm>
        </p:grpSpPr>
        <p:pic>
          <p:nvPicPr>
            <p:cNvPr id="99" name="object 9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0362" y="4225973"/>
              <a:ext cx="2294684" cy="1113965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6088006" y="5271273"/>
              <a:ext cx="915035" cy="938530"/>
            </a:xfrm>
            <a:custGeom>
              <a:avLst/>
              <a:gdLst/>
              <a:ahLst/>
              <a:cxnLst/>
              <a:rect l="l" t="t" r="r" b="b"/>
              <a:pathLst>
                <a:path w="915034" h="938529">
                  <a:moveTo>
                    <a:pt x="914654" y="938377"/>
                  </a:moveTo>
                  <a:lnTo>
                    <a:pt x="0" y="938377"/>
                  </a:lnTo>
                  <a:lnTo>
                    <a:pt x="0" y="328647"/>
                  </a:lnTo>
                  <a:lnTo>
                    <a:pt x="342995" y="328647"/>
                  </a:lnTo>
                  <a:lnTo>
                    <a:pt x="342995" y="228663"/>
                  </a:lnTo>
                  <a:lnTo>
                    <a:pt x="228664" y="228663"/>
                  </a:lnTo>
                  <a:lnTo>
                    <a:pt x="457327" y="0"/>
                  </a:lnTo>
                  <a:lnTo>
                    <a:pt x="685991" y="228663"/>
                  </a:lnTo>
                  <a:lnTo>
                    <a:pt x="571659" y="228663"/>
                  </a:lnTo>
                  <a:lnTo>
                    <a:pt x="571659" y="328647"/>
                  </a:lnTo>
                  <a:lnTo>
                    <a:pt x="914654" y="328647"/>
                  </a:lnTo>
                  <a:lnTo>
                    <a:pt x="914654" y="938377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088006" y="5271273"/>
              <a:ext cx="915035" cy="938530"/>
            </a:xfrm>
            <a:custGeom>
              <a:avLst/>
              <a:gdLst/>
              <a:ahLst/>
              <a:cxnLst/>
              <a:rect l="l" t="t" r="r" b="b"/>
              <a:pathLst>
                <a:path w="915034" h="938529">
                  <a:moveTo>
                    <a:pt x="0" y="328647"/>
                  </a:moveTo>
                  <a:lnTo>
                    <a:pt x="342995" y="328647"/>
                  </a:lnTo>
                  <a:lnTo>
                    <a:pt x="342995" y="228663"/>
                  </a:lnTo>
                  <a:lnTo>
                    <a:pt x="228664" y="228663"/>
                  </a:lnTo>
                  <a:lnTo>
                    <a:pt x="457327" y="0"/>
                  </a:lnTo>
                  <a:lnTo>
                    <a:pt x="685991" y="228663"/>
                  </a:lnTo>
                  <a:lnTo>
                    <a:pt x="571659" y="228663"/>
                  </a:lnTo>
                  <a:lnTo>
                    <a:pt x="571659" y="328647"/>
                  </a:lnTo>
                  <a:lnTo>
                    <a:pt x="914654" y="328647"/>
                  </a:lnTo>
                  <a:lnTo>
                    <a:pt x="914654" y="938377"/>
                  </a:lnTo>
                  <a:lnTo>
                    <a:pt x="0" y="938377"/>
                  </a:lnTo>
                  <a:lnTo>
                    <a:pt x="0" y="328647"/>
                  </a:lnTo>
                  <a:close/>
                </a:path>
              </a:pathLst>
            </a:custGeom>
            <a:ln w="12686">
              <a:solidFill>
                <a:srgbClr val="41709A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5199541" y="4975313"/>
            <a:ext cx="802958" cy="398613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5221" algn="ctr">
              <a:spcBef>
                <a:spcPts val="81"/>
              </a:spcBef>
            </a:pPr>
            <a:r>
              <a:rPr sz="856" b="1" spc="-4" dirty="0">
                <a:latin typeface="Calibri"/>
                <a:cs typeface="Calibri"/>
              </a:rPr>
              <a:t>62%</a:t>
            </a:r>
            <a:endParaRPr sz="856" dirty="0">
              <a:latin typeface="Calibri"/>
              <a:cs typeface="Calibri"/>
            </a:endParaRPr>
          </a:p>
          <a:p>
            <a:pPr marL="10872" marR="4349" indent="9785" algn="ctr">
              <a:lnSpc>
                <a:spcPts val="1027"/>
              </a:lnSpc>
              <a:spcBef>
                <a:spcPts val="34"/>
              </a:spcBef>
            </a:pPr>
            <a:r>
              <a:rPr sz="813" spc="-13" dirty="0" err="1">
                <a:latin typeface="Lucida Sans Unicode"/>
                <a:cs typeface="Lucida Sans Unicode"/>
              </a:rPr>
              <a:t>региональн</a:t>
            </a:r>
            <a:r>
              <a:rPr sz="813" spc="-13" dirty="0">
                <a:latin typeface="Lucida Sans Unicode"/>
                <a:cs typeface="Lucida Sans Unicode"/>
              </a:rPr>
              <a:t> </a:t>
            </a:r>
            <a:r>
              <a:rPr sz="813" spc="26" dirty="0" err="1">
                <a:latin typeface="Lucida Sans Unicode"/>
                <a:cs typeface="Lucida Sans Unicode"/>
              </a:rPr>
              <a:t>ых</a:t>
            </a:r>
            <a:r>
              <a:rPr sz="813" spc="26" dirty="0">
                <a:latin typeface="Lucida Sans Unicode"/>
                <a:cs typeface="Lucida Sans Unicode"/>
              </a:rPr>
              <a:t> </a:t>
            </a:r>
            <a:r>
              <a:rPr sz="813" spc="30" dirty="0">
                <a:latin typeface="Lucida Sans Unicode"/>
                <a:cs typeface="Lucida Sans Unicode"/>
              </a:rPr>
              <a:t> </a:t>
            </a:r>
            <a:r>
              <a:rPr sz="813" spc="51" dirty="0">
                <a:latin typeface="Lucida Sans Unicode"/>
                <a:cs typeface="Lucida Sans Unicode"/>
              </a:rPr>
              <a:t>м</a:t>
            </a:r>
            <a:r>
              <a:rPr sz="813" dirty="0">
                <a:latin typeface="Lucida Sans Unicode"/>
                <a:cs typeface="Lucida Sans Unicode"/>
              </a:rPr>
              <a:t>е</a:t>
            </a:r>
            <a:r>
              <a:rPr sz="813" spc="17" dirty="0">
                <a:latin typeface="Lucida Sans Unicode"/>
                <a:cs typeface="Lucida Sans Unicode"/>
              </a:rPr>
              <a:t>т</a:t>
            </a:r>
            <a:r>
              <a:rPr sz="813" spc="-51" dirty="0">
                <a:latin typeface="Lucida Sans Unicode"/>
                <a:cs typeface="Lucida Sans Unicode"/>
              </a:rPr>
              <a:t>о</a:t>
            </a:r>
            <a:r>
              <a:rPr sz="813" spc="-17" dirty="0">
                <a:latin typeface="Lucida Sans Unicode"/>
                <a:cs typeface="Lucida Sans Unicode"/>
              </a:rPr>
              <a:t>д</a:t>
            </a:r>
            <a:r>
              <a:rPr sz="813" spc="-26" dirty="0">
                <a:latin typeface="Lucida Sans Unicode"/>
                <a:cs typeface="Lucida Sans Unicode"/>
              </a:rPr>
              <a:t>и</a:t>
            </a:r>
            <a:r>
              <a:rPr sz="813" spc="21" dirty="0">
                <a:latin typeface="Lucida Sans Unicode"/>
                <a:cs typeface="Lucida Sans Unicode"/>
              </a:rPr>
              <a:t>с</a:t>
            </a:r>
            <a:r>
              <a:rPr sz="813" spc="17" dirty="0">
                <a:latin typeface="Lucida Sans Unicode"/>
                <a:cs typeface="Lucida Sans Unicode"/>
              </a:rPr>
              <a:t>т</a:t>
            </a:r>
            <a:r>
              <a:rPr sz="813" spc="-17" dirty="0">
                <a:latin typeface="Lucida Sans Unicode"/>
                <a:cs typeface="Lucida Sans Unicode"/>
              </a:rPr>
              <a:t>о</a:t>
            </a:r>
            <a:r>
              <a:rPr sz="813" spc="56" dirty="0">
                <a:latin typeface="Lucida Sans Unicode"/>
                <a:cs typeface="Lucida Sans Unicode"/>
              </a:rPr>
              <a:t>в</a:t>
            </a:r>
            <a:endParaRPr sz="813" dirty="0">
              <a:latin typeface="Lucida Sans Unicode"/>
              <a:cs typeface="Lucida Sans Unicode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5917483" y="1071690"/>
            <a:ext cx="1818471" cy="4444789"/>
            <a:chOff x="6911948" y="1024781"/>
            <a:chExt cx="2124075" cy="5191760"/>
          </a:xfrm>
        </p:grpSpPr>
        <p:pic>
          <p:nvPicPr>
            <p:cNvPr id="104" name="object 10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0044" y="1771116"/>
              <a:ext cx="1406081" cy="62294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11948" y="1024781"/>
              <a:ext cx="1256595" cy="761849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0397" y="4178471"/>
              <a:ext cx="1945416" cy="983107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7878099" y="5271271"/>
              <a:ext cx="915035" cy="938530"/>
            </a:xfrm>
            <a:custGeom>
              <a:avLst/>
              <a:gdLst/>
              <a:ahLst/>
              <a:cxnLst/>
              <a:rect l="l" t="t" r="r" b="b"/>
              <a:pathLst>
                <a:path w="915034" h="938529">
                  <a:moveTo>
                    <a:pt x="914654" y="938378"/>
                  </a:moveTo>
                  <a:lnTo>
                    <a:pt x="0" y="938378"/>
                  </a:lnTo>
                  <a:lnTo>
                    <a:pt x="0" y="328647"/>
                  </a:lnTo>
                  <a:lnTo>
                    <a:pt x="342995" y="328647"/>
                  </a:lnTo>
                  <a:lnTo>
                    <a:pt x="342995" y="228663"/>
                  </a:lnTo>
                  <a:lnTo>
                    <a:pt x="228663" y="228663"/>
                  </a:lnTo>
                  <a:lnTo>
                    <a:pt x="457326" y="0"/>
                  </a:lnTo>
                  <a:lnTo>
                    <a:pt x="685990" y="228663"/>
                  </a:lnTo>
                  <a:lnTo>
                    <a:pt x="571658" y="228663"/>
                  </a:lnTo>
                  <a:lnTo>
                    <a:pt x="571658" y="328647"/>
                  </a:lnTo>
                  <a:lnTo>
                    <a:pt x="914654" y="328647"/>
                  </a:lnTo>
                  <a:lnTo>
                    <a:pt x="914654" y="938378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878099" y="5271271"/>
              <a:ext cx="915035" cy="938530"/>
            </a:xfrm>
            <a:custGeom>
              <a:avLst/>
              <a:gdLst/>
              <a:ahLst/>
              <a:cxnLst/>
              <a:rect l="l" t="t" r="r" b="b"/>
              <a:pathLst>
                <a:path w="915034" h="938529">
                  <a:moveTo>
                    <a:pt x="0" y="328647"/>
                  </a:moveTo>
                  <a:lnTo>
                    <a:pt x="342995" y="328647"/>
                  </a:lnTo>
                  <a:lnTo>
                    <a:pt x="342995" y="228663"/>
                  </a:lnTo>
                  <a:lnTo>
                    <a:pt x="228663" y="228663"/>
                  </a:lnTo>
                  <a:lnTo>
                    <a:pt x="457326" y="0"/>
                  </a:lnTo>
                  <a:lnTo>
                    <a:pt x="685990" y="228663"/>
                  </a:lnTo>
                  <a:lnTo>
                    <a:pt x="571658" y="228663"/>
                  </a:lnTo>
                  <a:lnTo>
                    <a:pt x="571658" y="328647"/>
                  </a:lnTo>
                  <a:lnTo>
                    <a:pt x="914654" y="328647"/>
                  </a:lnTo>
                  <a:lnTo>
                    <a:pt x="914654" y="938378"/>
                  </a:lnTo>
                  <a:lnTo>
                    <a:pt x="0" y="938378"/>
                  </a:lnTo>
                  <a:lnTo>
                    <a:pt x="0" y="328647"/>
                  </a:lnTo>
                  <a:close/>
                </a:path>
              </a:pathLst>
            </a:custGeom>
            <a:ln w="12686">
              <a:solidFill>
                <a:srgbClr val="41709A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6811901" y="5010613"/>
            <a:ext cx="783382" cy="360306"/>
          </a:xfrm>
          <a:prstGeom prst="rect">
            <a:avLst/>
          </a:prstGeom>
        </p:spPr>
        <p:txBody>
          <a:bodyPr vert="horz" wrap="square" lIns="0" tIns="10873" rIns="0" bIns="0" rtlCol="0">
            <a:spAutoFit/>
          </a:bodyPr>
          <a:lstStyle/>
          <a:p>
            <a:pPr marL="5980" algn="ctr">
              <a:spcBef>
                <a:spcPts val="86"/>
              </a:spcBef>
            </a:pPr>
            <a:r>
              <a:rPr sz="770" b="1" spc="-4" dirty="0">
                <a:latin typeface="Calibri"/>
                <a:cs typeface="Calibri"/>
              </a:rPr>
              <a:t>7,6%</a:t>
            </a:r>
            <a:endParaRPr sz="770" dirty="0">
              <a:latin typeface="Calibri"/>
              <a:cs typeface="Calibri"/>
            </a:endParaRPr>
          </a:p>
          <a:p>
            <a:pPr marL="10872" marR="4349" algn="ctr">
              <a:lnSpc>
                <a:spcPts val="899"/>
              </a:lnSpc>
              <a:spcBef>
                <a:spcPts val="21"/>
              </a:spcBef>
            </a:pPr>
            <a:r>
              <a:rPr sz="728" spc="-9" dirty="0" err="1">
                <a:latin typeface="Lucida Sans Unicode"/>
                <a:cs typeface="Lucida Sans Unicode"/>
              </a:rPr>
              <a:t>р</a:t>
            </a:r>
            <a:r>
              <a:rPr sz="728" spc="-13" dirty="0" err="1">
                <a:latin typeface="Lucida Sans Unicode"/>
                <a:cs typeface="Lucida Sans Unicode"/>
              </a:rPr>
              <a:t>е</a:t>
            </a:r>
            <a:r>
              <a:rPr sz="728" spc="-43" dirty="0" err="1">
                <a:latin typeface="Lucida Sans Unicode"/>
                <a:cs typeface="Lucida Sans Unicode"/>
              </a:rPr>
              <a:t>г</a:t>
            </a:r>
            <a:r>
              <a:rPr sz="728" spc="-21" dirty="0" err="1">
                <a:latin typeface="Lucida Sans Unicode"/>
                <a:cs typeface="Lucida Sans Unicode"/>
              </a:rPr>
              <a:t>и</a:t>
            </a:r>
            <a:r>
              <a:rPr sz="728" spc="-17" dirty="0" err="1">
                <a:latin typeface="Lucida Sans Unicode"/>
                <a:cs typeface="Lucida Sans Unicode"/>
              </a:rPr>
              <a:t>о</a:t>
            </a:r>
            <a:r>
              <a:rPr sz="728" spc="-26" dirty="0" err="1">
                <a:latin typeface="Lucida Sans Unicode"/>
                <a:cs typeface="Lucida Sans Unicode"/>
              </a:rPr>
              <a:t>н</a:t>
            </a:r>
            <a:r>
              <a:rPr sz="728" spc="9" dirty="0" err="1">
                <a:latin typeface="Lucida Sans Unicode"/>
                <a:cs typeface="Lucida Sans Unicode"/>
              </a:rPr>
              <a:t>а</a:t>
            </a:r>
            <a:r>
              <a:rPr sz="728" spc="4" dirty="0" err="1">
                <a:latin typeface="Lucida Sans Unicode"/>
                <a:cs typeface="Lucida Sans Unicode"/>
              </a:rPr>
              <a:t>л</a:t>
            </a:r>
            <a:r>
              <a:rPr sz="728" spc="56" dirty="0" err="1">
                <a:latin typeface="Lucida Sans Unicode"/>
                <a:cs typeface="Lucida Sans Unicode"/>
              </a:rPr>
              <a:t>ь</a:t>
            </a:r>
            <a:r>
              <a:rPr sz="728" spc="-26" dirty="0" err="1">
                <a:latin typeface="Lucida Sans Unicode"/>
                <a:cs typeface="Lucida Sans Unicode"/>
              </a:rPr>
              <a:t>н</a:t>
            </a:r>
            <a:r>
              <a:rPr sz="728" spc="68" dirty="0" err="1">
                <a:latin typeface="Lucida Sans Unicode"/>
                <a:cs typeface="Lucida Sans Unicode"/>
              </a:rPr>
              <a:t>ы</a:t>
            </a:r>
            <a:r>
              <a:rPr sz="728" spc="-56" dirty="0" err="1">
                <a:latin typeface="Lucida Sans Unicode"/>
                <a:cs typeface="Lucida Sans Unicode"/>
              </a:rPr>
              <a:t>х</a:t>
            </a:r>
            <a:r>
              <a:rPr sz="728" spc="-56" dirty="0">
                <a:latin typeface="Lucida Sans Unicode"/>
                <a:cs typeface="Lucida Sans Unicode"/>
              </a:rPr>
              <a:t> </a:t>
            </a:r>
            <a:r>
              <a:rPr sz="728" spc="-51" dirty="0">
                <a:latin typeface="Lucida Sans Unicode"/>
                <a:cs typeface="Lucida Sans Unicode"/>
              </a:rPr>
              <a:t> </a:t>
            </a:r>
            <a:r>
              <a:rPr sz="728" spc="4" dirty="0">
                <a:latin typeface="Lucida Sans Unicode"/>
                <a:cs typeface="Lucida Sans Unicode"/>
              </a:rPr>
              <a:t>методистов</a:t>
            </a:r>
            <a:endParaRPr sz="728" dirty="0">
              <a:latin typeface="Lucida Sans Unicode"/>
              <a:cs typeface="Lucida Sans Unicode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7478494" y="1041769"/>
            <a:ext cx="1665708" cy="4492629"/>
            <a:chOff x="8735296" y="989832"/>
            <a:chExt cx="1945639" cy="5247640"/>
          </a:xfrm>
        </p:grpSpPr>
        <p:pic>
          <p:nvPicPr>
            <p:cNvPr id="111" name="object 1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35296" y="4212802"/>
              <a:ext cx="1945403" cy="983107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9529557" y="5292312"/>
              <a:ext cx="915035" cy="938530"/>
            </a:xfrm>
            <a:custGeom>
              <a:avLst/>
              <a:gdLst/>
              <a:ahLst/>
              <a:cxnLst/>
              <a:rect l="l" t="t" r="r" b="b"/>
              <a:pathLst>
                <a:path w="915034" h="938529">
                  <a:moveTo>
                    <a:pt x="914653" y="938377"/>
                  </a:moveTo>
                  <a:lnTo>
                    <a:pt x="0" y="938377"/>
                  </a:lnTo>
                  <a:lnTo>
                    <a:pt x="0" y="328647"/>
                  </a:lnTo>
                  <a:lnTo>
                    <a:pt x="342995" y="328647"/>
                  </a:lnTo>
                  <a:lnTo>
                    <a:pt x="342995" y="228663"/>
                  </a:lnTo>
                  <a:lnTo>
                    <a:pt x="228663" y="228663"/>
                  </a:lnTo>
                  <a:lnTo>
                    <a:pt x="457326" y="0"/>
                  </a:lnTo>
                  <a:lnTo>
                    <a:pt x="685990" y="228663"/>
                  </a:lnTo>
                  <a:lnTo>
                    <a:pt x="571658" y="228663"/>
                  </a:lnTo>
                  <a:lnTo>
                    <a:pt x="571658" y="328647"/>
                  </a:lnTo>
                  <a:lnTo>
                    <a:pt x="914653" y="328647"/>
                  </a:lnTo>
                  <a:lnTo>
                    <a:pt x="914653" y="938377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529557" y="5292312"/>
              <a:ext cx="915035" cy="938530"/>
            </a:xfrm>
            <a:custGeom>
              <a:avLst/>
              <a:gdLst/>
              <a:ahLst/>
              <a:cxnLst/>
              <a:rect l="l" t="t" r="r" b="b"/>
              <a:pathLst>
                <a:path w="915034" h="938529">
                  <a:moveTo>
                    <a:pt x="0" y="328647"/>
                  </a:moveTo>
                  <a:lnTo>
                    <a:pt x="342995" y="328647"/>
                  </a:lnTo>
                  <a:lnTo>
                    <a:pt x="342995" y="228663"/>
                  </a:lnTo>
                  <a:lnTo>
                    <a:pt x="228663" y="228663"/>
                  </a:lnTo>
                  <a:lnTo>
                    <a:pt x="457326" y="0"/>
                  </a:lnTo>
                  <a:lnTo>
                    <a:pt x="685990" y="228663"/>
                  </a:lnTo>
                  <a:lnTo>
                    <a:pt x="571658" y="228663"/>
                  </a:lnTo>
                  <a:lnTo>
                    <a:pt x="571658" y="328647"/>
                  </a:lnTo>
                  <a:lnTo>
                    <a:pt x="914653" y="328647"/>
                  </a:lnTo>
                  <a:lnTo>
                    <a:pt x="914653" y="938377"/>
                  </a:lnTo>
                  <a:lnTo>
                    <a:pt x="0" y="938377"/>
                  </a:lnTo>
                  <a:lnTo>
                    <a:pt x="0" y="328647"/>
                  </a:lnTo>
                  <a:close/>
                </a:path>
              </a:pathLst>
            </a:custGeom>
            <a:ln w="12686">
              <a:solidFill>
                <a:srgbClr val="41709A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114" name="object 1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80820" y="989832"/>
              <a:ext cx="1135256" cy="682425"/>
            </a:xfrm>
            <a:prstGeom prst="rect">
              <a:avLst/>
            </a:prstGeom>
          </p:spPr>
        </p:pic>
      </p:grpSp>
      <p:sp>
        <p:nvSpPr>
          <p:cNvPr id="115" name="object 115"/>
          <p:cNvSpPr txBox="1"/>
          <p:nvPr/>
        </p:nvSpPr>
        <p:spPr>
          <a:xfrm>
            <a:off x="8158481" y="5028625"/>
            <a:ext cx="783382" cy="360306"/>
          </a:xfrm>
          <a:prstGeom prst="rect">
            <a:avLst/>
          </a:prstGeom>
        </p:spPr>
        <p:txBody>
          <a:bodyPr vert="horz" wrap="square" lIns="0" tIns="10873" rIns="0" bIns="0" rtlCol="0">
            <a:spAutoFit/>
          </a:bodyPr>
          <a:lstStyle/>
          <a:p>
            <a:pPr marL="13047" algn="ctr">
              <a:spcBef>
                <a:spcPts val="86"/>
              </a:spcBef>
            </a:pPr>
            <a:r>
              <a:rPr sz="770" b="1" spc="-4" dirty="0">
                <a:latin typeface="Calibri"/>
                <a:cs typeface="Calibri"/>
              </a:rPr>
              <a:t>67%</a:t>
            </a:r>
            <a:endParaRPr sz="770" dirty="0">
              <a:latin typeface="Calibri"/>
              <a:cs typeface="Calibri"/>
            </a:endParaRPr>
          </a:p>
          <a:p>
            <a:pPr marL="10872" marR="4349" algn="ctr">
              <a:lnSpc>
                <a:spcPts val="899"/>
              </a:lnSpc>
              <a:spcBef>
                <a:spcPts val="21"/>
              </a:spcBef>
            </a:pPr>
            <a:r>
              <a:rPr sz="728" spc="-9" dirty="0" err="1">
                <a:latin typeface="Lucida Sans Unicode"/>
                <a:cs typeface="Lucida Sans Unicode"/>
              </a:rPr>
              <a:t>р</a:t>
            </a:r>
            <a:r>
              <a:rPr sz="728" spc="-13" dirty="0" err="1">
                <a:latin typeface="Lucida Sans Unicode"/>
                <a:cs typeface="Lucida Sans Unicode"/>
              </a:rPr>
              <a:t>е</a:t>
            </a:r>
            <a:r>
              <a:rPr sz="728" spc="-43" dirty="0" err="1">
                <a:latin typeface="Lucida Sans Unicode"/>
                <a:cs typeface="Lucida Sans Unicode"/>
              </a:rPr>
              <a:t>г</a:t>
            </a:r>
            <a:r>
              <a:rPr sz="728" spc="-21" dirty="0" err="1">
                <a:latin typeface="Lucida Sans Unicode"/>
                <a:cs typeface="Lucida Sans Unicode"/>
              </a:rPr>
              <a:t>и</a:t>
            </a:r>
            <a:r>
              <a:rPr sz="728" spc="-17" dirty="0" err="1">
                <a:latin typeface="Lucida Sans Unicode"/>
                <a:cs typeface="Lucida Sans Unicode"/>
              </a:rPr>
              <a:t>о</a:t>
            </a:r>
            <a:r>
              <a:rPr sz="728" spc="-26" dirty="0" err="1">
                <a:latin typeface="Lucida Sans Unicode"/>
                <a:cs typeface="Lucida Sans Unicode"/>
              </a:rPr>
              <a:t>н</a:t>
            </a:r>
            <a:r>
              <a:rPr sz="728" spc="9" dirty="0" err="1">
                <a:latin typeface="Lucida Sans Unicode"/>
                <a:cs typeface="Lucida Sans Unicode"/>
              </a:rPr>
              <a:t>а</a:t>
            </a:r>
            <a:r>
              <a:rPr sz="728" spc="4" dirty="0" err="1">
                <a:latin typeface="Lucida Sans Unicode"/>
                <a:cs typeface="Lucida Sans Unicode"/>
              </a:rPr>
              <a:t>л</a:t>
            </a:r>
            <a:r>
              <a:rPr sz="728" spc="56" dirty="0" err="1">
                <a:latin typeface="Lucida Sans Unicode"/>
                <a:cs typeface="Lucida Sans Unicode"/>
              </a:rPr>
              <a:t>ь</a:t>
            </a:r>
            <a:r>
              <a:rPr sz="728" spc="-26" dirty="0" err="1">
                <a:latin typeface="Lucida Sans Unicode"/>
                <a:cs typeface="Lucida Sans Unicode"/>
              </a:rPr>
              <a:t>н</a:t>
            </a:r>
            <a:r>
              <a:rPr sz="728" spc="68" dirty="0" err="1">
                <a:latin typeface="Lucida Sans Unicode"/>
                <a:cs typeface="Lucida Sans Unicode"/>
              </a:rPr>
              <a:t>ы</a:t>
            </a:r>
            <a:r>
              <a:rPr lang="ru-RU" sz="728" spc="68" dirty="0">
                <a:latin typeface="Lucida Sans Unicode"/>
                <a:cs typeface="Lucida Sans Unicode"/>
              </a:rPr>
              <a:t>х</a:t>
            </a:r>
            <a:r>
              <a:rPr sz="728" spc="68" dirty="0">
                <a:latin typeface="Lucida Sans Unicode"/>
                <a:cs typeface="Lucida Sans Unicode"/>
              </a:rPr>
              <a:t> </a:t>
            </a:r>
            <a:r>
              <a:rPr sz="728" spc="-51" dirty="0">
                <a:latin typeface="Lucida Sans Unicode"/>
                <a:cs typeface="Lucida Sans Unicode"/>
              </a:rPr>
              <a:t> </a:t>
            </a:r>
            <a:r>
              <a:rPr sz="728" spc="4" dirty="0">
                <a:latin typeface="Lucida Sans Unicode"/>
                <a:cs typeface="Lucida Sans Unicode"/>
              </a:rPr>
              <a:t>методистов</a:t>
            </a:r>
            <a:endParaRPr sz="728" dirty="0">
              <a:latin typeface="Lucida Sans Unicode"/>
              <a:cs typeface="Lucida Sans Unicode"/>
            </a:endParaRPr>
          </a:p>
        </p:txBody>
      </p:sp>
      <p:pic>
        <p:nvPicPr>
          <p:cNvPr id="116" name="object 1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62496" y="1583209"/>
            <a:ext cx="903721" cy="609210"/>
          </a:xfrm>
          <a:prstGeom prst="rect">
            <a:avLst/>
          </a:prstGeom>
        </p:spPr>
      </p:pic>
      <p:sp>
        <p:nvSpPr>
          <p:cNvPr id="117" name="object 117"/>
          <p:cNvSpPr txBox="1">
            <a:spLocks noGrp="1"/>
          </p:cNvSpPr>
          <p:nvPr>
            <p:ph type="title"/>
          </p:nvPr>
        </p:nvSpPr>
        <p:spPr>
          <a:xfrm>
            <a:off x="541105" y="222267"/>
            <a:ext cx="7967023" cy="549244"/>
          </a:xfrm>
          <a:prstGeom prst="rect">
            <a:avLst/>
          </a:prstGeom>
        </p:spPr>
        <p:txBody>
          <a:bodyPr vert="horz" wrap="square" lIns="0" tIns="7611" rIns="0" bIns="0" rtlCol="0" anchor="ctr">
            <a:spAutoFit/>
          </a:bodyPr>
          <a:lstStyle/>
          <a:p>
            <a:pPr marL="1037234" marR="4349" indent="-1026905">
              <a:lnSpc>
                <a:spcPct val="101099"/>
              </a:lnSpc>
              <a:spcBef>
                <a:spcPts val="60"/>
              </a:spcBef>
              <a:tabLst>
                <a:tab pos="2807815" algn="l"/>
              </a:tabLst>
            </a:pPr>
            <a:r>
              <a:rPr sz="1798" spc="175" dirty="0">
                <a:latin typeface="Roboto"/>
                <a:cs typeface="Roboto"/>
              </a:rPr>
              <a:t>О</a:t>
            </a:r>
            <a:r>
              <a:rPr sz="1798" spc="30" dirty="0">
                <a:latin typeface="Roboto"/>
                <a:cs typeface="Roboto"/>
              </a:rPr>
              <a:t> </a:t>
            </a:r>
            <a:r>
              <a:rPr sz="1798" spc="98" dirty="0">
                <a:latin typeface="Roboto"/>
                <a:cs typeface="Roboto"/>
              </a:rPr>
              <a:t>результатах</a:t>
            </a:r>
            <a:r>
              <a:rPr sz="1798" spc="34" dirty="0">
                <a:latin typeface="Roboto"/>
                <a:cs typeface="Roboto"/>
              </a:rPr>
              <a:t> </a:t>
            </a:r>
            <a:r>
              <a:rPr sz="1798" spc="141" dirty="0">
                <a:latin typeface="Roboto"/>
                <a:cs typeface="Roboto"/>
              </a:rPr>
              <a:t>оценки	компетенций</a:t>
            </a:r>
            <a:r>
              <a:rPr sz="1798" spc="4" dirty="0">
                <a:latin typeface="Roboto"/>
                <a:cs typeface="Roboto"/>
              </a:rPr>
              <a:t> </a:t>
            </a:r>
            <a:r>
              <a:rPr sz="1798" spc="128" dirty="0">
                <a:latin typeface="Roboto"/>
                <a:cs typeface="Roboto"/>
              </a:rPr>
              <a:t>педагогических</a:t>
            </a:r>
            <a:r>
              <a:rPr sz="1798" spc="4" dirty="0">
                <a:latin typeface="Roboto"/>
                <a:cs typeface="Roboto"/>
              </a:rPr>
              <a:t> </a:t>
            </a:r>
            <a:r>
              <a:rPr sz="1798" spc="120" dirty="0">
                <a:latin typeface="Roboto"/>
                <a:cs typeface="Roboto"/>
              </a:rPr>
              <a:t>работников </a:t>
            </a:r>
            <a:r>
              <a:rPr sz="1798" spc="-436" dirty="0">
                <a:latin typeface="Roboto"/>
                <a:cs typeface="Roboto"/>
              </a:rPr>
              <a:t> </a:t>
            </a:r>
            <a:r>
              <a:rPr sz="1798" spc="107" dirty="0">
                <a:latin typeface="Roboto"/>
                <a:cs typeface="Roboto"/>
              </a:rPr>
              <a:t>образовательных</a:t>
            </a:r>
            <a:r>
              <a:rPr sz="1798" spc="13" dirty="0">
                <a:latin typeface="Roboto"/>
                <a:cs typeface="Roboto"/>
              </a:rPr>
              <a:t> </a:t>
            </a:r>
            <a:r>
              <a:rPr sz="1798" spc="141" dirty="0">
                <a:latin typeface="Roboto"/>
                <a:cs typeface="Roboto"/>
              </a:rPr>
              <a:t>организаций</a:t>
            </a:r>
            <a:r>
              <a:rPr sz="1798" spc="17" dirty="0">
                <a:latin typeface="Roboto"/>
                <a:cs typeface="Roboto"/>
              </a:rPr>
              <a:t> </a:t>
            </a:r>
            <a:r>
              <a:rPr sz="1798" spc="124" dirty="0">
                <a:latin typeface="Roboto"/>
                <a:cs typeface="Roboto"/>
              </a:rPr>
              <a:t>Алтайского</a:t>
            </a:r>
            <a:r>
              <a:rPr sz="1798" spc="17" dirty="0">
                <a:latin typeface="Roboto"/>
                <a:cs typeface="Roboto"/>
              </a:rPr>
              <a:t> </a:t>
            </a:r>
            <a:r>
              <a:rPr sz="1798" spc="111" dirty="0">
                <a:latin typeface="Roboto"/>
                <a:cs typeface="Roboto"/>
              </a:rPr>
              <a:t>края</a:t>
            </a:r>
            <a:endParaRPr sz="1798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781;p228">
            <a:extLst>
              <a:ext uri="{FF2B5EF4-FFF2-40B4-BE49-F238E27FC236}">
                <a16:creationId xmlns="" xmlns:a16="http://schemas.microsoft.com/office/drawing/2014/main" id="{B3E31C97-D200-48C0-AB0F-7B137E9B976F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7" name="Google Shape;1782;p228">
              <a:extLst>
                <a:ext uri="{FF2B5EF4-FFF2-40B4-BE49-F238E27FC236}">
                  <a16:creationId xmlns="" xmlns:a16="http://schemas.microsoft.com/office/drawing/2014/main" id="{11690CA2-4311-47AB-BB19-473545961EAF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1783;p228">
              <a:extLst>
                <a:ext uri="{FF2B5EF4-FFF2-40B4-BE49-F238E27FC236}">
                  <a16:creationId xmlns="" xmlns:a16="http://schemas.microsoft.com/office/drawing/2014/main" id="{4BBEB317-A81E-4E22-8881-710CFEB2A0E6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oogle Shape;1784;p228">
            <a:extLst>
              <a:ext uri="{FF2B5EF4-FFF2-40B4-BE49-F238E27FC236}">
                <a16:creationId xmlns="" xmlns:a16="http://schemas.microsoft.com/office/drawing/2014/main" id="{98285AEC-CA1D-40B7-A5B4-059E21CB2538}"/>
              </a:ext>
            </a:extLst>
          </p:cNvPr>
          <p:cNvGrpSpPr/>
          <p:nvPr/>
        </p:nvGrpSpPr>
        <p:grpSpPr>
          <a:xfrm>
            <a:off x="0" y="0"/>
            <a:ext cx="8268916" cy="1225179"/>
            <a:chOff x="0" y="-152403"/>
            <a:chExt cx="8269122" cy="918907"/>
          </a:xfrm>
        </p:grpSpPr>
        <p:grpSp>
          <p:nvGrpSpPr>
            <p:cNvPr id="10" name="Google Shape;1785;p228">
              <a:extLst>
                <a:ext uri="{FF2B5EF4-FFF2-40B4-BE49-F238E27FC236}">
                  <a16:creationId xmlns="" xmlns:a16="http://schemas.microsoft.com/office/drawing/2014/main" id="{2FB0EFF9-E4D4-4068-89F4-D42F34EF2B12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2" name="Google Shape;1786;p228">
                <a:extLst>
                  <a:ext uri="{FF2B5EF4-FFF2-40B4-BE49-F238E27FC236}">
                    <a16:creationId xmlns="" xmlns:a16="http://schemas.microsoft.com/office/drawing/2014/main" id="{E0FEE23F-E24C-400E-B0C2-307B6E66676E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sz="1900" b="1" dirty="0">
                  <a:solidFill>
                    <a:srgbClr val="18488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13" name="Google Shape;1787;p228">
                <a:extLst>
                  <a:ext uri="{FF2B5EF4-FFF2-40B4-BE49-F238E27FC236}">
                    <a16:creationId xmlns="" xmlns:a16="http://schemas.microsoft.com/office/drawing/2014/main" id="{3D506F9E-0D6B-4CAC-A59A-F96CF12BEF34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Google Shape;1788;p228">
                <a:extLst>
                  <a:ext uri="{FF2B5EF4-FFF2-40B4-BE49-F238E27FC236}">
                    <a16:creationId xmlns="" xmlns:a16="http://schemas.microsoft.com/office/drawing/2014/main" id="{08AB1A31-B746-4587-819A-88C81DED83D7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1789;p228">
                <a:extLst>
                  <a:ext uri="{FF2B5EF4-FFF2-40B4-BE49-F238E27FC236}">
                    <a16:creationId xmlns="" xmlns:a16="http://schemas.microsoft.com/office/drawing/2014/main" id="{E3E5F2D2-B821-437D-BC1D-FE41FE46F26E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Google Shape;1790;p228">
              <a:extLst>
                <a:ext uri="{FF2B5EF4-FFF2-40B4-BE49-F238E27FC236}">
                  <a16:creationId xmlns="" xmlns:a16="http://schemas.microsoft.com/office/drawing/2014/main" id="{4AB2721A-EA78-405A-A277-129FF74F2613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3134D0D-82DE-4D1E-9C3F-2A2E99F3F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16F5A319-BC06-416F-96AB-11438C0014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14795361"/>
              </p:ext>
            </p:extLst>
          </p:nvPr>
        </p:nvGraphicFramePr>
        <p:xfrm>
          <a:off x="565545" y="2100764"/>
          <a:ext cx="8352927" cy="3020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1322">
                  <a:extLst>
                    <a:ext uri="{9D8B030D-6E8A-4147-A177-3AD203B41FA5}">
                      <a16:colId xmlns="" xmlns:a16="http://schemas.microsoft.com/office/drawing/2014/main" val="1850103272"/>
                    </a:ext>
                  </a:extLst>
                </a:gridCol>
                <a:gridCol w="1515219">
                  <a:extLst>
                    <a:ext uri="{9D8B030D-6E8A-4147-A177-3AD203B41FA5}">
                      <a16:colId xmlns="" xmlns:a16="http://schemas.microsoft.com/office/drawing/2014/main" val="2034531517"/>
                    </a:ext>
                  </a:extLst>
                </a:gridCol>
                <a:gridCol w="1515219">
                  <a:extLst>
                    <a:ext uri="{9D8B030D-6E8A-4147-A177-3AD203B41FA5}">
                      <a16:colId xmlns="" xmlns:a16="http://schemas.microsoft.com/office/drawing/2014/main" val="3815901225"/>
                    </a:ext>
                  </a:extLst>
                </a:gridCol>
                <a:gridCol w="1773567">
                  <a:extLst>
                    <a:ext uri="{9D8B030D-6E8A-4147-A177-3AD203B41FA5}">
                      <a16:colId xmlns="" xmlns:a16="http://schemas.microsoft.com/office/drawing/2014/main" val="158688741"/>
                    </a:ext>
                  </a:extLst>
                </a:gridCol>
                <a:gridCol w="1267600">
                  <a:extLst>
                    <a:ext uri="{9D8B030D-6E8A-4147-A177-3AD203B41FA5}">
                      <a16:colId xmlns="" xmlns:a16="http://schemas.microsoft.com/office/drawing/2014/main" val="1348957312"/>
                    </a:ext>
                  </a:extLst>
                </a:gridCol>
              </a:tblGrid>
              <a:tr h="1266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Уровень профессиональных дефицитов/ уровень выполнения работы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Высокий уровень дефицитов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(процент выполнения работы ниже 60%)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Средний уровень дефицитов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(процент выполнения работы от 60 до 80%)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Минимальный уровень или отсутствие дефицитов (процент выполнения работы выше 80%)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Не приступили к выполнению диагностической работы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(процент выполнения работы 0%)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45905584"/>
                  </a:ext>
                </a:extLst>
              </a:tr>
              <a:tr h="744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Доля участников диагностики в Алтайском крае, 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41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66618359"/>
                  </a:ext>
                </a:extLst>
              </a:tr>
              <a:tr h="744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Доля участников диагностики в России,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28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6866177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71B8EA87-880F-4ED8-82D8-D4F65CCEB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313785"/>
            <a:ext cx="72008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Распределение участников диагностики по уровням выполнения работы</a:t>
            </a: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874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1032" y="999490"/>
            <a:ext cx="8150229" cy="5010173"/>
            <a:chOff x="1029094" y="940448"/>
            <a:chExt cx="9519920" cy="5852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9094" y="940448"/>
              <a:ext cx="8399500" cy="57175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19827" y="1793316"/>
              <a:ext cx="4916170" cy="4986655"/>
            </a:xfrm>
            <a:custGeom>
              <a:avLst/>
              <a:gdLst/>
              <a:ahLst/>
              <a:cxnLst/>
              <a:rect l="l" t="t" r="r" b="b"/>
              <a:pathLst>
                <a:path w="4916170" h="4986655">
                  <a:moveTo>
                    <a:pt x="4915996" y="4986552"/>
                  </a:moveTo>
                  <a:lnTo>
                    <a:pt x="0" y="4986552"/>
                  </a:lnTo>
                  <a:lnTo>
                    <a:pt x="0" y="0"/>
                  </a:lnTo>
                  <a:lnTo>
                    <a:pt x="4915996" y="0"/>
                  </a:lnTo>
                  <a:lnTo>
                    <a:pt x="4915996" y="4986552"/>
                  </a:lnTo>
                  <a:close/>
                </a:path>
              </a:pathLst>
            </a:custGeom>
            <a:solidFill>
              <a:srgbClr val="FFAB40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5" name="object 5"/>
            <p:cNvSpPr/>
            <p:nvPr/>
          </p:nvSpPr>
          <p:spPr>
            <a:xfrm>
              <a:off x="5619827" y="1793316"/>
              <a:ext cx="4916170" cy="4986655"/>
            </a:xfrm>
            <a:custGeom>
              <a:avLst/>
              <a:gdLst/>
              <a:ahLst/>
              <a:cxnLst/>
              <a:rect l="l" t="t" r="r" b="b"/>
              <a:pathLst>
                <a:path w="4916170" h="4986655">
                  <a:moveTo>
                    <a:pt x="0" y="0"/>
                  </a:moveTo>
                  <a:lnTo>
                    <a:pt x="4915996" y="0"/>
                  </a:lnTo>
                  <a:lnTo>
                    <a:pt x="4915996" y="4986552"/>
                  </a:lnTo>
                  <a:lnTo>
                    <a:pt x="0" y="4986552"/>
                  </a:lnTo>
                  <a:lnTo>
                    <a:pt x="0" y="0"/>
                  </a:lnTo>
                  <a:close/>
                </a:path>
              </a:pathLst>
            </a:custGeom>
            <a:ln w="25373">
              <a:solidFill>
                <a:srgbClr val="B97C2E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4198" y="2386360"/>
              <a:ext cx="4567253" cy="274035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67078" y="377615"/>
            <a:ext cx="4418694" cy="247546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541" spc="-4" dirty="0">
                <a:solidFill>
                  <a:srgbClr val="BF0000"/>
                </a:solidFill>
                <a:latin typeface="Microsoft Sans Serif"/>
                <a:cs typeface="Microsoft Sans Serif"/>
              </a:rPr>
              <a:t>С</a:t>
            </a:r>
            <a:r>
              <a:rPr sz="1541" spc="17" dirty="0">
                <a:solidFill>
                  <a:srgbClr val="BF0000"/>
                </a:solidFill>
                <a:latin typeface="Microsoft Sans Serif"/>
                <a:cs typeface="Microsoft Sans Serif"/>
              </a:rPr>
              <a:t> </a:t>
            </a:r>
            <a:r>
              <a:rPr sz="1541" spc="-9" dirty="0">
                <a:solidFill>
                  <a:srgbClr val="BF0000"/>
                </a:solidFill>
                <a:latin typeface="Microsoft Sans Serif"/>
                <a:cs typeface="Microsoft Sans Serif"/>
              </a:rPr>
              <a:t>1.09.2023</a:t>
            </a:r>
            <a:r>
              <a:rPr sz="1541" spc="21" dirty="0">
                <a:solidFill>
                  <a:srgbClr val="BF0000"/>
                </a:solidFill>
                <a:latin typeface="Microsoft Sans Serif"/>
                <a:cs typeface="Microsoft Sans Serif"/>
              </a:rPr>
              <a:t> </a:t>
            </a:r>
            <a:r>
              <a:rPr sz="1541" spc="-13" dirty="0">
                <a:solidFill>
                  <a:srgbClr val="BF0000"/>
                </a:solidFill>
                <a:latin typeface="Microsoft Sans Serif"/>
                <a:cs typeface="Microsoft Sans Serif"/>
              </a:rPr>
              <a:t>реализация</a:t>
            </a:r>
            <a:r>
              <a:rPr sz="1541" spc="17" dirty="0">
                <a:solidFill>
                  <a:srgbClr val="BF0000"/>
                </a:solidFill>
                <a:latin typeface="Microsoft Sans Serif"/>
                <a:cs typeface="Microsoft Sans Serif"/>
              </a:rPr>
              <a:t> </a:t>
            </a:r>
            <a:r>
              <a:rPr sz="1541" spc="-9" dirty="0">
                <a:solidFill>
                  <a:srgbClr val="BF0000"/>
                </a:solidFill>
                <a:latin typeface="Microsoft Sans Serif"/>
                <a:cs typeface="Microsoft Sans Serif"/>
              </a:rPr>
              <a:t>требований</a:t>
            </a:r>
            <a:r>
              <a:rPr sz="1541" spc="21" dirty="0">
                <a:solidFill>
                  <a:srgbClr val="BF0000"/>
                </a:solidFill>
                <a:latin typeface="Microsoft Sans Serif"/>
                <a:cs typeface="Microsoft Sans Serif"/>
              </a:rPr>
              <a:t> </a:t>
            </a:r>
            <a:r>
              <a:rPr sz="1541" spc="-73" dirty="0">
                <a:solidFill>
                  <a:srgbClr val="BF0000"/>
                </a:solidFill>
                <a:latin typeface="Microsoft Sans Serif"/>
                <a:cs typeface="Microsoft Sans Serif"/>
              </a:rPr>
              <a:t>ФГОС</a:t>
            </a:r>
            <a:r>
              <a:rPr sz="1541" spc="17" dirty="0">
                <a:solidFill>
                  <a:srgbClr val="BF0000"/>
                </a:solidFill>
                <a:latin typeface="Microsoft Sans Serif"/>
                <a:cs typeface="Microsoft Sans Serif"/>
              </a:rPr>
              <a:t> </a:t>
            </a:r>
            <a:r>
              <a:rPr sz="1541" spc="-17" dirty="0">
                <a:solidFill>
                  <a:srgbClr val="BF0000"/>
                </a:solidFill>
                <a:latin typeface="Microsoft Sans Serif"/>
                <a:cs typeface="Microsoft Sans Serif"/>
              </a:rPr>
              <a:t>СОО</a:t>
            </a:r>
            <a:endParaRPr sz="1541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6727" y="1080247"/>
            <a:ext cx="3816342" cy="181695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113" b="1" spc="-9" dirty="0">
                <a:solidFill>
                  <a:srgbClr val="EF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</a:t>
            </a:r>
            <a:r>
              <a:rPr sz="1113" b="1" spc="-4" dirty="0">
                <a:solidFill>
                  <a:srgbClr val="EF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b="1" spc="-9" dirty="0">
                <a:solidFill>
                  <a:srgbClr val="EF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sz="1113" b="1" spc="317" dirty="0">
                <a:solidFill>
                  <a:srgbClr val="EF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b="1" spc="-4" dirty="0">
                <a:solidFill>
                  <a:srgbClr val="EF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13" b="1" dirty="0">
                <a:solidFill>
                  <a:srgbClr val="EF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b="1" spc="-9" dirty="0">
                <a:solidFill>
                  <a:srgbClr val="EF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предметы</a:t>
            </a:r>
            <a:r>
              <a:rPr sz="1113" b="1" spc="312" dirty="0">
                <a:solidFill>
                  <a:srgbClr val="EF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b="1" spc="-4" dirty="0">
                <a:solidFill>
                  <a:srgbClr val="EF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</a:t>
            </a:r>
            <a:r>
              <a:rPr sz="1113" b="1" dirty="0">
                <a:solidFill>
                  <a:srgbClr val="EF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b="1" spc="-9" dirty="0">
                <a:solidFill>
                  <a:srgbClr val="EF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обязательных)</a:t>
            </a:r>
            <a:endParaRPr sz="11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 rot="20880000">
            <a:off x="3468264" y="3044830"/>
            <a:ext cx="253295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3"/>
              </a:lnSpc>
            </a:pPr>
            <a:r>
              <a:rPr sz="1113" spc="-4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113" spc="-1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69" spc="-38" baseline="2136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</a:t>
            </a:r>
            <a:r>
              <a:rPr sz="1669" spc="-38" baseline="427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лению</a:t>
            </a:r>
            <a:r>
              <a:rPr sz="1669" spc="-19" baseline="427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69" spc="-6" baseline="641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69" spc="-19" baseline="641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69" spc="-32" baseline="641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669" spc="-32" baseline="8547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sz="1669" spc="-19" baseline="8547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69" spc="-26" baseline="8547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669" spc="-26" baseline="1068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личии</a:t>
            </a:r>
            <a:r>
              <a:rPr sz="1669" spc="-19" baseline="1068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69" spc="-13" baseline="1282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</a:t>
            </a:r>
            <a:r>
              <a:rPr sz="1669" spc="-13" baseline="14957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овий.</a:t>
            </a:r>
            <a:endParaRPr sz="1669" baseline="1495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 rot="20880000">
            <a:off x="3508684" y="3230831"/>
            <a:ext cx="236145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3"/>
              </a:lnSpc>
            </a:pPr>
            <a:r>
              <a:rPr sz="1669" spc="-45" baseline="-8547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</a:t>
            </a:r>
            <a:r>
              <a:rPr sz="1669" spc="-45" baseline="-641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чены</a:t>
            </a:r>
            <a:r>
              <a:rPr sz="1669" spc="-19" baseline="-641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69" spc="-6" baseline="-427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69" spc="-19" baseline="-427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69" spc="-32" baseline="-427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</a:t>
            </a:r>
            <a:r>
              <a:rPr sz="1669" spc="-32" baseline="-2136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669" spc="-19" baseline="-2136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69" spc="-51" baseline="-2136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sz="1113" spc="-34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жно</a:t>
            </a:r>
            <a:r>
              <a:rPr sz="1113" spc="-9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69" spc="-38" baseline="2136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сдав</a:t>
            </a:r>
            <a:r>
              <a:rPr sz="1669" spc="-38" baseline="427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ать</a:t>
            </a:r>
            <a:r>
              <a:rPr sz="1669" spc="-19" baseline="427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69" spc="-32" baseline="427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669" spc="-32" baseline="641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sz="1669" baseline="641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 rot="20880000">
            <a:off x="3562836" y="3607464"/>
            <a:ext cx="5061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3"/>
              </a:lnSpc>
            </a:pPr>
            <a:r>
              <a:rPr sz="111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</a:t>
            </a:r>
            <a:r>
              <a:rPr sz="1113" spc="-21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1669" spc="-38" baseline="2136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69" spc="-57" baseline="2136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669" spc="-6" baseline="2136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sz="1669" baseline="213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 rot="20880000">
            <a:off x="3833612" y="4101901"/>
            <a:ext cx="249387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3"/>
              </a:lnSpc>
            </a:pPr>
            <a:r>
              <a:rPr sz="1113" spc="-4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113" spc="-17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69" spc="-38" baseline="2136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</a:t>
            </a:r>
            <a:r>
              <a:rPr sz="1669" spc="-38" baseline="427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лению</a:t>
            </a:r>
            <a:r>
              <a:rPr sz="1669" spc="-19" baseline="427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69" spc="-6" baseline="641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69" spc="-19" baseline="641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69" spc="-32" baseline="641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669" spc="-32" baseline="8547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sz="1669" spc="-19" baseline="8547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69" spc="-26" baseline="8547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669" spc="-26" baseline="1068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личии</a:t>
            </a:r>
            <a:r>
              <a:rPr sz="1669" spc="-19" baseline="1068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69" spc="-13" baseline="1282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</a:t>
            </a:r>
            <a:r>
              <a:rPr sz="1669" spc="-13" baseline="14957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овий</a:t>
            </a:r>
            <a:endParaRPr sz="1669" baseline="1495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08043" y="3253831"/>
            <a:ext cx="2730696" cy="1891862"/>
            <a:chOff x="5616061" y="3573643"/>
            <a:chExt cx="3189605" cy="22098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6061" y="5608319"/>
              <a:ext cx="213427" cy="1749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5300" y="3999774"/>
              <a:ext cx="213427" cy="1749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5300" y="4353336"/>
              <a:ext cx="213427" cy="1749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1781" y="3573643"/>
              <a:ext cx="213426" cy="17490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31286" y="1891301"/>
            <a:ext cx="3178111" cy="2045218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Изменено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двух</a:t>
            </a:r>
            <a:r>
              <a:rPr sz="1113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предметных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областей:</a:t>
            </a:r>
            <a:endParaRPr sz="11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2" marR="427287">
              <a:lnSpc>
                <a:spcPct val="100899"/>
              </a:lnSpc>
            </a:pP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«Общественные</a:t>
            </a:r>
            <a:r>
              <a:rPr sz="1113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науки»</a:t>
            </a:r>
            <a:r>
              <a:rPr sz="1113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«Естественные </a:t>
            </a:r>
            <a:r>
              <a:rPr sz="1113" spc="-28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науки».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Теперь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называются</a:t>
            </a:r>
            <a:endParaRPr sz="11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2">
              <a:spcBef>
                <a:spcPts val="13"/>
              </a:spcBef>
            </a:pPr>
            <a:r>
              <a:rPr sz="1113" spc="29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113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«Общественно-научные</a:t>
            </a:r>
            <a:r>
              <a:rPr sz="1113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предметы»</a:t>
            </a:r>
            <a:r>
              <a:rPr sz="1113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sz="11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2" marR="883932">
              <a:lnSpc>
                <a:spcPct val="100899"/>
              </a:lnSpc>
            </a:pP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«Естественно-научные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предметы» </a:t>
            </a:r>
            <a:r>
              <a:rPr sz="1113" spc="-2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соответственно.</a:t>
            </a:r>
            <a:endParaRPr sz="11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70" marR="476758">
              <a:lnSpc>
                <a:spcPts val="1344"/>
              </a:lnSpc>
              <a:spcBef>
                <a:spcPts val="39"/>
              </a:spcBef>
            </a:pPr>
            <a:r>
              <a:rPr sz="1113" spc="-4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Профили </a:t>
            </a:r>
            <a:r>
              <a:rPr sz="1113" spc="29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универсальный, </a:t>
            </a:r>
            <a:r>
              <a:rPr sz="11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гуманитарный,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технологический,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социально-экономический,</a:t>
            </a:r>
            <a:r>
              <a:rPr sz="1113" spc="3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естественно- </a:t>
            </a:r>
            <a:r>
              <a:rPr sz="1113" spc="-28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научный.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Углубленное</a:t>
            </a:r>
            <a:r>
              <a:rPr sz="1113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изучение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113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11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предмета</a:t>
            </a:r>
            <a:r>
              <a:rPr sz="1113" spc="4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учебном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плане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26" dirty="0">
                <a:latin typeface="Arial" panose="020B0604020202020204" pitchFamily="34" charset="0"/>
                <a:cs typeface="Arial" panose="020B0604020202020204" pitchFamily="34" charset="0"/>
              </a:rPr>
              <a:t>каждого </a:t>
            </a:r>
            <a:r>
              <a:rPr sz="1113" spc="-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профиля</a:t>
            </a:r>
            <a:endParaRPr sz="11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157" y="4024954"/>
            <a:ext cx="3182460" cy="900933"/>
          </a:xfrm>
          <a:prstGeom prst="rect">
            <a:avLst/>
          </a:prstGeom>
          <a:solidFill>
            <a:srgbClr val="FFAB40"/>
          </a:solidFill>
          <a:ln w="25373">
            <a:solidFill>
              <a:srgbClr val="B97C2E"/>
            </a:solidFill>
          </a:ln>
        </p:spPr>
        <p:txBody>
          <a:bodyPr vert="horz" wrap="square" lIns="0" tIns="46209" rIns="0" bIns="0" rtlCol="0">
            <a:spAutoFit/>
          </a:bodyPr>
          <a:lstStyle/>
          <a:p>
            <a:pPr marL="77738" marR="114705">
              <a:lnSpc>
                <a:spcPct val="100899"/>
              </a:lnSpc>
              <a:spcBef>
                <a:spcPts val="364"/>
              </a:spcBef>
            </a:pP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113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предмета</a:t>
            </a:r>
            <a:r>
              <a:rPr sz="1113" spc="3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выбрать</a:t>
            </a:r>
            <a:r>
              <a:rPr sz="1113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26" dirty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sz="1113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предметной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области, </a:t>
            </a:r>
            <a:r>
              <a:rPr sz="1113" spc="-2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соответствующей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профилю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обучения,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sz="1113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смежной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ней.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универсальном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профиле</a:t>
            </a:r>
            <a:r>
              <a:rPr sz="1113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1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30" dirty="0"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sz="11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изучение</a:t>
            </a:r>
            <a:r>
              <a:rPr sz="1113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минимум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двух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углубленном</a:t>
            </a:r>
            <a:r>
              <a:rPr sz="1113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уровне.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1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085" y="5310579"/>
            <a:ext cx="3287382" cy="87431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10872" marR="4349">
              <a:lnSpc>
                <a:spcPct val="100899"/>
              </a:lnSpc>
              <a:spcBef>
                <a:spcPts val="73"/>
              </a:spcBef>
            </a:pP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предмета,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21" dirty="0">
                <a:latin typeface="Arial" panose="020B0604020202020204" pitchFamily="34" charset="0"/>
                <a:cs typeface="Arial" panose="020B0604020202020204" pitchFamily="34" charset="0"/>
              </a:rPr>
              <a:t>которому</a:t>
            </a:r>
            <a:r>
              <a:rPr sz="1113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21" dirty="0">
                <a:latin typeface="Arial" panose="020B0604020202020204" pitchFamily="34" charset="0"/>
                <a:cs typeface="Arial" panose="020B0604020202020204" pitchFamily="34" charset="0"/>
              </a:rPr>
              <a:t>школьники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сдают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ГИА,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21" dirty="0">
                <a:latin typeface="Arial" panose="020B0604020202020204" pitchFamily="34" charset="0"/>
                <a:cs typeface="Arial" panose="020B0604020202020204" pitchFamily="34" charset="0"/>
              </a:rPr>
              <a:t>можно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брать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часы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углубленку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другому </a:t>
            </a:r>
            <a:r>
              <a:rPr sz="1113" spc="-28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26" dirty="0">
                <a:latin typeface="Arial" panose="020B0604020202020204" pitchFamily="34" charset="0"/>
                <a:cs typeface="Arial" panose="020B0604020202020204" pitchFamily="34" charset="0"/>
              </a:rPr>
              <a:t>предмету.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восстанавливать</a:t>
            </a:r>
            <a:r>
              <a:rPr sz="1113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забранные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часы,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например,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26" dirty="0">
                <a:latin typeface="Arial" panose="020B0604020202020204" pitchFamily="34" charset="0"/>
                <a:cs typeface="Arial" panose="020B0604020202020204" pitchFamily="34" charset="0"/>
              </a:rPr>
              <a:t>музыке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21" dirty="0">
                <a:latin typeface="Arial" panose="020B0604020202020204" pitchFamily="34" charset="0"/>
                <a:cs typeface="Arial" panose="020B0604020202020204" pitchFamily="34" charset="0"/>
              </a:rPr>
              <a:t>можно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часами</a:t>
            </a:r>
            <a:r>
              <a:rPr sz="1113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внеурочной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 деятельности.</a:t>
            </a:r>
            <a:endParaRPr sz="11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691" y="1077531"/>
            <a:ext cx="2920426" cy="234337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455" spc="-4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r>
              <a:rPr sz="1455" spc="1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5" spc="-26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предмета</a:t>
            </a:r>
            <a:r>
              <a:rPr sz="1455" spc="9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5" spc="-4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55" spc="1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5" spc="-17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учебном</a:t>
            </a:r>
            <a:r>
              <a:rPr sz="1455" spc="13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5" spc="-9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плане</a:t>
            </a:r>
            <a:endParaRPr sz="14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382256" y="396654"/>
            <a:ext cx="4657895" cy="247546"/>
          </a:xfrm>
          <a:prstGeom prst="rect">
            <a:avLst/>
          </a:prstGeom>
        </p:spPr>
        <p:txBody>
          <a:bodyPr vert="horz" wrap="square" lIns="0" tIns="10329" rIns="0" bIns="0" rtlCol="0" anchor="ctr">
            <a:spAutoFit/>
          </a:bodyPr>
          <a:lstStyle/>
          <a:p>
            <a:pPr marL="10872">
              <a:spcBef>
                <a:spcPts val="81"/>
              </a:spcBef>
            </a:pPr>
            <a:r>
              <a:rPr sz="1541" b="0" spc="-17" dirty="0">
                <a:latin typeface="Arial" panose="020B0604020202020204" pitchFamily="34" charset="0"/>
                <a:cs typeface="Arial" panose="020B0604020202020204" pitchFamily="34" charset="0"/>
              </a:rPr>
              <a:t>Базовый</a:t>
            </a:r>
            <a:r>
              <a:rPr sz="1541" b="0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41" b="0" spc="-4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541" b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41" b="0" spc="-13" dirty="0">
                <a:latin typeface="Arial" panose="020B0604020202020204" pitchFamily="34" charset="0"/>
                <a:cs typeface="Arial" panose="020B0604020202020204" pitchFamily="34" charset="0"/>
              </a:rPr>
              <a:t>углубленный</a:t>
            </a:r>
            <a:r>
              <a:rPr sz="1541" b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41" b="0" spc="-9" dirty="0">
                <a:latin typeface="Arial" panose="020B0604020202020204" pitchFamily="34" charset="0"/>
                <a:cs typeface="Arial" panose="020B0604020202020204" pitchFamily="34" charset="0"/>
              </a:rPr>
              <a:t>уровни!</a:t>
            </a:r>
            <a:r>
              <a:rPr sz="1541" b="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41" b="0" spc="-13" dirty="0">
                <a:latin typeface="Arial" panose="020B0604020202020204" pitchFamily="34" charset="0"/>
                <a:cs typeface="Arial" panose="020B0604020202020204" pitchFamily="34" charset="0"/>
              </a:rPr>
              <a:t>Преемственность!</a:t>
            </a:r>
            <a:endParaRPr sz="154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5" y="635829"/>
            <a:ext cx="3300863" cy="340586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6524" y="409567"/>
            <a:ext cx="4637309" cy="369873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9002" y="4400901"/>
            <a:ext cx="8923826" cy="2223482"/>
            <a:chOff x="174042" y="4913485"/>
            <a:chExt cx="10423525" cy="25971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042" y="4913485"/>
              <a:ext cx="10355257" cy="1362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89234" y="6026890"/>
              <a:ext cx="6585584" cy="9525"/>
            </a:xfrm>
            <a:custGeom>
              <a:avLst/>
              <a:gdLst/>
              <a:ahLst/>
              <a:cxnLst/>
              <a:rect l="l" t="t" r="r" b="b"/>
              <a:pathLst>
                <a:path w="6585584" h="9525">
                  <a:moveTo>
                    <a:pt x="0" y="0"/>
                  </a:moveTo>
                  <a:lnTo>
                    <a:pt x="6585439" y="9416"/>
                  </a:lnTo>
                </a:path>
              </a:pathLst>
            </a:custGeom>
            <a:ln w="25373">
              <a:solidFill>
                <a:srgbClr val="FDA638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8590" y="6061901"/>
              <a:ext cx="8408504" cy="144844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030328" y="198106"/>
            <a:ext cx="195710" cy="642782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4109" b="1" spc="-4" dirty="0">
                <a:solidFill>
                  <a:srgbClr val="BF0000"/>
                </a:solidFill>
                <a:latin typeface="Arial"/>
                <a:cs typeface="Arial"/>
              </a:rPr>
              <a:t>!</a:t>
            </a:r>
            <a:endParaRPr sz="4109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800522" y="312482"/>
            <a:ext cx="1282987" cy="248443"/>
            <a:chOff x="9111443" y="137984"/>
            <a:chExt cx="1498600" cy="290195"/>
          </a:xfrm>
        </p:grpSpPr>
        <p:sp>
          <p:nvSpPr>
            <p:cNvPr id="10" name="object 10"/>
            <p:cNvSpPr/>
            <p:nvPr/>
          </p:nvSpPr>
          <p:spPr>
            <a:xfrm>
              <a:off x="9124129" y="150671"/>
              <a:ext cx="1473200" cy="264795"/>
            </a:xfrm>
            <a:custGeom>
              <a:avLst/>
              <a:gdLst/>
              <a:ahLst/>
              <a:cxnLst/>
              <a:rect l="l" t="t" r="r" b="b"/>
              <a:pathLst>
                <a:path w="1473200" h="264795">
                  <a:moveTo>
                    <a:pt x="1472962" y="264395"/>
                  </a:moveTo>
                  <a:lnTo>
                    <a:pt x="0" y="264395"/>
                  </a:lnTo>
                  <a:lnTo>
                    <a:pt x="0" y="0"/>
                  </a:lnTo>
                  <a:lnTo>
                    <a:pt x="1472962" y="0"/>
                  </a:lnTo>
                  <a:lnTo>
                    <a:pt x="1472962" y="2643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11" name="object 11"/>
            <p:cNvSpPr/>
            <p:nvPr/>
          </p:nvSpPr>
          <p:spPr>
            <a:xfrm>
              <a:off x="9124129" y="150671"/>
              <a:ext cx="1473200" cy="264795"/>
            </a:xfrm>
            <a:custGeom>
              <a:avLst/>
              <a:gdLst/>
              <a:ahLst/>
              <a:cxnLst/>
              <a:rect l="l" t="t" r="r" b="b"/>
              <a:pathLst>
                <a:path w="1473200" h="264795">
                  <a:moveTo>
                    <a:pt x="0" y="0"/>
                  </a:moveTo>
                  <a:lnTo>
                    <a:pt x="1472962" y="0"/>
                  </a:lnTo>
                  <a:lnTo>
                    <a:pt x="1472962" y="264395"/>
                  </a:lnTo>
                  <a:lnTo>
                    <a:pt x="0" y="264395"/>
                  </a:lnTo>
                  <a:lnTo>
                    <a:pt x="0" y="0"/>
                  </a:lnTo>
                  <a:close/>
                </a:path>
              </a:pathLst>
            </a:custGeom>
            <a:ln w="25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1781;p228">
            <a:extLst>
              <a:ext uri="{FF2B5EF4-FFF2-40B4-BE49-F238E27FC236}">
                <a16:creationId xmlns="" xmlns:a16="http://schemas.microsoft.com/office/drawing/2014/main" id="{6FB30FA3-2849-4180-B209-D36FA6D45252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31" name="Google Shape;1782;p228">
              <a:extLst>
                <a:ext uri="{FF2B5EF4-FFF2-40B4-BE49-F238E27FC236}">
                  <a16:creationId xmlns="" xmlns:a16="http://schemas.microsoft.com/office/drawing/2014/main" id="{B2FA8198-E4F8-4D46-A03F-A006D43D8924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1783;p228">
              <a:extLst>
                <a:ext uri="{FF2B5EF4-FFF2-40B4-BE49-F238E27FC236}">
                  <a16:creationId xmlns="" xmlns:a16="http://schemas.microsoft.com/office/drawing/2014/main" id="{6CA97A0E-020E-41CE-8478-C38C8A6CA06F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oogle Shape;1784;p228">
            <a:extLst>
              <a:ext uri="{FF2B5EF4-FFF2-40B4-BE49-F238E27FC236}">
                <a16:creationId xmlns="" xmlns:a16="http://schemas.microsoft.com/office/drawing/2014/main" id="{B5556F3B-F42D-4108-8F4A-2EAB514C75E9}"/>
              </a:ext>
            </a:extLst>
          </p:cNvPr>
          <p:cNvGrpSpPr/>
          <p:nvPr/>
        </p:nvGrpSpPr>
        <p:grpSpPr>
          <a:xfrm>
            <a:off x="0" y="0"/>
            <a:ext cx="8268916" cy="1225179"/>
            <a:chOff x="0" y="-152403"/>
            <a:chExt cx="8269122" cy="918907"/>
          </a:xfrm>
        </p:grpSpPr>
        <p:grpSp>
          <p:nvGrpSpPr>
            <p:cNvPr id="34" name="Google Shape;1785;p228">
              <a:extLst>
                <a:ext uri="{FF2B5EF4-FFF2-40B4-BE49-F238E27FC236}">
                  <a16:creationId xmlns="" xmlns:a16="http://schemas.microsoft.com/office/drawing/2014/main" id="{CF47173F-098A-4CA8-BB13-08D6838B3A22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36" name="Google Shape;1786;p228">
                <a:extLst>
                  <a:ext uri="{FF2B5EF4-FFF2-40B4-BE49-F238E27FC236}">
                    <a16:creationId xmlns="" xmlns:a16="http://schemas.microsoft.com/office/drawing/2014/main" id="{07605DD5-9D71-4CAD-9E10-192465AA563E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sz="1900" b="1" dirty="0">
                  <a:solidFill>
                    <a:srgbClr val="18488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7" name="Google Shape;1787;p228">
                <a:extLst>
                  <a:ext uri="{FF2B5EF4-FFF2-40B4-BE49-F238E27FC236}">
                    <a16:creationId xmlns="" xmlns:a16="http://schemas.microsoft.com/office/drawing/2014/main" id="{FE7EB529-CE7B-42DB-AC9C-1A6874A65015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788;p228">
                <a:extLst>
                  <a:ext uri="{FF2B5EF4-FFF2-40B4-BE49-F238E27FC236}">
                    <a16:creationId xmlns="" xmlns:a16="http://schemas.microsoft.com/office/drawing/2014/main" id="{1D506D75-925C-4920-B489-B6380B6620C8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789;p228">
                <a:extLst>
                  <a:ext uri="{FF2B5EF4-FFF2-40B4-BE49-F238E27FC236}">
                    <a16:creationId xmlns="" xmlns:a16="http://schemas.microsoft.com/office/drawing/2014/main" id="{7BD6E08D-D132-4DB6-8B22-65DA00DE0C24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Google Shape;1790;p228">
              <a:extLst>
                <a:ext uri="{FF2B5EF4-FFF2-40B4-BE49-F238E27FC236}">
                  <a16:creationId xmlns="" xmlns:a16="http://schemas.microsoft.com/office/drawing/2014/main" id="{E46D9AC3-D949-43B3-BA51-55C1EC748B5B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endParaRPr>
            </a:p>
          </p:txBody>
        </p:sp>
      </p:grp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1FC2AC9D-2865-4332-9D83-F24FC2F08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725" y="5715838"/>
            <a:ext cx="62888" cy="657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0707" y="5427269"/>
            <a:ext cx="886968" cy="3791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1535" y="5427278"/>
            <a:ext cx="944118" cy="37916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96254" y="5396102"/>
            <a:ext cx="1134998" cy="37893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2368" y="1769421"/>
            <a:ext cx="3130391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  <a:r>
              <a:rPr sz="1200" b="1" spc="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200" b="1" spc="1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01.09.2023</a:t>
            </a:r>
            <a:r>
              <a:rPr sz="1200" b="1" spc="30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sz="1200" b="1" spc="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sz="1200" b="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школах</a:t>
            </a:r>
            <a:r>
              <a:rPr sz="1200" b="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3623" y="3603307"/>
            <a:ext cx="6076474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Внесены</a:t>
            </a:r>
            <a:r>
              <a:rPr sz="1200" spc="19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коррективы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sz="1200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</a:t>
            </a:r>
            <a:r>
              <a:rPr sz="1200" spc="30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изучения</a:t>
            </a:r>
            <a:r>
              <a:rPr sz="1200" spc="15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</a:t>
            </a:r>
            <a:r>
              <a:rPr sz="1200" spc="19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200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</a:t>
            </a:r>
            <a:r>
              <a:rPr sz="1200" spc="-1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</a:t>
            </a:r>
            <a:r>
              <a:rPr sz="1200" spc="15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  <a:r>
              <a:rPr sz="1200" spc="15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200" spc="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предмета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2286" y="4843177"/>
            <a:ext cx="6274594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</a:t>
            </a:r>
            <a:r>
              <a:rPr sz="1200" spc="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</a:t>
            </a:r>
            <a:r>
              <a:rPr sz="1200" spc="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литературных</a:t>
            </a:r>
            <a:r>
              <a:rPr sz="1200" spc="-1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произведений</a:t>
            </a:r>
            <a:r>
              <a:rPr sz="1200" spc="300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200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ФРП</a:t>
            </a:r>
            <a:r>
              <a:rPr sz="1200" spc="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200" spc="15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литературному</a:t>
            </a:r>
            <a:r>
              <a:rPr sz="1200" spc="15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чтению</a:t>
            </a:r>
            <a:r>
              <a:rPr sz="1200" spc="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1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литературе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2286" y="4266915"/>
            <a:ext cx="5649754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Изменился</a:t>
            </a:r>
            <a:r>
              <a:rPr sz="1200" spc="15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9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</a:t>
            </a:r>
            <a:r>
              <a:rPr sz="1200" spc="26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определении</a:t>
            </a:r>
            <a:r>
              <a:rPr sz="1200" spc="26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отдельных</a:t>
            </a:r>
            <a:r>
              <a:rPr sz="1200" spc="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понятий</a:t>
            </a:r>
            <a:r>
              <a:rPr sz="1200" spc="23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200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программе</a:t>
            </a:r>
            <a:r>
              <a:rPr sz="1200" spc="15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200" spc="15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русскому</a:t>
            </a:r>
            <a:r>
              <a:rPr sz="1200" spc="3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языку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3623" y="2970276"/>
            <a:ext cx="6120288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Нашли</a:t>
            </a:r>
            <a:r>
              <a:rPr sz="1200" spc="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отражение</a:t>
            </a:r>
            <a:r>
              <a:rPr sz="1200" spc="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</a:t>
            </a:r>
            <a:r>
              <a:rPr sz="1200" spc="-1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события</a:t>
            </a:r>
            <a:r>
              <a:rPr sz="1200" spc="15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200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sz="1200" spc="19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</a:t>
            </a:r>
            <a:r>
              <a:rPr sz="1200" spc="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200" spc="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программах</a:t>
            </a:r>
            <a:r>
              <a:rPr sz="1200" spc="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200" spc="15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истории,</a:t>
            </a:r>
            <a:r>
              <a:rPr sz="1200" spc="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географии, </a:t>
            </a:r>
            <a:r>
              <a:rPr sz="1200" spc="-263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обществознанию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2286" y="2270283"/>
            <a:ext cx="6499860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200" spc="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Федеральную</a:t>
            </a:r>
            <a:r>
              <a:rPr sz="1200" spc="15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образовательную</a:t>
            </a:r>
            <a:r>
              <a:rPr sz="1200" spc="15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программу</a:t>
            </a:r>
            <a:r>
              <a:rPr sz="1200" spc="23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включены</a:t>
            </a:r>
            <a:r>
              <a:rPr sz="1200" spc="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</a:t>
            </a:r>
            <a:r>
              <a:rPr sz="1200" spc="15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</a:t>
            </a:r>
            <a:r>
              <a:rPr sz="1200" spc="1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  <a:r>
              <a:rPr sz="1200" spc="26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200" spc="23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</a:t>
            </a:r>
            <a:r>
              <a:rPr sz="1200" spc="-263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предметам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8398" y="2370583"/>
            <a:ext cx="252602" cy="25145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70502" y="2398299"/>
            <a:ext cx="92869" cy="17023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050" b="1" spc="-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8398" y="3010663"/>
            <a:ext cx="252602" cy="25145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70501" y="3036341"/>
            <a:ext cx="86678" cy="1707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050" b="1" spc="-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8398" y="3611880"/>
            <a:ext cx="252602" cy="252603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970502" y="3639655"/>
            <a:ext cx="93345" cy="1707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050" b="1" spc="-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8398" y="4250816"/>
            <a:ext cx="252602" cy="25146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970501" y="4277201"/>
            <a:ext cx="86678" cy="17023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050" b="1" spc="-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8398" y="4839462"/>
            <a:ext cx="252602" cy="25145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970501" y="4865808"/>
            <a:ext cx="86678" cy="1707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050" b="1" spc="-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8051" y="1179576"/>
            <a:ext cx="6287643" cy="444627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04265" y="1203062"/>
            <a:ext cx="5988368" cy="402514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z="1275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12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ПРИМЕРНЫХ</a:t>
            </a:r>
            <a:r>
              <a:rPr sz="1275" spc="-1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</a:t>
            </a:r>
            <a:r>
              <a:rPr sz="1275" spc="-2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275" spc="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75" spc="-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ФЕДЕРАЛЬНЫМ</a:t>
            </a:r>
            <a:r>
              <a:rPr sz="1275" spc="-3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75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ОБРАЗОВАТЕЛЬНЫМ </a:t>
            </a:r>
            <a:r>
              <a:rPr sz="1275" spc="-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ПРОГРАММАМ*</a:t>
            </a:r>
            <a:endParaRPr sz="12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2368" y="5341544"/>
            <a:ext cx="4748213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1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*методическая</a:t>
            </a:r>
            <a:r>
              <a:rPr sz="1200" spc="38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r>
              <a:rPr sz="1200" spc="1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1200" spc="1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переходе</a:t>
            </a:r>
            <a:r>
              <a:rPr sz="1200" spc="26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200" spc="8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ФОП</a:t>
            </a:r>
            <a:r>
              <a:rPr sz="1200" spc="19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u="heavy" spc="-8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https://uchitel.club/fgos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259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41999" y="337556"/>
            <a:ext cx="4853605" cy="606258"/>
          </a:xfrm>
          <a:prstGeom prst="rect">
            <a:avLst/>
          </a:prstGeom>
        </p:spPr>
        <p:txBody>
          <a:bodyPr vert="horz" wrap="square" lIns="0" tIns="120144" rIns="0" bIns="0" rtlCol="0">
            <a:spAutoFit/>
          </a:bodyPr>
          <a:lstStyle/>
          <a:p>
            <a:pPr marR="271812" algn="ctr">
              <a:spcBef>
                <a:spcPts val="946"/>
              </a:spcBef>
            </a:pPr>
            <a:r>
              <a:rPr sz="1455" b="1" spc="-4" dirty="0">
                <a:solidFill>
                  <a:srgbClr val="FF0000"/>
                </a:solidFill>
                <a:latin typeface="Arial"/>
                <a:cs typeface="Arial"/>
              </a:rPr>
              <a:t>ФРП,</a:t>
            </a:r>
            <a:r>
              <a:rPr sz="1455" b="1" spc="-2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5" b="1" spc="-4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455" b="1" spc="-2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5" b="1" spc="-4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1455" b="1" spc="-2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5" b="1" spc="-4" dirty="0">
                <a:solidFill>
                  <a:srgbClr val="FF0000"/>
                </a:solidFill>
                <a:latin typeface="Arial"/>
                <a:cs typeface="Arial"/>
              </a:rPr>
              <a:t>ПРП!!!</a:t>
            </a:r>
            <a:endParaRPr sz="1455">
              <a:latin typeface="Arial"/>
              <a:cs typeface="Arial"/>
            </a:endParaRPr>
          </a:p>
          <a:p>
            <a:pPr marL="10872">
              <a:spcBef>
                <a:spcPts val="659"/>
              </a:spcBef>
            </a:pPr>
            <a:r>
              <a:rPr sz="1113" b="1" spc="-4" dirty="0">
                <a:solidFill>
                  <a:srgbClr val="FF0000"/>
                </a:solidFill>
                <a:latin typeface="Arial"/>
                <a:cs typeface="Arial"/>
              </a:rPr>
              <a:t>ФРП – </a:t>
            </a:r>
            <a:r>
              <a:rPr sz="1113" b="1" spc="-9" dirty="0">
                <a:solidFill>
                  <a:srgbClr val="FF0000"/>
                </a:solidFill>
                <a:latin typeface="Arial"/>
                <a:cs typeface="Arial"/>
              </a:rPr>
              <a:t>минимум,</a:t>
            </a:r>
            <a:r>
              <a:rPr sz="1113" b="1" spc="-4" dirty="0">
                <a:solidFill>
                  <a:srgbClr val="FF0000"/>
                </a:solidFill>
                <a:latin typeface="Arial"/>
                <a:cs typeface="Arial"/>
              </a:rPr>
              <a:t> но </a:t>
            </a:r>
            <a:r>
              <a:rPr sz="1113" b="1" spc="-9" dirty="0">
                <a:solidFill>
                  <a:srgbClr val="FF0000"/>
                </a:solidFill>
                <a:latin typeface="Arial"/>
                <a:cs typeface="Arial"/>
              </a:rPr>
              <a:t>обязательный,</a:t>
            </a:r>
            <a:r>
              <a:rPr sz="1113" b="1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13" b="1" spc="-9" dirty="0">
                <a:solidFill>
                  <a:srgbClr val="FF0000"/>
                </a:solidFill>
                <a:latin typeface="Arial"/>
                <a:cs typeface="Arial"/>
              </a:rPr>
              <a:t>можно</a:t>
            </a:r>
            <a:r>
              <a:rPr sz="1113" b="1" spc="3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13" b="1" spc="-9" dirty="0">
                <a:solidFill>
                  <a:srgbClr val="FF0000"/>
                </a:solidFill>
                <a:latin typeface="Arial"/>
                <a:cs typeface="Arial"/>
              </a:rPr>
              <a:t>больше,</a:t>
            </a:r>
            <a:r>
              <a:rPr sz="1113" b="1" spc="-4" dirty="0">
                <a:solidFill>
                  <a:srgbClr val="FF0000"/>
                </a:solidFill>
                <a:latin typeface="Arial"/>
                <a:cs typeface="Arial"/>
              </a:rPr>
              <a:t> меньше - нельзя</a:t>
            </a:r>
            <a:endParaRPr sz="111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2043" y="6124051"/>
            <a:ext cx="3316739" cy="47343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10872" marR="4349">
              <a:lnSpc>
                <a:spcPct val="100600"/>
              </a:lnSpc>
              <a:spcBef>
                <a:spcPts val="73"/>
              </a:spcBef>
            </a:pPr>
            <a:r>
              <a:rPr sz="1541" b="1" spc="86" dirty="0">
                <a:solidFill>
                  <a:srgbClr val="BF0000"/>
                </a:solidFill>
                <a:latin typeface="Roboto"/>
                <a:cs typeface="Roboto"/>
              </a:rPr>
              <a:t>Обязательно</a:t>
            </a:r>
            <a:r>
              <a:rPr sz="1541" b="1" spc="-4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b="1" spc="86" dirty="0">
                <a:solidFill>
                  <a:srgbClr val="BF0000"/>
                </a:solidFill>
                <a:latin typeface="Roboto"/>
                <a:cs typeface="Roboto"/>
              </a:rPr>
              <a:t>скачать</a:t>
            </a:r>
            <a:r>
              <a:rPr sz="1541" b="1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b="1" spc="193" dirty="0">
                <a:solidFill>
                  <a:srgbClr val="BF0000"/>
                </a:solidFill>
                <a:latin typeface="Roboto"/>
                <a:cs typeface="Roboto"/>
              </a:rPr>
              <a:t>и</a:t>
            </a:r>
            <a:r>
              <a:rPr sz="1541" b="1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b="1" spc="98" dirty="0">
                <a:solidFill>
                  <a:srgbClr val="BF0000"/>
                </a:solidFill>
                <a:latin typeface="Roboto"/>
                <a:cs typeface="Roboto"/>
              </a:rPr>
              <a:t>изучить </a:t>
            </a:r>
            <a:r>
              <a:rPr sz="1541" b="1" spc="-368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b="1" spc="133" dirty="0">
                <a:solidFill>
                  <a:srgbClr val="BF0000"/>
                </a:solidFill>
                <a:latin typeface="Roboto"/>
                <a:cs typeface="Roboto"/>
              </a:rPr>
              <a:t>ФРП!!!</a:t>
            </a:r>
            <a:endParaRPr sz="1541">
              <a:latin typeface="Roboto"/>
              <a:cs typeface="Roboto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E37BBA7-2990-42C6-BDC5-5E3708DCAD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" y="1033462"/>
            <a:ext cx="8258175" cy="47910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655" y="5018653"/>
            <a:ext cx="7905048" cy="481200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  <a:tabLst>
                <a:tab pos="270181" algn="l"/>
              </a:tabLst>
            </a:pPr>
            <a:r>
              <a:rPr sz="728" spc="-26" dirty="0">
                <a:solidFill>
                  <a:srgbClr val="2DA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□	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Конструктор</a:t>
            </a:r>
            <a:r>
              <a:rPr sz="1113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dirty="0">
                <a:latin typeface="Arial" panose="020B0604020202020204" pitchFamily="34" charset="0"/>
                <a:cs typeface="Arial" panose="020B0604020202020204" pitchFamily="34" charset="0"/>
              </a:rPr>
              <a:t>РП</a:t>
            </a:r>
            <a:r>
              <a:rPr sz="1113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113" spc="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портале</a:t>
            </a:r>
            <a:r>
              <a:rPr sz="1113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«Единое</a:t>
            </a:r>
            <a:r>
              <a:rPr sz="1113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r>
              <a:rPr sz="1113" spc="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общего</a:t>
            </a:r>
            <a:r>
              <a:rPr sz="1113" spc="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образования»:</a:t>
            </a:r>
            <a:r>
              <a:rPr sz="1113" spc="60" dirty="0">
                <a:solidFill>
                  <a:srgbClr val="FF81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u="sng" spc="-9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https://edsoo.ru</a:t>
            </a:r>
            <a:endParaRPr sz="11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543">
              <a:spcBef>
                <a:spcPts val="980"/>
              </a:spcBef>
            </a:pP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Начал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работать</a:t>
            </a:r>
            <a:r>
              <a:rPr sz="1113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113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апреля</a:t>
            </a:r>
            <a:r>
              <a:rPr sz="1113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sz="1113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8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1113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39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113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39" dirty="0">
                <a:latin typeface="Arial" panose="020B0604020202020204" pitchFamily="34" charset="0"/>
                <a:cs typeface="Arial" panose="020B0604020202020204" pitchFamily="34" charset="0"/>
              </a:rPr>
              <a:t>ФРП</a:t>
            </a:r>
            <a:r>
              <a:rPr sz="1113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непосредственного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применения</a:t>
            </a:r>
            <a:r>
              <a:rPr sz="1113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появилось</a:t>
            </a:r>
            <a:r>
              <a:rPr sz="1113" spc="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поурочное</a:t>
            </a:r>
            <a:r>
              <a:rPr sz="1113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  <a:endParaRPr sz="11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348" y="5596774"/>
            <a:ext cx="3771220" cy="181695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Появилась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2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sz="1113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21" dirty="0">
                <a:latin typeface="Arial" panose="020B0604020202020204" pitchFamily="34" charset="0"/>
                <a:cs typeface="Arial" panose="020B0604020202020204" pitchFamily="34" charset="0"/>
              </a:rPr>
              <a:t>выгрузки</a:t>
            </a:r>
            <a:r>
              <a:rPr sz="1113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113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</a:t>
            </a:r>
            <a:r>
              <a:rPr sz="1113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журнал</a:t>
            </a:r>
            <a:endParaRPr sz="11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6505" y="5584698"/>
            <a:ext cx="4299093" cy="181695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113" spc="-4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7" dirty="0">
                <a:latin typeface="Arial" panose="020B0604020202020204" pitchFamily="34" charset="0"/>
                <a:cs typeface="Arial" panose="020B0604020202020204" pitchFamily="34" charset="0"/>
              </a:rPr>
              <a:t>конструктор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интегрированы</a:t>
            </a:r>
            <a:r>
              <a:rPr sz="1113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13" dirty="0">
                <a:latin typeface="Arial" panose="020B0604020202020204" pitchFamily="34" charset="0"/>
                <a:cs typeface="Arial" panose="020B0604020202020204" pitchFamily="34" charset="0"/>
              </a:rPr>
              <a:t>ссылки</a:t>
            </a:r>
            <a:r>
              <a:rPr sz="1113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113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47" dirty="0">
                <a:latin typeface="Arial" panose="020B0604020202020204" pitchFamily="34" charset="0"/>
                <a:cs typeface="Arial" panose="020B0604020202020204" pitchFamily="34" charset="0"/>
              </a:rPr>
              <a:t>ЦОК</a:t>
            </a:r>
            <a:r>
              <a:rPr sz="1113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13" spc="-9" dirty="0">
                <a:latin typeface="Arial" panose="020B0604020202020204" pitchFamily="34" charset="0"/>
                <a:cs typeface="Arial" panose="020B0604020202020204" pitchFamily="34" charset="0"/>
              </a:rPr>
              <a:t>(Минпросвещения)</a:t>
            </a:r>
            <a:endParaRPr sz="11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617" y="629501"/>
            <a:ext cx="7460755" cy="413760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04723" y="2794652"/>
            <a:ext cx="209844" cy="695554"/>
          </a:xfrm>
          <a:prstGeom prst="rect">
            <a:avLst/>
          </a:prstGeom>
        </p:spPr>
        <p:txBody>
          <a:bodyPr vert="horz" wrap="square" lIns="0" tIns="10329" rIns="0" bIns="0" rtlCol="0" anchor="ctr">
            <a:spAutoFit/>
          </a:bodyPr>
          <a:lstStyle/>
          <a:p>
            <a:pPr marL="10872">
              <a:spcBef>
                <a:spcPts val="81"/>
              </a:spcBef>
            </a:pPr>
            <a:r>
              <a:rPr sz="4452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445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A813164-C457-4D21-BC15-5379EB697B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951" t="13601" r="17713" b="10801"/>
          <a:stretch/>
        </p:blipFill>
        <p:spPr>
          <a:xfrm>
            <a:off x="899592" y="332656"/>
            <a:ext cx="7560840" cy="5917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8468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4611" y="1203674"/>
            <a:ext cx="15430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4" dirty="0">
                <a:solidFill>
                  <a:srgbClr val="223B78"/>
                </a:solidFill>
                <a:latin typeface="Calibri"/>
                <a:cs typeface="Calibri"/>
              </a:rPr>
              <a:t>50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725" y="5715838"/>
            <a:ext cx="62888" cy="657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833" y="5719867"/>
            <a:ext cx="996829" cy="776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458" y="986409"/>
            <a:ext cx="6817995" cy="3703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077" y="4375404"/>
            <a:ext cx="744093" cy="73837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336291" y="4304538"/>
            <a:ext cx="2312670" cy="1165860"/>
            <a:chOff x="3115055" y="4596384"/>
            <a:chExt cx="3083560" cy="155448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9436" y="4596384"/>
              <a:ext cx="1100327" cy="11216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15055" y="5742432"/>
              <a:ext cx="3083560" cy="408940"/>
            </a:xfrm>
            <a:custGeom>
              <a:avLst/>
              <a:gdLst/>
              <a:ahLst/>
              <a:cxnLst/>
              <a:rect l="l" t="t" r="r" b="b"/>
              <a:pathLst>
                <a:path w="3083560" h="408939">
                  <a:moveTo>
                    <a:pt x="3014980" y="0"/>
                  </a:moveTo>
                  <a:lnTo>
                    <a:pt x="68071" y="0"/>
                  </a:lnTo>
                  <a:lnTo>
                    <a:pt x="41576" y="5349"/>
                  </a:lnTo>
                  <a:lnTo>
                    <a:pt x="19939" y="19939"/>
                  </a:lnTo>
                  <a:lnTo>
                    <a:pt x="5349" y="41576"/>
                  </a:lnTo>
                  <a:lnTo>
                    <a:pt x="0" y="68072"/>
                  </a:lnTo>
                  <a:lnTo>
                    <a:pt x="0" y="340360"/>
                  </a:lnTo>
                  <a:lnTo>
                    <a:pt x="5349" y="366855"/>
                  </a:lnTo>
                  <a:lnTo>
                    <a:pt x="19939" y="388493"/>
                  </a:lnTo>
                  <a:lnTo>
                    <a:pt x="41576" y="403082"/>
                  </a:lnTo>
                  <a:lnTo>
                    <a:pt x="68071" y="408432"/>
                  </a:lnTo>
                  <a:lnTo>
                    <a:pt x="3014980" y="408432"/>
                  </a:lnTo>
                  <a:lnTo>
                    <a:pt x="3041475" y="403082"/>
                  </a:lnTo>
                  <a:lnTo>
                    <a:pt x="3063113" y="388493"/>
                  </a:lnTo>
                  <a:lnTo>
                    <a:pt x="3077702" y="366855"/>
                  </a:lnTo>
                  <a:lnTo>
                    <a:pt x="3083052" y="340360"/>
                  </a:lnTo>
                  <a:lnTo>
                    <a:pt x="3083052" y="68072"/>
                  </a:lnTo>
                  <a:lnTo>
                    <a:pt x="3077702" y="41576"/>
                  </a:lnTo>
                  <a:lnTo>
                    <a:pt x="3063113" y="19939"/>
                  </a:lnTo>
                  <a:lnTo>
                    <a:pt x="3041475" y="5349"/>
                  </a:lnTo>
                  <a:lnTo>
                    <a:pt x="301498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927473" y="2116836"/>
            <a:ext cx="1804988" cy="2992755"/>
            <a:chOff x="6569964" y="1679448"/>
            <a:chExt cx="2406650" cy="399034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69964" y="1775460"/>
              <a:ext cx="2165604" cy="27706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79336" y="2052828"/>
              <a:ext cx="1481327" cy="21732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71944" y="4585716"/>
              <a:ext cx="1104900" cy="10835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20100" y="1679448"/>
              <a:ext cx="556259" cy="545591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5113782" y="5151500"/>
            <a:ext cx="1438275" cy="655320"/>
            <a:chOff x="6818376" y="5725667"/>
            <a:chExt cx="1917700" cy="873760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42048" y="6093371"/>
              <a:ext cx="1258824" cy="5055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818376" y="5725667"/>
              <a:ext cx="1917700" cy="408940"/>
            </a:xfrm>
            <a:custGeom>
              <a:avLst/>
              <a:gdLst/>
              <a:ahLst/>
              <a:cxnLst/>
              <a:rect l="l" t="t" r="r" b="b"/>
              <a:pathLst>
                <a:path w="1917700" h="408939">
                  <a:moveTo>
                    <a:pt x="1849120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8" y="19938"/>
                  </a:lnTo>
                  <a:lnTo>
                    <a:pt x="5349" y="41576"/>
                  </a:lnTo>
                  <a:lnTo>
                    <a:pt x="0" y="68071"/>
                  </a:lnTo>
                  <a:lnTo>
                    <a:pt x="0" y="340359"/>
                  </a:lnTo>
                  <a:lnTo>
                    <a:pt x="5349" y="366855"/>
                  </a:lnTo>
                  <a:lnTo>
                    <a:pt x="19938" y="388492"/>
                  </a:lnTo>
                  <a:lnTo>
                    <a:pt x="41576" y="403082"/>
                  </a:lnTo>
                  <a:lnTo>
                    <a:pt x="68072" y="408431"/>
                  </a:lnTo>
                  <a:lnTo>
                    <a:pt x="1849120" y="408431"/>
                  </a:lnTo>
                  <a:lnTo>
                    <a:pt x="1875615" y="403082"/>
                  </a:lnTo>
                  <a:lnTo>
                    <a:pt x="1897253" y="388492"/>
                  </a:lnTo>
                  <a:lnTo>
                    <a:pt x="1911842" y="366855"/>
                  </a:lnTo>
                  <a:lnTo>
                    <a:pt x="1917192" y="340359"/>
                  </a:lnTo>
                  <a:lnTo>
                    <a:pt x="1917192" y="68071"/>
                  </a:lnTo>
                  <a:lnTo>
                    <a:pt x="1911842" y="41576"/>
                  </a:lnTo>
                  <a:lnTo>
                    <a:pt x="1897253" y="19938"/>
                  </a:lnTo>
                  <a:lnTo>
                    <a:pt x="1875615" y="5349"/>
                  </a:lnTo>
                  <a:lnTo>
                    <a:pt x="184912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596253" y="5151500"/>
            <a:ext cx="2245043" cy="655320"/>
            <a:chOff x="8795004" y="5725667"/>
            <a:chExt cx="2993390" cy="873760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00944" y="6093358"/>
              <a:ext cx="1182624" cy="50556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95004" y="6051803"/>
              <a:ext cx="1513331" cy="5052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870948" y="5725667"/>
              <a:ext cx="1917700" cy="408940"/>
            </a:xfrm>
            <a:custGeom>
              <a:avLst/>
              <a:gdLst/>
              <a:ahLst/>
              <a:cxnLst/>
              <a:rect l="l" t="t" r="r" b="b"/>
              <a:pathLst>
                <a:path w="1917700" h="408939">
                  <a:moveTo>
                    <a:pt x="1849120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8" y="19938"/>
                  </a:lnTo>
                  <a:lnTo>
                    <a:pt x="5349" y="41576"/>
                  </a:lnTo>
                  <a:lnTo>
                    <a:pt x="0" y="68071"/>
                  </a:lnTo>
                  <a:lnTo>
                    <a:pt x="0" y="340359"/>
                  </a:lnTo>
                  <a:lnTo>
                    <a:pt x="5349" y="366855"/>
                  </a:lnTo>
                  <a:lnTo>
                    <a:pt x="19938" y="388492"/>
                  </a:lnTo>
                  <a:lnTo>
                    <a:pt x="41576" y="403082"/>
                  </a:lnTo>
                  <a:lnTo>
                    <a:pt x="68072" y="408431"/>
                  </a:lnTo>
                  <a:lnTo>
                    <a:pt x="1849120" y="408431"/>
                  </a:lnTo>
                  <a:lnTo>
                    <a:pt x="1875615" y="403082"/>
                  </a:lnTo>
                  <a:lnTo>
                    <a:pt x="1897252" y="388492"/>
                  </a:lnTo>
                  <a:lnTo>
                    <a:pt x="1911842" y="366855"/>
                  </a:lnTo>
                  <a:lnTo>
                    <a:pt x="1917192" y="340359"/>
                  </a:lnTo>
                  <a:lnTo>
                    <a:pt x="1917192" y="68071"/>
                  </a:lnTo>
                  <a:lnTo>
                    <a:pt x="1911842" y="41576"/>
                  </a:lnTo>
                  <a:lnTo>
                    <a:pt x="1897252" y="19938"/>
                  </a:lnTo>
                  <a:lnTo>
                    <a:pt x="1875615" y="5349"/>
                  </a:lnTo>
                  <a:lnTo>
                    <a:pt x="184912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502027" y="2097404"/>
            <a:ext cx="1671161" cy="2169795"/>
            <a:chOff x="3336035" y="1653539"/>
            <a:chExt cx="2228215" cy="289306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36035" y="1775459"/>
              <a:ext cx="2167128" cy="27706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55491" y="2040635"/>
              <a:ext cx="1688591" cy="15910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46347" y="3389375"/>
              <a:ext cx="1197864" cy="86715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92623" y="1653539"/>
              <a:ext cx="571500" cy="57150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85292" y="1625442"/>
            <a:ext cx="1095851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0488" marR="3810" indent="-81439">
              <a:spcBef>
                <a:spcPts val="79"/>
              </a:spcBef>
            </a:pPr>
            <a:r>
              <a:rPr sz="1050" b="1" spc="-4" dirty="0">
                <a:solidFill>
                  <a:srgbClr val="235591"/>
                </a:solidFill>
                <a:latin typeface="Calibri"/>
                <a:cs typeface="Calibri"/>
              </a:rPr>
              <a:t>Научить</a:t>
            </a:r>
            <a:r>
              <a:rPr sz="1050" b="1" spc="-56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050" b="1" spc="-4" dirty="0">
                <a:solidFill>
                  <a:srgbClr val="235591"/>
                </a:solidFill>
                <a:latin typeface="Calibri"/>
                <a:cs typeface="Calibri"/>
              </a:rPr>
              <a:t>создавать </a:t>
            </a:r>
            <a:r>
              <a:rPr sz="1050" b="1" spc="-225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050" b="1" spc="-4" dirty="0">
                <a:solidFill>
                  <a:srgbClr val="235591"/>
                </a:solidFill>
                <a:latin typeface="Calibri"/>
                <a:cs typeface="Calibri"/>
              </a:rPr>
              <a:t>учебный</a:t>
            </a:r>
            <a:r>
              <a:rPr sz="1050" b="1" spc="-30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проект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99887" y="1637977"/>
            <a:ext cx="1092994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Провести</a:t>
            </a:r>
            <a:r>
              <a:rPr sz="1050" b="1" spc="-34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050" b="1" spc="-8" dirty="0">
                <a:solidFill>
                  <a:srgbClr val="235591"/>
                </a:solidFill>
                <a:latin typeface="Calibri"/>
                <a:cs typeface="Calibri"/>
              </a:rPr>
              <a:t>т</a:t>
            </a:r>
            <a:r>
              <a:rPr sz="1050" b="1" spc="-4" dirty="0">
                <a:solidFill>
                  <a:srgbClr val="235591"/>
                </a:solidFill>
                <a:latin typeface="Calibri"/>
                <a:cs typeface="Calibri"/>
              </a:rPr>
              <a:t>ек</a:t>
            </a:r>
            <a:r>
              <a:rPr sz="1050" b="1" spc="-8" dirty="0">
                <a:solidFill>
                  <a:srgbClr val="235591"/>
                </a:solidFill>
                <a:latin typeface="Calibri"/>
                <a:cs typeface="Calibri"/>
              </a:rPr>
              <a:t>ущ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ий</a:t>
            </a:r>
            <a:endParaRPr sz="1050">
              <a:latin typeface="Calibri"/>
              <a:cs typeface="Calibri"/>
            </a:endParaRPr>
          </a:p>
          <a:p>
            <a:pPr marL="67628">
              <a:spcBef>
                <a:spcPts val="4"/>
              </a:spcBef>
            </a:pPr>
            <a:r>
              <a:rPr sz="1050" b="1" spc="-19" dirty="0">
                <a:solidFill>
                  <a:srgbClr val="235591"/>
                </a:solidFill>
                <a:latin typeface="Calibri"/>
                <a:cs typeface="Calibri"/>
              </a:rPr>
              <a:t>к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он</a:t>
            </a:r>
            <a:r>
              <a:rPr sz="1050" b="1" spc="4" dirty="0">
                <a:solidFill>
                  <a:srgbClr val="235591"/>
                </a:solidFill>
                <a:latin typeface="Calibri"/>
                <a:cs typeface="Calibri"/>
              </a:rPr>
              <a:t>т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р</a:t>
            </a:r>
            <a:r>
              <a:rPr sz="1050" b="1" spc="-19" dirty="0">
                <a:solidFill>
                  <a:srgbClr val="235591"/>
                </a:solidFill>
                <a:latin typeface="Calibri"/>
                <a:cs typeface="Calibri"/>
              </a:rPr>
              <a:t>о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ль</a:t>
            </a:r>
            <a:r>
              <a:rPr sz="1050" b="1" spc="-41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зна</a:t>
            </a:r>
            <a:r>
              <a:rPr sz="1050" b="1" spc="-4" dirty="0">
                <a:solidFill>
                  <a:srgbClr val="235591"/>
                </a:solidFill>
                <a:latin typeface="Calibri"/>
                <a:cs typeface="Calibri"/>
              </a:rPr>
              <a:t>ний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43652" y="1655159"/>
            <a:ext cx="1792605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19526" algn="ctr">
              <a:spcBef>
                <a:spcPts val="79"/>
              </a:spcBef>
            </a:pPr>
            <a:r>
              <a:rPr sz="1050" b="1" spc="-4" dirty="0">
                <a:solidFill>
                  <a:srgbClr val="235591"/>
                </a:solidFill>
                <a:latin typeface="Calibri"/>
                <a:cs typeface="Calibri"/>
              </a:rPr>
              <a:t>Формировать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50" b="1" spc="-11" dirty="0">
                <a:solidFill>
                  <a:srgbClr val="235591"/>
                </a:solidFill>
                <a:latin typeface="Calibri"/>
                <a:cs typeface="Calibri"/>
              </a:rPr>
              <a:t>ф</a:t>
            </a:r>
            <a:r>
              <a:rPr sz="1050" b="1" spc="-8" dirty="0">
                <a:solidFill>
                  <a:srgbClr val="235591"/>
                </a:solidFill>
                <a:latin typeface="Calibri"/>
                <a:cs typeface="Calibri"/>
              </a:rPr>
              <a:t>у</a:t>
            </a:r>
            <a:r>
              <a:rPr sz="1050" b="1" spc="-4" dirty="0">
                <a:solidFill>
                  <a:srgbClr val="235591"/>
                </a:solidFill>
                <a:latin typeface="Calibri"/>
                <a:cs typeface="Calibri"/>
              </a:rPr>
              <a:t>нкцион</a:t>
            </a:r>
            <a:r>
              <a:rPr sz="1050" b="1" spc="-11" dirty="0">
                <a:solidFill>
                  <a:srgbClr val="235591"/>
                </a:solidFill>
                <a:latin typeface="Calibri"/>
                <a:cs typeface="Calibri"/>
              </a:rPr>
              <a:t>а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л</a:t>
            </a:r>
            <a:r>
              <a:rPr sz="1050" b="1" spc="-11" dirty="0">
                <a:solidFill>
                  <a:srgbClr val="235591"/>
                </a:solidFill>
                <a:latin typeface="Calibri"/>
                <a:cs typeface="Calibri"/>
              </a:rPr>
              <a:t>ь</a:t>
            </a:r>
            <a:r>
              <a:rPr sz="1050" b="1" spc="-4" dirty="0">
                <a:solidFill>
                  <a:srgbClr val="235591"/>
                </a:solidFill>
                <a:latin typeface="Calibri"/>
                <a:cs typeface="Calibri"/>
              </a:rPr>
              <a:t>н</a:t>
            </a:r>
            <a:r>
              <a:rPr sz="1050" b="1" spc="-8" dirty="0">
                <a:solidFill>
                  <a:srgbClr val="235591"/>
                </a:solidFill>
                <a:latin typeface="Calibri"/>
                <a:cs typeface="Calibri"/>
              </a:rPr>
              <a:t>у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ю</a:t>
            </a:r>
            <a:r>
              <a:rPr sz="1050" b="1" spc="-45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050" b="1" spc="-8" dirty="0">
                <a:solidFill>
                  <a:srgbClr val="235591"/>
                </a:solidFill>
                <a:latin typeface="Calibri"/>
                <a:cs typeface="Calibri"/>
              </a:rPr>
              <a:t>г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ра</a:t>
            </a:r>
            <a:r>
              <a:rPr sz="1050" b="1" spc="-4" dirty="0">
                <a:solidFill>
                  <a:srgbClr val="235591"/>
                </a:solidFill>
                <a:latin typeface="Calibri"/>
                <a:cs typeface="Calibri"/>
              </a:rPr>
              <a:t>м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отность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1950" y="1047083"/>
            <a:ext cx="4940618" cy="2058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75" b="1" spc="-4" dirty="0">
                <a:solidFill>
                  <a:srgbClr val="FFFFFF"/>
                </a:solidFill>
                <a:latin typeface="Calibri"/>
                <a:cs typeface="Calibri"/>
              </a:rPr>
              <a:t>ВЕРИФИЦИРОВАННЫЕ</a:t>
            </a:r>
            <a:r>
              <a:rPr sz="1275" b="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5" b="1" spc="-4" dirty="0">
                <a:solidFill>
                  <a:srgbClr val="FFFFFF"/>
                </a:solidFill>
                <a:latin typeface="Calibri"/>
                <a:cs typeface="Calibri"/>
              </a:rPr>
              <a:t>ЭОР</a:t>
            </a:r>
            <a:r>
              <a:rPr sz="1275" b="1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5" b="1" dirty="0">
                <a:solidFill>
                  <a:srgbClr val="FFFFFF"/>
                </a:solidFill>
                <a:latin typeface="Calibri"/>
                <a:cs typeface="Calibri"/>
              </a:rPr>
              <a:t>ДЛЯ РЕШЕНИЯ</a:t>
            </a:r>
            <a:r>
              <a:rPr sz="1275" b="1" spc="-15" dirty="0">
                <a:solidFill>
                  <a:srgbClr val="FFFFFF"/>
                </a:solidFill>
                <a:latin typeface="Calibri"/>
                <a:cs typeface="Calibri"/>
              </a:rPr>
              <a:t> ОБРАЗОВАТЕЛЬНЫХ</a:t>
            </a:r>
            <a:r>
              <a:rPr sz="1275" b="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5" b="1" spc="-19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1275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56418" y="1617631"/>
            <a:ext cx="1472565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1050" b="1" spc="-4" dirty="0">
                <a:solidFill>
                  <a:srgbClr val="235591"/>
                </a:solidFill>
                <a:latin typeface="Calibri"/>
                <a:cs typeface="Calibri"/>
              </a:rPr>
              <a:t>Подготовить</a:t>
            </a:r>
            <a:r>
              <a:rPr sz="1050" b="1" spc="-53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к</a:t>
            </a:r>
            <a:r>
              <a:rPr sz="1050" b="1" spc="-15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ЕГЭ</a:t>
            </a:r>
            <a:r>
              <a:rPr sz="1050" b="1" spc="-34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по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индиви</a:t>
            </a:r>
            <a:r>
              <a:rPr sz="1050" b="1" spc="-23" dirty="0">
                <a:solidFill>
                  <a:srgbClr val="235591"/>
                </a:solidFill>
                <a:latin typeface="Calibri"/>
                <a:cs typeface="Calibri"/>
              </a:rPr>
              <a:t>д</a:t>
            </a:r>
            <a:r>
              <a:rPr sz="1050" b="1" spc="-8" dirty="0">
                <a:solidFill>
                  <a:srgbClr val="235591"/>
                </a:solidFill>
                <a:latin typeface="Calibri"/>
                <a:cs typeface="Calibri"/>
              </a:rPr>
              <a:t>у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аль</a:t>
            </a:r>
            <a:r>
              <a:rPr sz="1050" b="1" spc="-11" dirty="0">
                <a:solidFill>
                  <a:srgbClr val="235591"/>
                </a:solidFill>
                <a:latin typeface="Calibri"/>
                <a:cs typeface="Calibri"/>
              </a:rPr>
              <a:t>н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о</a:t>
            </a:r>
            <a:r>
              <a:rPr sz="1050" b="1" spc="-15" dirty="0">
                <a:solidFill>
                  <a:srgbClr val="235591"/>
                </a:solidFill>
                <a:latin typeface="Calibri"/>
                <a:cs typeface="Calibri"/>
              </a:rPr>
              <a:t>м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у</a:t>
            </a:r>
            <a:r>
              <a:rPr sz="1050" b="1" spc="-34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235591"/>
                </a:solidFill>
                <a:latin typeface="Calibri"/>
                <a:cs typeface="Calibri"/>
              </a:rPr>
              <a:t>плану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150" y="5174360"/>
            <a:ext cx="2047399" cy="306705"/>
          </a:xfrm>
          <a:custGeom>
            <a:avLst/>
            <a:gdLst/>
            <a:ahLst/>
            <a:cxnLst/>
            <a:rect l="l" t="t" r="r" b="b"/>
            <a:pathLst>
              <a:path w="2729865" h="408939">
                <a:moveTo>
                  <a:pt x="2661412" y="0"/>
                </a:moveTo>
                <a:lnTo>
                  <a:pt x="68072" y="0"/>
                </a:lnTo>
                <a:lnTo>
                  <a:pt x="41575" y="5349"/>
                </a:lnTo>
                <a:lnTo>
                  <a:pt x="19938" y="19938"/>
                </a:lnTo>
                <a:lnTo>
                  <a:pt x="5349" y="41576"/>
                </a:lnTo>
                <a:lnTo>
                  <a:pt x="0" y="68071"/>
                </a:lnTo>
                <a:lnTo>
                  <a:pt x="0" y="340359"/>
                </a:lnTo>
                <a:lnTo>
                  <a:pt x="5349" y="366855"/>
                </a:lnTo>
                <a:lnTo>
                  <a:pt x="19938" y="388492"/>
                </a:lnTo>
                <a:lnTo>
                  <a:pt x="41575" y="403082"/>
                </a:lnTo>
                <a:lnTo>
                  <a:pt x="68072" y="408431"/>
                </a:lnTo>
                <a:lnTo>
                  <a:pt x="2661412" y="408431"/>
                </a:lnTo>
                <a:lnTo>
                  <a:pt x="2687907" y="403082"/>
                </a:lnTo>
                <a:lnTo>
                  <a:pt x="2709545" y="388492"/>
                </a:lnTo>
                <a:lnTo>
                  <a:pt x="2724134" y="366855"/>
                </a:lnTo>
                <a:lnTo>
                  <a:pt x="2729484" y="340359"/>
                </a:lnTo>
                <a:lnTo>
                  <a:pt x="2729484" y="68071"/>
                </a:lnTo>
                <a:lnTo>
                  <a:pt x="2724134" y="41576"/>
                </a:lnTo>
                <a:lnTo>
                  <a:pt x="2709545" y="19938"/>
                </a:lnTo>
                <a:lnTo>
                  <a:pt x="2687907" y="5349"/>
                </a:lnTo>
                <a:lnTo>
                  <a:pt x="2661412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33" name="object 33"/>
          <p:cNvGrpSpPr/>
          <p:nvPr/>
        </p:nvGrpSpPr>
        <p:grpSpPr>
          <a:xfrm>
            <a:off x="336042" y="2080259"/>
            <a:ext cx="1698784" cy="2186940"/>
            <a:chOff x="448055" y="1630679"/>
            <a:chExt cx="2265045" cy="2915920"/>
          </a:xfrm>
        </p:grpSpPr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055" y="1775459"/>
              <a:ext cx="2165604" cy="27706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1707" y="2065019"/>
              <a:ext cx="1606296" cy="217474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41220" y="1630679"/>
              <a:ext cx="571500" cy="571500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7128891" y="2116836"/>
            <a:ext cx="1712595" cy="2982278"/>
            <a:chOff x="9505188" y="1679448"/>
            <a:chExt cx="2283460" cy="3976370"/>
          </a:xfrm>
        </p:grpSpPr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5188" y="1775460"/>
              <a:ext cx="2165604" cy="277063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74580" y="2054352"/>
              <a:ext cx="1322831" cy="217017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34600" y="4538472"/>
              <a:ext cx="1173479" cy="111709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297411" y="1679448"/>
              <a:ext cx="490728" cy="515112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215417" y="5203470"/>
            <a:ext cx="172878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solidFill>
                  <a:srgbClr val="235591"/>
                </a:solidFill>
                <a:latin typeface="Calibri"/>
                <a:cs typeface="Calibri"/>
              </a:rPr>
              <a:t>Лаборатория</a:t>
            </a:r>
            <a:r>
              <a:rPr sz="1350" b="1" spc="-64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235591"/>
                </a:solidFill>
                <a:latin typeface="Calibri"/>
                <a:cs typeface="Calibri"/>
              </a:rPr>
              <a:t>проектов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35828" y="5192954"/>
            <a:ext cx="211216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solidFill>
                  <a:srgbClr val="235591"/>
                </a:solidFill>
                <a:latin typeface="Calibri"/>
                <a:cs typeface="Calibri"/>
              </a:rPr>
              <a:t>Цифровые</a:t>
            </a:r>
            <a:r>
              <a:rPr sz="1350" b="1" spc="-45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5591"/>
                </a:solidFill>
                <a:latin typeface="Calibri"/>
                <a:cs typeface="Calibri"/>
              </a:rPr>
              <a:t>рабочие</a:t>
            </a:r>
            <a:r>
              <a:rPr sz="1350" b="1" spc="-30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235591"/>
                </a:solidFill>
                <a:latin typeface="Calibri"/>
                <a:cs typeface="Calibri"/>
              </a:rPr>
              <a:t>тетради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11140" y="5180152"/>
            <a:ext cx="104346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solidFill>
                  <a:srgbClr val="235591"/>
                </a:solidFill>
                <a:latin typeface="Calibri"/>
                <a:cs typeface="Calibri"/>
              </a:rPr>
              <a:t>Банк</a:t>
            </a:r>
            <a:r>
              <a:rPr sz="1350" b="1" spc="-53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5591"/>
                </a:solidFill>
                <a:latin typeface="Calibri"/>
                <a:cs typeface="Calibri"/>
              </a:rPr>
              <a:t>заданий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10107" y="5180152"/>
            <a:ext cx="82438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235591"/>
                </a:solidFill>
                <a:latin typeface="Calibri"/>
                <a:cs typeface="Calibri"/>
              </a:rPr>
              <a:t>Я</a:t>
            </a:r>
            <a:r>
              <a:rPr sz="1350" b="1" spc="-30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235591"/>
                </a:solidFill>
                <a:latin typeface="Calibri"/>
                <a:cs typeface="Calibri"/>
              </a:rPr>
              <a:t>сдам</a:t>
            </a:r>
            <a:r>
              <a:rPr sz="1350" b="1" spc="-34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5591"/>
                </a:solidFill>
                <a:latin typeface="Calibri"/>
                <a:cs typeface="Calibri"/>
              </a:rPr>
              <a:t>ЕГЭ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1781;p228">
            <a:extLst>
              <a:ext uri="{FF2B5EF4-FFF2-40B4-BE49-F238E27FC236}">
                <a16:creationId xmlns="" xmlns:a16="http://schemas.microsoft.com/office/drawing/2014/main" id="{D3D3FF10-4B44-4EB5-9D71-EBDE5C9A156E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25" name="Google Shape;1782;p228">
              <a:extLst>
                <a:ext uri="{FF2B5EF4-FFF2-40B4-BE49-F238E27FC236}">
                  <a16:creationId xmlns="" xmlns:a16="http://schemas.microsoft.com/office/drawing/2014/main" id="{1CD88980-0523-467C-9946-5F451A97CCD0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83;p228">
              <a:extLst>
                <a:ext uri="{FF2B5EF4-FFF2-40B4-BE49-F238E27FC236}">
                  <a16:creationId xmlns="" xmlns:a16="http://schemas.microsoft.com/office/drawing/2014/main" id="{AB0B89B0-1ADA-4C8D-A6A1-E2962075AF41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784;p228">
            <a:extLst>
              <a:ext uri="{FF2B5EF4-FFF2-40B4-BE49-F238E27FC236}">
                <a16:creationId xmlns="" xmlns:a16="http://schemas.microsoft.com/office/drawing/2014/main" id="{BA79C8AE-B4E7-447A-9E5B-EC9AE53A2615}"/>
              </a:ext>
            </a:extLst>
          </p:cNvPr>
          <p:cNvGrpSpPr/>
          <p:nvPr/>
        </p:nvGrpSpPr>
        <p:grpSpPr>
          <a:xfrm>
            <a:off x="0" y="0"/>
            <a:ext cx="8268916" cy="1225179"/>
            <a:chOff x="0" y="-152403"/>
            <a:chExt cx="8269122" cy="918907"/>
          </a:xfrm>
        </p:grpSpPr>
        <p:grpSp>
          <p:nvGrpSpPr>
            <p:cNvPr id="28" name="Google Shape;1785;p228">
              <a:extLst>
                <a:ext uri="{FF2B5EF4-FFF2-40B4-BE49-F238E27FC236}">
                  <a16:creationId xmlns="" xmlns:a16="http://schemas.microsoft.com/office/drawing/2014/main" id="{AB5054AB-453D-434C-BA55-B3AFE7E61DB6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30" name="Google Shape;1786;p228">
                <a:extLst>
                  <a:ext uri="{FF2B5EF4-FFF2-40B4-BE49-F238E27FC236}">
                    <a16:creationId xmlns="" xmlns:a16="http://schemas.microsoft.com/office/drawing/2014/main" id="{EFA940C0-894E-4972-BD15-0764D534C64D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/>
                  <a:t>   </a:t>
                </a:r>
                <a:endParaRPr sz="1900" b="1" dirty="0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1" name="Google Shape;1787;p228">
                <a:extLst>
                  <a:ext uri="{FF2B5EF4-FFF2-40B4-BE49-F238E27FC236}">
                    <a16:creationId xmlns="" xmlns:a16="http://schemas.microsoft.com/office/drawing/2014/main" id="{24F77E70-3B26-4257-AF7E-7B1158561F9D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88;p228">
                <a:extLst>
                  <a:ext uri="{FF2B5EF4-FFF2-40B4-BE49-F238E27FC236}">
                    <a16:creationId xmlns="" xmlns:a16="http://schemas.microsoft.com/office/drawing/2014/main" id="{EC79D758-B2CE-4643-8C3E-5EC60A754E03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89;p228">
                <a:extLst>
                  <a:ext uri="{FF2B5EF4-FFF2-40B4-BE49-F238E27FC236}">
                    <a16:creationId xmlns="" xmlns:a16="http://schemas.microsoft.com/office/drawing/2014/main" id="{3B4D134D-676C-40F5-9C24-998326548AE6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" name="Google Shape;1790;p228">
              <a:extLst>
                <a:ext uri="{FF2B5EF4-FFF2-40B4-BE49-F238E27FC236}">
                  <a16:creationId xmlns="" xmlns:a16="http://schemas.microsoft.com/office/drawing/2014/main" id="{4AD53EB8-E21F-450B-8E3B-EA623BAE2AFD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6F59DC6-5B41-482C-AF90-B2917E21D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707" y="5427269"/>
            <a:ext cx="886968" cy="3791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1535" y="5427278"/>
            <a:ext cx="944118" cy="37916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6254" y="5396102"/>
            <a:ext cx="1134998" cy="3789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29550" y="857250"/>
            <a:ext cx="1314449" cy="87668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694611" y="1203674"/>
            <a:ext cx="15430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4" dirty="0">
                <a:solidFill>
                  <a:srgbClr val="223B78"/>
                </a:solidFill>
                <a:latin typeface="Calibri"/>
                <a:cs typeface="Calibri"/>
              </a:rPr>
              <a:t>70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0044" y="954405"/>
            <a:ext cx="6655689" cy="56235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941189" y="1773935"/>
            <a:ext cx="3935730" cy="1889760"/>
          </a:xfrm>
          <a:custGeom>
            <a:avLst/>
            <a:gdLst/>
            <a:ahLst/>
            <a:cxnLst/>
            <a:rect l="l" t="t" r="r" b="b"/>
            <a:pathLst>
              <a:path w="5247640" h="2519679">
                <a:moveTo>
                  <a:pt x="4827270" y="0"/>
                </a:moveTo>
                <a:lnTo>
                  <a:pt x="419862" y="0"/>
                </a:lnTo>
                <a:lnTo>
                  <a:pt x="370893" y="2824"/>
                </a:lnTo>
                <a:lnTo>
                  <a:pt x="323585" y="11087"/>
                </a:lnTo>
                <a:lnTo>
                  <a:pt x="278252" y="24475"/>
                </a:lnTo>
                <a:lnTo>
                  <a:pt x="235209" y="42672"/>
                </a:lnTo>
                <a:lnTo>
                  <a:pt x="194770" y="65362"/>
                </a:lnTo>
                <a:lnTo>
                  <a:pt x="157251" y="92233"/>
                </a:lnTo>
                <a:lnTo>
                  <a:pt x="122967" y="122967"/>
                </a:lnTo>
                <a:lnTo>
                  <a:pt x="92233" y="157251"/>
                </a:lnTo>
                <a:lnTo>
                  <a:pt x="65362" y="194770"/>
                </a:lnTo>
                <a:lnTo>
                  <a:pt x="42671" y="235209"/>
                </a:lnTo>
                <a:lnTo>
                  <a:pt x="24475" y="278252"/>
                </a:lnTo>
                <a:lnTo>
                  <a:pt x="11087" y="323585"/>
                </a:lnTo>
                <a:lnTo>
                  <a:pt x="2824" y="370893"/>
                </a:lnTo>
                <a:lnTo>
                  <a:pt x="0" y="419862"/>
                </a:lnTo>
                <a:lnTo>
                  <a:pt x="0" y="2099310"/>
                </a:lnTo>
                <a:lnTo>
                  <a:pt x="2824" y="2148278"/>
                </a:lnTo>
                <a:lnTo>
                  <a:pt x="11087" y="2195586"/>
                </a:lnTo>
                <a:lnTo>
                  <a:pt x="24475" y="2240919"/>
                </a:lnTo>
                <a:lnTo>
                  <a:pt x="42671" y="2283962"/>
                </a:lnTo>
                <a:lnTo>
                  <a:pt x="65362" y="2324401"/>
                </a:lnTo>
                <a:lnTo>
                  <a:pt x="92233" y="2361920"/>
                </a:lnTo>
                <a:lnTo>
                  <a:pt x="122967" y="2396204"/>
                </a:lnTo>
                <a:lnTo>
                  <a:pt x="157251" y="2426938"/>
                </a:lnTo>
                <a:lnTo>
                  <a:pt x="194770" y="2453809"/>
                </a:lnTo>
                <a:lnTo>
                  <a:pt x="235209" y="2476500"/>
                </a:lnTo>
                <a:lnTo>
                  <a:pt x="278252" y="2494696"/>
                </a:lnTo>
                <a:lnTo>
                  <a:pt x="323585" y="2508084"/>
                </a:lnTo>
                <a:lnTo>
                  <a:pt x="370893" y="2516347"/>
                </a:lnTo>
                <a:lnTo>
                  <a:pt x="419862" y="2519172"/>
                </a:lnTo>
                <a:lnTo>
                  <a:pt x="4827270" y="2519172"/>
                </a:lnTo>
                <a:lnTo>
                  <a:pt x="4876238" y="2516347"/>
                </a:lnTo>
                <a:lnTo>
                  <a:pt x="4923546" y="2508084"/>
                </a:lnTo>
                <a:lnTo>
                  <a:pt x="4968879" y="2494696"/>
                </a:lnTo>
                <a:lnTo>
                  <a:pt x="5011922" y="2476500"/>
                </a:lnTo>
                <a:lnTo>
                  <a:pt x="5052361" y="2453809"/>
                </a:lnTo>
                <a:lnTo>
                  <a:pt x="5089880" y="2426938"/>
                </a:lnTo>
                <a:lnTo>
                  <a:pt x="5124164" y="2396204"/>
                </a:lnTo>
                <a:lnTo>
                  <a:pt x="5154898" y="2361920"/>
                </a:lnTo>
                <a:lnTo>
                  <a:pt x="5181769" y="2324401"/>
                </a:lnTo>
                <a:lnTo>
                  <a:pt x="5204460" y="2283962"/>
                </a:lnTo>
                <a:lnTo>
                  <a:pt x="5222656" y="2240919"/>
                </a:lnTo>
                <a:lnTo>
                  <a:pt x="5236044" y="2195586"/>
                </a:lnTo>
                <a:lnTo>
                  <a:pt x="5244307" y="2148278"/>
                </a:lnTo>
                <a:lnTo>
                  <a:pt x="5247132" y="2099310"/>
                </a:lnTo>
                <a:lnTo>
                  <a:pt x="5247132" y="419862"/>
                </a:lnTo>
                <a:lnTo>
                  <a:pt x="5244307" y="370893"/>
                </a:lnTo>
                <a:lnTo>
                  <a:pt x="5236044" y="323585"/>
                </a:lnTo>
                <a:lnTo>
                  <a:pt x="5222656" y="278252"/>
                </a:lnTo>
                <a:lnTo>
                  <a:pt x="5204459" y="235209"/>
                </a:lnTo>
                <a:lnTo>
                  <a:pt x="5181769" y="194770"/>
                </a:lnTo>
                <a:lnTo>
                  <a:pt x="5154898" y="157251"/>
                </a:lnTo>
                <a:lnTo>
                  <a:pt x="5124164" y="122967"/>
                </a:lnTo>
                <a:lnTo>
                  <a:pt x="5089880" y="92233"/>
                </a:lnTo>
                <a:lnTo>
                  <a:pt x="5052361" y="65362"/>
                </a:lnTo>
                <a:lnTo>
                  <a:pt x="5011922" y="42672"/>
                </a:lnTo>
                <a:lnTo>
                  <a:pt x="4968879" y="24475"/>
                </a:lnTo>
                <a:lnTo>
                  <a:pt x="4923546" y="11087"/>
                </a:lnTo>
                <a:lnTo>
                  <a:pt x="4876238" y="2824"/>
                </a:lnTo>
                <a:lnTo>
                  <a:pt x="4827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9" name="object 9"/>
          <p:cNvGrpSpPr/>
          <p:nvPr/>
        </p:nvGrpSpPr>
        <p:grpSpPr>
          <a:xfrm>
            <a:off x="2507742" y="4105656"/>
            <a:ext cx="3499961" cy="1333023"/>
            <a:chOff x="3343655" y="4331208"/>
            <a:chExt cx="4666615" cy="1777364"/>
          </a:xfrm>
        </p:grpSpPr>
        <p:sp>
          <p:nvSpPr>
            <p:cNvPr id="10" name="object 10"/>
            <p:cNvSpPr/>
            <p:nvPr/>
          </p:nvSpPr>
          <p:spPr>
            <a:xfrm>
              <a:off x="3343655" y="4331208"/>
              <a:ext cx="4666615" cy="1777364"/>
            </a:xfrm>
            <a:custGeom>
              <a:avLst/>
              <a:gdLst/>
              <a:ahLst/>
              <a:cxnLst/>
              <a:rect l="l" t="t" r="r" b="b"/>
              <a:pathLst>
                <a:path w="4666615" h="1777364">
                  <a:moveTo>
                    <a:pt x="4370324" y="0"/>
                  </a:moveTo>
                  <a:lnTo>
                    <a:pt x="296164" y="0"/>
                  </a:lnTo>
                  <a:lnTo>
                    <a:pt x="248122" y="3876"/>
                  </a:lnTo>
                  <a:lnTo>
                    <a:pt x="202549" y="15097"/>
                  </a:lnTo>
                  <a:lnTo>
                    <a:pt x="160055" y="33055"/>
                  </a:lnTo>
                  <a:lnTo>
                    <a:pt x="121249" y="57139"/>
                  </a:lnTo>
                  <a:lnTo>
                    <a:pt x="86741" y="86741"/>
                  </a:lnTo>
                  <a:lnTo>
                    <a:pt x="57139" y="121249"/>
                  </a:lnTo>
                  <a:lnTo>
                    <a:pt x="33055" y="160055"/>
                  </a:lnTo>
                  <a:lnTo>
                    <a:pt x="15097" y="202549"/>
                  </a:lnTo>
                  <a:lnTo>
                    <a:pt x="3876" y="248122"/>
                  </a:lnTo>
                  <a:lnTo>
                    <a:pt x="0" y="296164"/>
                  </a:lnTo>
                  <a:lnTo>
                    <a:pt x="0" y="1480820"/>
                  </a:lnTo>
                  <a:lnTo>
                    <a:pt x="3876" y="1528858"/>
                  </a:lnTo>
                  <a:lnTo>
                    <a:pt x="15097" y="1574429"/>
                  </a:lnTo>
                  <a:lnTo>
                    <a:pt x="33055" y="1616922"/>
                  </a:lnTo>
                  <a:lnTo>
                    <a:pt x="57139" y="1655729"/>
                  </a:lnTo>
                  <a:lnTo>
                    <a:pt x="86741" y="1690238"/>
                  </a:lnTo>
                  <a:lnTo>
                    <a:pt x="121249" y="1719840"/>
                  </a:lnTo>
                  <a:lnTo>
                    <a:pt x="160055" y="1743926"/>
                  </a:lnTo>
                  <a:lnTo>
                    <a:pt x="202549" y="1761885"/>
                  </a:lnTo>
                  <a:lnTo>
                    <a:pt x="248122" y="1773107"/>
                  </a:lnTo>
                  <a:lnTo>
                    <a:pt x="296164" y="1776984"/>
                  </a:lnTo>
                  <a:lnTo>
                    <a:pt x="4370324" y="1776984"/>
                  </a:lnTo>
                  <a:lnTo>
                    <a:pt x="4418365" y="1773107"/>
                  </a:lnTo>
                  <a:lnTo>
                    <a:pt x="4463938" y="1761885"/>
                  </a:lnTo>
                  <a:lnTo>
                    <a:pt x="4506432" y="1743926"/>
                  </a:lnTo>
                  <a:lnTo>
                    <a:pt x="4545238" y="1719840"/>
                  </a:lnTo>
                  <a:lnTo>
                    <a:pt x="4579747" y="1690238"/>
                  </a:lnTo>
                  <a:lnTo>
                    <a:pt x="4609348" y="1655729"/>
                  </a:lnTo>
                  <a:lnTo>
                    <a:pt x="4633432" y="1616922"/>
                  </a:lnTo>
                  <a:lnTo>
                    <a:pt x="4651390" y="1574429"/>
                  </a:lnTo>
                  <a:lnTo>
                    <a:pt x="4662611" y="1528858"/>
                  </a:lnTo>
                  <a:lnTo>
                    <a:pt x="4666488" y="1480820"/>
                  </a:lnTo>
                  <a:lnTo>
                    <a:pt x="4666488" y="296164"/>
                  </a:lnTo>
                  <a:lnTo>
                    <a:pt x="4662611" y="248122"/>
                  </a:lnTo>
                  <a:lnTo>
                    <a:pt x="4651390" y="202549"/>
                  </a:lnTo>
                  <a:lnTo>
                    <a:pt x="4633432" y="160055"/>
                  </a:lnTo>
                  <a:lnTo>
                    <a:pt x="4609348" y="121249"/>
                  </a:lnTo>
                  <a:lnTo>
                    <a:pt x="4579747" y="86741"/>
                  </a:lnTo>
                  <a:lnTo>
                    <a:pt x="4545238" y="57139"/>
                  </a:lnTo>
                  <a:lnTo>
                    <a:pt x="4506432" y="33055"/>
                  </a:lnTo>
                  <a:lnTo>
                    <a:pt x="4463938" y="15097"/>
                  </a:lnTo>
                  <a:lnTo>
                    <a:pt x="4418365" y="3876"/>
                  </a:lnTo>
                  <a:lnTo>
                    <a:pt x="4370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4739" y="4402836"/>
              <a:ext cx="1644396" cy="16443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20284" y="4788408"/>
              <a:ext cx="2501265" cy="664845"/>
            </a:xfrm>
            <a:custGeom>
              <a:avLst/>
              <a:gdLst/>
              <a:ahLst/>
              <a:cxnLst/>
              <a:rect l="l" t="t" r="r" b="b"/>
              <a:pathLst>
                <a:path w="2501265" h="664845">
                  <a:moveTo>
                    <a:pt x="2500884" y="56896"/>
                  </a:moveTo>
                  <a:lnTo>
                    <a:pt x="2496401" y="34772"/>
                  </a:lnTo>
                  <a:lnTo>
                    <a:pt x="2484196" y="16687"/>
                  </a:lnTo>
                  <a:lnTo>
                    <a:pt x="2466111" y="4483"/>
                  </a:lnTo>
                  <a:lnTo>
                    <a:pt x="2443988" y="0"/>
                  </a:lnTo>
                  <a:lnTo>
                    <a:pt x="195580" y="0"/>
                  </a:lnTo>
                  <a:lnTo>
                    <a:pt x="173443" y="4483"/>
                  </a:lnTo>
                  <a:lnTo>
                    <a:pt x="155359" y="16687"/>
                  </a:lnTo>
                  <a:lnTo>
                    <a:pt x="143154" y="34772"/>
                  </a:lnTo>
                  <a:lnTo>
                    <a:pt x="138684" y="56896"/>
                  </a:lnTo>
                  <a:lnTo>
                    <a:pt x="138684" y="284480"/>
                  </a:lnTo>
                  <a:lnTo>
                    <a:pt x="143154" y="306616"/>
                  </a:lnTo>
                  <a:lnTo>
                    <a:pt x="154266" y="323088"/>
                  </a:lnTo>
                  <a:lnTo>
                    <a:pt x="56896" y="323088"/>
                  </a:lnTo>
                  <a:lnTo>
                    <a:pt x="34759" y="327571"/>
                  </a:lnTo>
                  <a:lnTo>
                    <a:pt x="16675" y="339775"/>
                  </a:lnTo>
                  <a:lnTo>
                    <a:pt x="4470" y="357860"/>
                  </a:lnTo>
                  <a:lnTo>
                    <a:pt x="0" y="379984"/>
                  </a:lnTo>
                  <a:lnTo>
                    <a:pt x="0" y="607568"/>
                  </a:lnTo>
                  <a:lnTo>
                    <a:pt x="4470" y="629704"/>
                  </a:lnTo>
                  <a:lnTo>
                    <a:pt x="16675" y="647788"/>
                  </a:lnTo>
                  <a:lnTo>
                    <a:pt x="34759" y="659993"/>
                  </a:lnTo>
                  <a:lnTo>
                    <a:pt x="56896" y="664464"/>
                  </a:lnTo>
                  <a:lnTo>
                    <a:pt x="1963928" y="664464"/>
                  </a:lnTo>
                  <a:lnTo>
                    <a:pt x="1986051" y="659993"/>
                  </a:lnTo>
                  <a:lnTo>
                    <a:pt x="2004136" y="647788"/>
                  </a:lnTo>
                  <a:lnTo>
                    <a:pt x="2016340" y="629704"/>
                  </a:lnTo>
                  <a:lnTo>
                    <a:pt x="2020824" y="607568"/>
                  </a:lnTo>
                  <a:lnTo>
                    <a:pt x="2020824" y="379984"/>
                  </a:lnTo>
                  <a:lnTo>
                    <a:pt x="2016340" y="357860"/>
                  </a:lnTo>
                  <a:lnTo>
                    <a:pt x="2005215" y="341376"/>
                  </a:lnTo>
                  <a:lnTo>
                    <a:pt x="2443988" y="341376"/>
                  </a:lnTo>
                  <a:lnTo>
                    <a:pt x="2466111" y="336905"/>
                  </a:lnTo>
                  <a:lnTo>
                    <a:pt x="2484196" y="324700"/>
                  </a:lnTo>
                  <a:lnTo>
                    <a:pt x="2496401" y="306616"/>
                  </a:lnTo>
                  <a:lnTo>
                    <a:pt x="2500884" y="284480"/>
                  </a:lnTo>
                  <a:lnTo>
                    <a:pt x="2500884" y="56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93494" y="1811925"/>
            <a:ext cx="3497104" cy="1718259"/>
          </a:xfrm>
          <a:prstGeom prst="rect">
            <a:avLst/>
          </a:prstGeom>
        </p:spPr>
        <p:txBody>
          <a:bodyPr vert="horz" wrap="square" lIns="0" tIns="78581" rIns="0" bIns="0" rtlCol="0">
            <a:spAutoFit/>
          </a:bodyPr>
          <a:lstStyle/>
          <a:p>
            <a:pPr marL="267653" indent="-258604">
              <a:spcBef>
                <a:spcPts val="619"/>
              </a:spcBef>
              <a:buClr>
                <a:srgbClr val="28458D"/>
              </a:buClr>
              <a:buSzPct val="118750"/>
              <a:buFont typeface="Microsoft Sans Serif"/>
              <a:buChar char="•"/>
              <a:tabLst>
                <a:tab pos="267653" algn="l"/>
                <a:tab pos="268129" algn="l"/>
              </a:tabLst>
            </a:pPr>
            <a:r>
              <a:rPr sz="1200" spc="-8" dirty="0">
                <a:solidFill>
                  <a:srgbClr val="235591"/>
                </a:solidFill>
                <a:latin typeface="Calibri"/>
                <a:cs typeface="Calibri"/>
              </a:rPr>
              <a:t>горячая</a:t>
            </a:r>
            <a:r>
              <a:rPr sz="1200" spc="4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235591"/>
                </a:solidFill>
                <a:latin typeface="Calibri"/>
                <a:cs typeface="Calibri"/>
              </a:rPr>
              <a:t>линия</a:t>
            </a:r>
            <a:r>
              <a:rPr sz="1200" spc="11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200" u="sng" spc="-1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vopros@prosv.ru</a:t>
            </a:r>
            <a:endParaRPr sz="1200">
              <a:latin typeface="Calibri"/>
              <a:cs typeface="Calibri"/>
            </a:endParaRPr>
          </a:p>
          <a:p>
            <a:pPr marL="267653" marR="3810" indent="-258604">
              <a:spcBef>
                <a:spcPts val="900"/>
              </a:spcBef>
              <a:buClr>
                <a:srgbClr val="28458D"/>
              </a:buClr>
              <a:buSzPct val="118750"/>
              <a:buFont typeface="Microsoft Sans Serif"/>
              <a:buChar char="•"/>
              <a:tabLst>
                <a:tab pos="267653" algn="l"/>
                <a:tab pos="268129" algn="l"/>
              </a:tabLst>
            </a:pPr>
            <a:r>
              <a:rPr sz="1200" spc="-11" dirty="0">
                <a:solidFill>
                  <a:srgbClr val="235591"/>
                </a:solidFill>
                <a:latin typeface="Calibri"/>
                <a:cs typeface="Calibri"/>
              </a:rPr>
              <a:t>методические</a:t>
            </a:r>
            <a:r>
              <a:rPr sz="1200" spc="34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235591"/>
                </a:solidFill>
                <a:latin typeface="Calibri"/>
                <a:cs typeface="Calibri"/>
              </a:rPr>
              <a:t>рекомендации</a:t>
            </a:r>
            <a:r>
              <a:rPr sz="1200" spc="11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235591"/>
                </a:solidFill>
                <a:latin typeface="Calibri"/>
                <a:cs typeface="Calibri"/>
              </a:rPr>
              <a:t>по</a:t>
            </a:r>
            <a:r>
              <a:rPr sz="1200" spc="11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235591"/>
                </a:solidFill>
                <a:latin typeface="Calibri"/>
                <a:cs typeface="Calibri"/>
              </a:rPr>
              <a:t>использованию </a:t>
            </a:r>
            <a:r>
              <a:rPr sz="1200" spc="-4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235591"/>
                </a:solidFill>
                <a:latin typeface="Calibri"/>
                <a:cs typeface="Calibri"/>
              </a:rPr>
              <a:t>учебников</a:t>
            </a:r>
            <a:r>
              <a:rPr sz="1200" spc="8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235591"/>
                </a:solidFill>
                <a:latin typeface="Calibri"/>
                <a:cs typeface="Calibri"/>
              </a:rPr>
              <a:t>действующего</a:t>
            </a:r>
            <a:r>
              <a:rPr sz="1200" spc="15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235591"/>
                </a:solidFill>
                <a:latin typeface="Calibri"/>
                <a:cs typeface="Calibri"/>
              </a:rPr>
              <a:t>ФПУ</a:t>
            </a:r>
            <a:r>
              <a:rPr sz="1200" spc="8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235591"/>
                </a:solidFill>
                <a:latin typeface="Calibri"/>
                <a:cs typeface="Calibri"/>
              </a:rPr>
              <a:t>и</a:t>
            </a:r>
            <a:r>
              <a:rPr sz="1200" spc="4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235591"/>
                </a:solidFill>
                <a:latin typeface="Calibri"/>
                <a:cs typeface="Calibri"/>
              </a:rPr>
              <a:t>дополнительные </a:t>
            </a:r>
            <a:r>
              <a:rPr sz="1200" spc="-259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235591"/>
                </a:solidFill>
                <a:latin typeface="Calibri"/>
                <a:cs typeface="Calibri"/>
              </a:rPr>
              <a:t>учебные</a:t>
            </a:r>
            <a:r>
              <a:rPr sz="1200" spc="11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235591"/>
                </a:solidFill>
                <a:latin typeface="Calibri"/>
                <a:cs typeface="Calibri"/>
              </a:rPr>
              <a:t>материалы </a:t>
            </a:r>
            <a:r>
              <a:rPr sz="1200" spc="-4" dirty="0">
                <a:solidFill>
                  <a:srgbClr val="235591"/>
                </a:solidFill>
                <a:latin typeface="Calibri"/>
                <a:cs typeface="Calibri"/>
              </a:rPr>
              <a:t>по</a:t>
            </a:r>
            <a:r>
              <a:rPr sz="1200" spc="8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235591"/>
                </a:solidFill>
                <a:latin typeface="Calibri"/>
                <a:cs typeface="Calibri"/>
              </a:rPr>
              <a:t>каждому</a:t>
            </a:r>
            <a:r>
              <a:rPr sz="1200" spc="-4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235591"/>
                </a:solidFill>
                <a:latin typeface="Calibri"/>
                <a:cs typeface="Calibri"/>
              </a:rPr>
              <a:t>предмету</a:t>
            </a:r>
            <a:endParaRPr sz="1200">
              <a:latin typeface="Calibri"/>
              <a:cs typeface="Calibri"/>
            </a:endParaRPr>
          </a:p>
          <a:p>
            <a:pPr marL="267653" indent="-258604">
              <a:spcBef>
                <a:spcPts val="904"/>
              </a:spcBef>
              <a:buClr>
                <a:srgbClr val="28458D"/>
              </a:buClr>
              <a:buSzPct val="118750"/>
              <a:buFont typeface="Microsoft Sans Serif"/>
              <a:buChar char="•"/>
              <a:tabLst>
                <a:tab pos="267653" algn="l"/>
                <a:tab pos="268129" algn="l"/>
              </a:tabLst>
            </a:pPr>
            <a:r>
              <a:rPr sz="1200" spc="-8" dirty="0">
                <a:solidFill>
                  <a:srgbClr val="235591"/>
                </a:solidFill>
                <a:latin typeface="Calibri"/>
                <a:cs typeface="Calibri"/>
              </a:rPr>
              <a:t>онлайн </a:t>
            </a:r>
            <a:r>
              <a:rPr sz="1200" spc="-15" dirty="0">
                <a:solidFill>
                  <a:srgbClr val="235591"/>
                </a:solidFill>
                <a:latin typeface="Calibri"/>
                <a:cs typeface="Calibri"/>
              </a:rPr>
              <a:t>консультации</a:t>
            </a:r>
            <a:r>
              <a:rPr sz="1200" spc="-4" dirty="0">
                <a:solidFill>
                  <a:srgbClr val="235591"/>
                </a:solidFill>
                <a:latin typeface="Calibri"/>
                <a:cs typeface="Calibri"/>
              </a:rPr>
              <a:t> специалистов</a:t>
            </a:r>
            <a:r>
              <a:rPr sz="1200" spc="8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235591"/>
                </a:solidFill>
                <a:latin typeface="Calibri"/>
                <a:cs typeface="Calibri"/>
              </a:rPr>
              <a:t>издательства</a:t>
            </a:r>
            <a:endParaRPr sz="1200">
              <a:latin typeface="Calibri"/>
              <a:cs typeface="Calibri"/>
            </a:endParaRPr>
          </a:p>
          <a:p>
            <a:pPr marL="267653" marR="278130" indent="-258604">
              <a:spcBef>
                <a:spcPts val="900"/>
              </a:spcBef>
              <a:buClr>
                <a:srgbClr val="28458D"/>
              </a:buClr>
              <a:buSzPct val="118750"/>
              <a:buFont typeface="Microsoft Sans Serif"/>
              <a:buChar char="•"/>
              <a:tabLst>
                <a:tab pos="267653" algn="l"/>
                <a:tab pos="268129" algn="l"/>
              </a:tabLst>
            </a:pPr>
            <a:r>
              <a:rPr sz="1200" spc="-8" dirty="0">
                <a:solidFill>
                  <a:srgbClr val="235591"/>
                </a:solidFill>
                <a:latin typeface="Calibri"/>
                <a:cs typeface="Calibri"/>
              </a:rPr>
              <a:t>рекомендации</a:t>
            </a:r>
            <a:r>
              <a:rPr sz="1200" spc="8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235591"/>
                </a:solidFill>
                <a:latin typeface="Calibri"/>
                <a:cs typeface="Calibri"/>
              </a:rPr>
              <a:t>учебных</a:t>
            </a:r>
            <a:r>
              <a:rPr sz="1200" spc="8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235591"/>
                </a:solidFill>
                <a:latin typeface="Calibri"/>
                <a:cs typeface="Calibri"/>
              </a:rPr>
              <a:t>пособий</a:t>
            </a:r>
            <a:r>
              <a:rPr sz="1200" spc="15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235591"/>
                </a:solidFill>
                <a:latin typeface="Calibri"/>
                <a:cs typeface="Calibri"/>
              </a:rPr>
              <a:t>и</a:t>
            </a:r>
            <a:r>
              <a:rPr sz="1200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235591"/>
                </a:solidFill>
                <a:latin typeface="Calibri"/>
                <a:cs typeface="Calibri"/>
              </a:rPr>
              <a:t>цифровых </a:t>
            </a:r>
            <a:r>
              <a:rPr sz="1200" spc="-263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235591"/>
                </a:solidFill>
                <a:latin typeface="Calibri"/>
                <a:cs typeface="Calibri"/>
              </a:rPr>
              <a:t>сервисов</a:t>
            </a:r>
            <a:r>
              <a:rPr sz="1200" spc="4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235591"/>
                </a:solidFill>
                <a:latin typeface="Calibri"/>
                <a:cs typeface="Calibri"/>
              </a:rPr>
              <a:t>к </a:t>
            </a:r>
            <a:r>
              <a:rPr sz="1200" spc="-8" dirty="0">
                <a:solidFill>
                  <a:srgbClr val="235591"/>
                </a:solidFill>
                <a:latin typeface="Calibri"/>
                <a:cs typeface="Calibri"/>
              </a:rPr>
              <a:t>учебникам</a:t>
            </a:r>
            <a:r>
              <a:rPr sz="1200" spc="8" dirty="0">
                <a:solidFill>
                  <a:srgbClr val="235591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235591"/>
                </a:solidFill>
                <a:latin typeface="Calibri"/>
                <a:cs typeface="Calibri"/>
              </a:rPr>
              <a:t>ФПУ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8944" y="1007269"/>
            <a:ext cx="3397568" cy="3686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417"/>
              </a:lnSpc>
              <a:spcBef>
                <a:spcPts val="75"/>
              </a:spcBef>
            </a:pPr>
            <a:r>
              <a:rPr sz="1275" b="1" spc="-8" dirty="0">
                <a:solidFill>
                  <a:srgbClr val="FFFFFF"/>
                </a:solidFill>
                <a:latin typeface="Calibri"/>
                <a:cs typeface="Calibri"/>
              </a:rPr>
              <a:t>МЕТОДИЧЕСКАЯ</a:t>
            </a:r>
            <a:r>
              <a:rPr sz="1275" b="1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5" b="1" spc="-8" dirty="0">
                <a:solidFill>
                  <a:srgbClr val="FFFFFF"/>
                </a:solidFill>
                <a:latin typeface="Calibri"/>
                <a:cs typeface="Calibri"/>
              </a:rPr>
              <a:t>ПОДДЕРЖКА</a:t>
            </a:r>
            <a:r>
              <a:rPr sz="1275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5" b="1" spc="-4" dirty="0">
                <a:solidFill>
                  <a:srgbClr val="FFFFFF"/>
                </a:solidFill>
                <a:latin typeface="Calibri"/>
                <a:cs typeface="Calibri"/>
              </a:rPr>
              <a:t>РЕАЛИЗАЦИИ</a:t>
            </a:r>
            <a:endParaRPr sz="1275">
              <a:latin typeface="Calibri"/>
              <a:cs typeface="Calibri"/>
            </a:endParaRPr>
          </a:p>
          <a:p>
            <a:pPr marL="9525">
              <a:lnSpc>
                <a:spcPts val="1417"/>
              </a:lnSpc>
            </a:pPr>
            <a:r>
              <a:rPr sz="1275" b="1" spc="-8" dirty="0">
                <a:solidFill>
                  <a:srgbClr val="FFFFFF"/>
                </a:solidFill>
                <a:latin typeface="Calibri"/>
                <a:cs typeface="Calibri"/>
              </a:rPr>
              <a:t>ФЕДЕРАЛЬНЫХ</a:t>
            </a:r>
            <a:r>
              <a:rPr sz="1275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5" b="1" spc="-15" dirty="0">
                <a:solidFill>
                  <a:srgbClr val="FFFFFF"/>
                </a:solidFill>
                <a:latin typeface="Calibri"/>
                <a:cs typeface="Calibri"/>
              </a:rPr>
              <a:t>ОБРАЗОВАТЕЛЬНЫХ</a:t>
            </a:r>
            <a:r>
              <a:rPr sz="1275" b="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5" b="1" spc="-11" dirty="0">
                <a:solidFill>
                  <a:srgbClr val="FFFFFF"/>
                </a:solidFill>
                <a:latin typeface="Calibri"/>
                <a:cs typeface="Calibri"/>
              </a:rPr>
              <a:t>ПРОГРАММ</a:t>
            </a:r>
            <a:endParaRPr sz="1275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62317" y="4394778"/>
            <a:ext cx="1367314" cy="506228"/>
          </a:xfrm>
          <a:prstGeom prst="rect">
            <a:avLst/>
          </a:prstGeom>
        </p:spPr>
        <p:txBody>
          <a:bodyPr vert="horz" wrap="square" lIns="0" tIns="92392" rIns="0" bIns="0" rtlCol="0">
            <a:spAutoFit/>
          </a:bodyPr>
          <a:lstStyle/>
          <a:p>
            <a:pPr marR="3810" algn="r">
              <a:spcBef>
                <a:spcPts val="727"/>
              </a:spcBef>
            </a:pPr>
            <a:r>
              <a:rPr sz="1050" b="1" spc="-4" dirty="0">
                <a:solidFill>
                  <a:srgbClr val="28458D"/>
                </a:solidFill>
                <a:latin typeface="Calibri"/>
                <a:cs typeface="Calibri"/>
              </a:rPr>
              <a:t>Больше</a:t>
            </a:r>
            <a:r>
              <a:rPr sz="1050" b="1" spc="-53" dirty="0">
                <a:solidFill>
                  <a:srgbClr val="28458D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28458D"/>
                </a:solidFill>
                <a:latin typeface="Calibri"/>
                <a:cs typeface="Calibri"/>
              </a:rPr>
              <a:t>информации</a:t>
            </a:r>
            <a:endParaRPr sz="1050">
              <a:latin typeface="Calibri"/>
              <a:cs typeface="Calibri"/>
            </a:endParaRPr>
          </a:p>
          <a:p>
            <a:pPr marR="35243" algn="r">
              <a:spcBef>
                <a:spcPts val="652"/>
              </a:spcBef>
            </a:pPr>
            <a:r>
              <a:rPr sz="1050" u="sng" spc="-8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https://uchitel.club/fgos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7748" y="1425320"/>
            <a:ext cx="4331018" cy="3405188"/>
            <a:chOff x="370331" y="757427"/>
            <a:chExt cx="5774690" cy="4540250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0331" y="757427"/>
              <a:ext cx="5774436" cy="453999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181100" y="3703320"/>
              <a:ext cx="4168140" cy="154305"/>
            </a:xfrm>
            <a:custGeom>
              <a:avLst/>
              <a:gdLst/>
              <a:ahLst/>
              <a:cxnLst/>
              <a:rect l="l" t="t" r="r" b="b"/>
              <a:pathLst>
                <a:path w="4168140" h="154304">
                  <a:moveTo>
                    <a:pt x="4168140" y="0"/>
                  </a:moveTo>
                  <a:lnTo>
                    <a:pt x="0" y="0"/>
                  </a:lnTo>
                  <a:lnTo>
                    <a:pt x="0" y="153923"/>
                  </a:lnTo>
                  <a:lnTo>
                    <a:pt x="4168140" y="153923"/>
                  </a:lnTo>
                  <a:lnTo>
                    <a:pt x="4168140" y="0"/>
                  </a:lnTo>
                  <a:close/>
                </a:path>
              </a:pathLst>
            </a:custGeom>
            <a:solidFill>
              <a:srgbClr val="EBF5F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3959" y="1519427"/>
              <a:ext cx="4093464" cy="20162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784;p228">
            <a:extLst>
              <a:ext uri="{FF2B5EF4-FFF2-40B4-BE49-F238E27FC236}">
                <a16:creationId xmlns="" xmlns:a16="http://schemas.microsoft.com/office/drawing/2014/main" id="{FDE99A53-8C1F-46F2-B069-D7DDD96CE03C}"/>
              </a:ext>
            </a:extLst>
          </p:cNvPr>
          <p:cNvGrpSpPr/>
          <p:nvPr/>
        </p:nvGrpSpPr>
        <p:grpSpPr>
          <a:xfrm>
            <a:off x="0" y="0"/>
            <a:ext cx="8268916" cy="1225179"/>
            <a:chOff x="0" y="-152403"/>
            <a:chExt cx="8269122" cy="918907"/>
          </a:xfrm>
        </p:grpSpPr>
        <p:grpSp>
          <p:nvGrpSpPr>
            <p:cNvPr id="10" name="Google Shape;1785;p228">
              <a:extLst>
                <a:ext uri="{FF2B5EF4-FFF2-40B4-BE49-F238E27FC236}">
                  <a16:creationId xmlns="" xmlns:a16="http://schemas.microsoft.com/office/drawing/2014/main" id="{8B43393B-61E7-4918-A7BF-63BAC05E01FB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2" name="Google Shape;1786;p228">
                <a:extLst>
                  <a:ext uri="{FF2B5EF4-FFF2-40B4-BE49-F238E27FC236}">
                    <a16:creationId xmlns="" xmlns:a16="http://schemas.microsoft.com/office/drawing/2014/main" id="{58C5A2D4-C21B-43F5-9EFD-1C49333761C3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sz="1900" b="1" dirty="0">
                  <a:solidFill>
                    <a:srgbClr val="18488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13" name="Google Shape;1787;p228">
                <a:extLst>
                  <a:ext uri="{FF2B5EF4-FFF2-40B4-BE49-F238E27FC236}">
                    <a16:creationId xmlns="" xmlns:a16="http://schemas.microsoft.com/office/drawing/2014/main" id="{77DCAF3F-B6FE-4C79-B113-2C4B16517333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Google Shape;1788;p228">
                <a:extLst>
                  <a:ext uri="{FF2B5EF4-FFF2-40B4-BE49-F238E27FC236}">
                    <a16:creationId xmlns="" xmlns:a16="http://schemas.microsoft.com/office/drawing/2014/main" id="{B09F5C25-B9A9-4CD2-B6C3-43FB64DEA50B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1789;p228">
                <a:extLst>
                  <a:ext uri="{FF2B5EF4-FFF2-40B4-BE49-F238E27FC236}">
                    <a16:creationId xmlns="" xmlns:a16="http://schemas.microsoft.com/office/drawing/2014/main" id="{828CFAB4-6131-4FDC-8FF3-A9E259842497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Google Shape;1790;p228">
              <a:extLst>
                <a:ext uri="{FF2B5EF4-FFF2-40B4-BE49-F238E27FC236}">
                  <a16:creationId xmlns="" xmlns:a16="http://schemas.microsoft.com/office/drawing/2014/main" id="{35402598-6648-43EE-96F3-D24A218A79E9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3B3F316-C750-4DDD-BEA9-B58E4CD3C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035" y="1344568"/>
            <a:ext cx="865013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августовский онлайн-педсовет «Ключевые инструменты единого содержания образования».  </a:t>
            </a:r>
          </a:p>
          <a:p>
            <a:r>
              <a:rPr lang="en-US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https://uchitel.club/conferences/pedsovet-2023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Работаем по ФОП и ФРП. Методические рекомендации учителям 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https://uchitel.club/fgos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мастерские участников проекта «Методический </a:t>
            </a:r>
            <a:r>
              <a:rPr lang="ru-RU" sz="135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ПроАктив</a:t>
            </a: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единство знаний и решений»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https://uchitel.club/workshops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7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материалы для учителей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расписание вебинаров, записи вебинаров, конференций, мастер-классов –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https://uchitel.club/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sz="7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Учебники, переработанные под обновленный ФГОС из Приложения 1, 2 ФПУ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Познакомиться с содержанием учебника и просмотреть с 1 по 15 стр.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https://media.prosv.ru/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Вкладка «Библиотека». </a:t>
            </a:r>
          </a:p>
          <a:p>
            <a:endParaRPr lang="ru-RU" sz="7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проведения и записи методических дней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актуальным вопросам образования на странице «Дальний Восток — Сибирь»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https://uchitel.club/districts/vostok-sibir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sz="7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«Федеральный перечень учебников»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(Приказ, Приложения, Вебинары, ответы на вопросы)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https://uchitel.club/fpu858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sz="7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«Функциональная грамотность» 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http://gotourl.ru/15991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ru-RU" sz="7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«Родительский университет» 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https://parents.university/</a:t>
            </a:r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3" name="Прямоугольник 4">
            <a:extLst>
              <a:ext uri="{FF2B5EF4-FFF2-40B4-BE49-F238E27FC236}">
                <a16:creationId xmlns="" xmlns:a16="http://schemas.microsoft.com/office/drawing/2014/main" id="{17496F56-2417-893E-DC9E-292323E3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771" y="916924"/>
            <a:ext cx="4464169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материалы от «Просвещения»</a:t>
            </a: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12">
            <p14:nvContentPartPr>
              <p14:cNvPr id="5" name="Рукописный ввод 4"/>
              <p14:cNvContentPartPr/>
              <p14:nvPr/>
            </p14:nvContentPartPr>
            <p14:xfrm>
              <a:off x="2050803" y="5793584"/>
              <a:ext cx="270" cy="270"/>
            </p14:xfrm>
          </p:contentPart>
        </mc:Choice>
        <mc:Fallback>
          <p:pic>
            <p:nvPicPr>
              <p:cNvPr id="5" name="Рукописный ввод 4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041893" y="5784674"/>
                <a:ext cx="18090" cy="1809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oogle Shape;1781;p228">
            <a:extLst>
              <a:ext uri="{FF2B5EF4-FFF2-40B4-BE49-F238E27FC236}">
                <a16:creationId xmlns="" xmlns:a16="http://schemas.microsoft.com/office/drawing/2014/main" id="{7E67D91F-35B2-4696-AA25-E3FD3354F562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7" name="Google Shape;1782;p228">
              <a:extLst>
                <a:ext uri="{FF2B5EF4-FFF2-40B4-BE49-F238E27FC236}">
                  <a16:creationId xmlns="" xmlns:a16="http://schemas.microsoft.com/office/drawing/2014/main" id="{75543BCD-616C-4B3B-9B26-697C9DAED663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1783;p228">
              <a:extLst>
                <a:ext uri="{FF2B5EF4-FFF2-40B4-BE49-F238E27FC236}">
                  <a16:creationId xmlns="" xmlns:a16="http://schemas.microsoft.com/office/drawing/2014/main" id="{2D637842-7B7D-458F-85B2-39FEE5C1326A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74147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781;p228">
            <a:extLst>
              <a:ext uri="{FF2B5EF4-FFF2-40B4-BE49-F238E27FC236}">
                <a16:creationId xmlns="" xmlns:a16="http://schemas.microsoft.com/office/drawing/2014/main" id="{7E67D91F-35B2-4696-AA25-E3FD3354F562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6" name="Google Shape;1782;p228">
              <a:extLst>
                <a:ext uri="{FF2B5EF4-FFF2-40B4-BE49-F238E27FC236}">
                  <a16:creationId xmlns="" xmlns:a16="http://schemas.microsoft.com/office/drawing/2014/main" id="{75543BCD-616C-4B3B-9B26-697C9DAED663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Google Shape;1783;p228">
              <a:extLst>
                <a:ext uri="{FF2B5EF4-FFF2-40B4-BE49-F238E27FC236}">
                  <a16:creationId xmlns="" xmlns:a16="http://schemas.microsoft.com/office/drawing/2014/main" id="{2D637842-7B7D-458F-85B2-39FEE5C1326A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oogle Shape;1784;p228">
            <a:extLst>
              <a:ext uri="{FF2B5EF4-FFF2-40B4-BE49-F238E27FC236}">
                <a16:creationId xmlns="" xmlns:a16="http://schemas.microsoft.com/office/drawing/2014/main" id="{FDE99A53-8C1F-46F2-B069-D7DDD96CE03C}"/>
              </a:ext>
            </a:extLst>
          </p:cNvPr>
          <p:cNvGrpSpPr/>
          <p:nvPr/>
        </p:nvGrpSpPr>
        <p:grpSpPr>
          <a:xfrm>
            <a:off x="0" y="0"/>
            <a:ext cx="8268916" cy="1225179"/>
            <a:chOff x="0" y="-152403"/>
            <a:chExt cx="8269122" cy="918907"/>
          </a:xfrm>
        </p:grpSpPr>
        <p:grpSp>
          <p:nvGrpSpPr>
            <p:cNvPr id="9" name="Google Shape;1785;p228">
              <a:extLst>
                <a:ext uri="{FF2B5EF4-FFF2-40B4-BE49-F238E27FC236}">
                  <a16:creationId xmlns="" xmlns:a16="http://schemas.microsoft.com/office/drawing/2014/main" id="{8B43393B-61E7-4918-A7BF-63BAC05E01FB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1" name="Google Shape;1786;p228">
                <a:extLst>
                  <a:ext uri="{FF2B5EF4-FFF2-40B4-BE49-F238E27FC236}">
                    <a16:creationId xmlns="" xmlns:a16="http://schemas.microsoft.com/office/drawing/2014/main" id="{58C5A2D4-C21B-43F5-9EFD-1C49333761C3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sz="1900" b="1" dirty="0">
                  <a:solidFill>
                    <a:srgbClr val="18488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12" name="Google Shape;1787;p228">
                <a:extLst>
                  <a:ext uri="{FF2B5EF4-FFF2-40B4-BE49-F238E27FC236}">
                    <a16:creationId xmlns="" xmlns:a16="http://schemas.microsoft.com/office/drawing/2014/main" id="{77DCAF3F-B6FE-4C79-B113-2C4B16517333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Google Shape;1788;p228">
                <a:extLst>
                  <a:ext uri="{FF2B5EF4-FFF2-40B4-BE49-F238E27FC236}">
                    <a16:creationId xmlns="" xmlns:a16="http://schemas.microsoft.com/office/drawing/2014/main" id="{B09F5C25-B9A9-4CD2-B6C3-43FB64DEA50B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Google Shape;1789;p228">
                <a:extLst>
                  <a:ext uri="{FF2B5EF4-FFF2-40B4-BE49-F238E27FC236}">
                    <a16:creationId xmlns="" xmlns:a16="http://schemas.microsoft.com/office/drawing/2014/main" id="{828CFAB4-6131-4FDC-8FF3-A9E259842497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1790;p228">
              <a:extLst>
                <a:ext uri="{FF2B5EF4-FFF2-40B4-BE49-F238E27FC236}">
                  <a16:creationId xmlns="" xmlns:a16="http://schemas.microsoft.com/office/drawing/2014/main" id="{35402598-6648-43EE-96F3-D24A218A79E9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3B3F316-C750-4DDD-BEA9-B58E4CD3C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7604" y="776160"/>
            <a:ext cx="3540717" cy="1038147"/>
          </a:xfrm>
          <a:prstGeom prst="rect">
            <a:avLst/>
          </a:prstGeom>
        </p:spPr>
        <p:txBody>
          <a:bodyPr vert="horz" wrap="square" lIns="0" tIns="10329" rIns="0" bIns="0" rtlCol="0" anchor="ctr">
            <a:spAutoFit/>
          </a:bodyPr>
          <a:lstStyle/>
          <a:p>
            <a:pPr marL="10872">
              <a:spcBef>
                <a:spcPts val="81"/>
              </a:spcBef>
            </a:pPr>
            <a:r>
              <a:rPr sz="3339" spc="-2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Подробнее</a:t>
            </a:r>
            <a:r>
              <a:rPr sz="3339" spc="-11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39" spc="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339" spc="-9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39" spc="77" dirty="0">
                <a:latin typeface="Arial" panose="020B0604020202020204" pitchFamily="34" charset="0"/>
                <a:cs typeface="Arial" panose="020B0604020202020204" pitchFamily="34" charset="0"/>
              </a:rPr>
              <a:t>ФПУ</a:t>
            </a:r>
            <a:endParaRPr sz="333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583" y="2233946"/>
            <a:ext cx="3540718" cy="2018836"/>
          </a:xfrm>
          <a:prstGeom prst="rect">
            <a:avLst/>
          </a:prstGeom>
        </p:spPr>
        <p:txBody>
          <a:bodyPr vert="horz" wrap="square" lIns="0" tIns="19571" rIns="0" bIns="0" rtlCol="0">
            <a:spAutoFit/>
          </a:bodyPr>
          <a:lstStyle/>
          <a:p>
            <a:pPr marL="107094" marR="1271535">
              <a:lnSpc>
                <a:spcPts val="1729"/>
              </a:lnSpc>
              <a:spcBef>
                <a:spcPts val="154"/>
              </a:spcBef>
            </a:pPr>
            <a:r>
              <a:rPr sz="1455" spc="-4" dirty="0">
                <a:latin typeface="Arial" panose="020B0604020202020204" pitchFamily="34" charset="0"/>
                <a:cs typeface="Arial" panose="020B0604020202020204" pitchFamily="34" charset="0"/>
              </a:rPr>
              <a:t>Новый </a:t>
            </a:r>
            <a:r>
              <a:rPr sz="1455" spc="-9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</a:t>
            </a:r>
            <a:r>
              <a:rPr sz="1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5" spc="-17" dirty="0"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sz="1455" spc="-37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5" spc="-17" dirty="0">
                <a:latin typeface="Arial" panose="020B0604020202020204" pitchFamily="34" charset="0"/>
                <a:cs typeface="Arial" panose="020B0604020202020204" pitchFamily="34" charset="0"/>
              </a:rPr>
              <a:t>учебников.</a:t>
            </a:r>
            <a:r>
              <a:rPr sz="1455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5" u="heavy" spc="-9" dirty="0">
                <a:solidFill>
                  <a:srgbClr val="0097A6"/>
                </a:solidFill>
                <a:uFill>
                  <a:solidFill>
                    <a:srgbClr val="0097A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https://fpu.prosv.ru/</a:t>
            </a:r>
            <a:endParaRPr sz="1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62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3"/>
              </a:spcBef>
            </a:pPr>
            <a:endParaRPr sz="128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2"/>
            <a:r>
              <a:rPr sz="1455" spc="-17" dirty="0">
                <a:latin typeface="Arial" panose="020B0604020202020204" pitchFamily="34" charset="0"/>
                <a:cs typeface="Arial" panose="020B0604020202020204" pitchFamily="34" charset="0"/>
              </a:rPr>
              <a:t>Смотрите</a:t>
            </a:r>
            <a:r>
              <a:rPr sz="1455" spc="-9" dirty="0">
                <a:latin typeface="Arial" panose="020B0604020202020204" pitchFamily="34" charset="0"/>
                <a:cs typeface="Arial" panose="020B0604020202020204" pitchFamily="34" charset="0"/>
              </a:rPr>
              <a:t> вебинар:</a:t>
            </a:r>
            <a:endParaRPr sz="1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3"/>
              </a:spcBef>
            </a:pPr>
            <a:endParaRPr sz="154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2" marR="4349">
              <a:lnSpc>
                <a:spcPts val="1729"/>
              </a:lnSpc>
            </a:pPr>
            <a:r>
              <a:rPr sz="1455" u="heavy" spc="-4" dirty="0">
                <a:solidFill>
                  <a:srgbClr val="0097A6"/>
                </a:solidFill>
                <a:uFill>
                  <a:solidFill>
                    <a:srgbClr val="0097A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https://uchitel.club/events/fpu-2022-otvecaem-na- </a:t>
            </a:r>
            <a:r>
              <a:rPr sz="1455" spc="-377" dirty="0">
                <a:solidFill>
                  <a:srgbClr val="00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5" u="heavy" spc="-4" dirty="0">
                <a:solidFill>
                  <a:srgbClr val="0097A6"/>
                </a:solidFill>
                <a:uFill>
                  <a:solidFill>
                    <a:srgbClr val="0097A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casto-zadavaemye-voprosy</a:t>
            </a:r>
            <a:endParaRPr sz="14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9302" y="1939984"/>
            <a:ext cx="5106116" cy="38652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1781;p228">
            <a:extLst>
              <a:ext uri="{FF2B5EF4-FFF2-40B4-BE49-F238E27FC236}">
                <a16:creationId xmlns="" xmlns:a16="http://schemas.microsoft.com/office/drawing/2014/main" id="{7E67D91F-35B2-4696-AA25-E3FD3354F562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27" name="Google Shape;1782;p228">
              <a:extLst>
                <a:ext uri="{FF2B5EF4-FFF2-40B4-BE49-F238E27FC236}">
                  <a16:creationId xmlns="" xmlns:a16="http://schemas.microsoft.com/office/drawing/2014/main" id="{75543BCD-616C-4B3B-9B26-697C9DAED663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1783;p228">
              <a:extLst>
                <a:ext uri="{FF2B5EF4-FFF2-40B4-BE49-F238E27FC236}">
                  <a16:creationId xmlns="" xmlns:a16="http://schemas.microsoft.com/office/drawing/2014/main" id="{2D637842-7B7D-458F-85B2-39FEE5C1326A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oogle Shape;1784;p228">
            <a:extLst>
              <a:ext uri="{FF2B5EF4-FFF2-40B4-BE49-F238E27FC236}">
                <a16:creationId xmlns="" xmlns:a16="http://schemas.microsoft.com/office/drawing/2014/main" id="{FDE99A53-8C1F-46F2-B069-D7DDD96CE03C}"/>
              </a:ext>
            </a:extLst>
          </p:cNvPr>
          <p:cNvGrpSpPr/>
          <p:nvPr/>
        </p:nvGrpSpPr>
        <p:grpSpPr>
          <a:xfrm>
            <a:off x="0" y="0"/>
            <a:ext cx="8268916" cy="1225179"/>
            <a:chOff x="0" y="-152403"/>
            <a:chExt cx="8269122" cy="918907"/>
          </a:xfrm>
        </p:grpSpPr>
        <p:grpSp>
          <p:nvGrpSpPr>
            <p:cNvPr id="30" name="Google Shape;1785;p228">
              <a:extLst>
                <a:ext uri="{FF2B5EF4-FFF2-40B4-BE49-F238E27FC236}">
                  <a16:creationId xmlns="" xmlns:a16="http://schemas.microsoft.com/office/drawing/2014/main" id="{8B43393B-61E7-4918-A7BF-63BAC05E01FB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32" name="Google Shape;1786;p228">
                <a:extLst>
                  <a:ext uri="{FF2B5EF4-FFF2-40B4-BE49-F238E27FC236}">
                    <a16:creationId xmlns="" xmlns:a16="http://schemas.microsoft.com/office/drawing/2014/main" id="{58C5A2D4-C21B-43F5-9EFD-1C49333761C3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sz="1900" b="1" dirty="0">
                  <a:solidFill>
                    <a:srgbClr val="18488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3" name="Google Shape;1787;p228">
                <a:extLst>
                  <a:ext uri="{FF2B5EF4-FFF2-40B4-BE49-F238E27FC236}">
                    <a16:creationId xmlns="" xmlns:a16="http://schemas.microsoft.com/office/drawing/2014/main" id="{77DCAF3F-B6FE-4C79-B113-2C4B16517333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788;p228">
                <a:extLst>
                  <a:ext uri="{FF2B5EF4-FFF2-40B4-BE49-F238E27FC236}">
                    <a16:creationId xmlns="" xmlns:a16="http://schemas.microsoft.com/office/drawing/2014/main" id="{B09F5C25-B9A9-4CD2-B6C3-43FB64DEA50B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789;p228">
                <a:extLst>
                  <a:ext uri="{FF2B5EF4-FFF2-40B4-BE49-F238E27FC236}">
                    <a16:creationId xmlns="" xmlns:a16="http://schemas.microsoft.com/office/drawing/2014/main" id="{828CFAB4-6131-4FDC-8FF3-A9E259842497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Google Shape;1790;p228">
              <a:extLst>
                <a:ext uri="{FF2B5EF4-FFF2-40B4-BE49-F238E27FC236}">
                  <a16:creationId xmlns="" xmlns:a16="http://schemas.microsoft.com/office/drawing/2014/main" id="{35402598-6648-43EE-96F3-D24A218A79E9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93B3F316-C750-4DDD-BEA9-B58E4CD3C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707" y="5427269"/>
            <a:ext cx="886968" cy="3791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1535" y="5427278"/>
            <a:ext cx="944118" cy="3791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6254" y="5396102"/>
            <a:ext cx="1134998" cy="37893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7725" y="5715838"/>
            <a:ext cx="62888" cy="6573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129212" y="3352990"/>
            <a:ext cx="3205163" cy="285750"/>
          </a:xfrm>
          <a:custGeom>
            <a:avLst/>
            <a:gdLst/>
            <a:ahLst/>
            <a:cxnLst/>
            <a:rect l="l" t="t" r="r" b="b"/>
            <a:pathLst>
              <a:path w="4273550" h="381000">
                <a:moveTo>
                  <a:pt x="4273296" y="0"/>
                </a:moveTo>
                <a:lnTo>
                  <a:pt x="4256607" y="50623"/>
                </a:lnTo>
                <a:lnTo>
                  <a:pt x="4209509" y="96124"/>
                </a:lnTo>
                <a:lnTo>
                  <a:pt x="4175947" y="116385"/>
                </a:lnTo>
                <a:lnTo>
                  <a:pt x="4136453" y="134683"/>
                </a:lnTo>
                <a:lnTo>
                  <a:pt x="4091582" y="150790"/>
                </a:lnTo>
                <a:lnTo>
                  <a:pt x="4041892" y="164479"/>
                </a:lnTo>
                <a:lnTo>
                  <a:pt x="3987938" y="175521"/>
                </a:lnTo>
                <a:lnTo>
                  <a:pt x="3930278" y="183691"/>
                </a:lnTo>
                <a:lnTo>
                  <a:pt x="3869467" y="188759"/>
                </a:lnTo>
                <a:lnTo>
                  <a:pt x="3806063" y="190500"/>
                </a:lnTo>
                <a:lnTo>
                  <a:pt x="2555748" y="190500"/>
                </a:lnTo>
                <a:lnTo>
                  <a:pt x="2492343" y="192240"/>
                </a:lnTo>
                <a:lnTo>
                  <a:pt x="2431532" y="197308"/>
                </a:lnTo>
                <a:lnTo>
                  <a:pt x="2373872" y="205478"/>
                </a:lnTo>
                <a:lnTo>
                  <a:pt x="2319918" y="216520"/>
                </a:lnTo>
                <a:lnTo>
                  <a:pt x="2270228" y="230209"/>
                </a:lnTo>
                <a:lnTo>
                  <a:pt x="2225357" y="246316"/>
                </a:lnTo>
                <a:lnTo>
                  <a:pt x="2185863" y="264614"/>
                </a:lnTo>
                <a:lnTo>
                  <a:pt x="2152301" y="284875"/>
                </a:lnTo>
                <a:lnTo>
                  <a:pt x="2105203" y="330376"/>
                </a:lnTo>
                <a:lnTo>
                  <a:pt x="2088515" y="381000"/>
                </a:lnTo>
                <a:lnTo>
                  <a:pt x="2084252" y="355161"/>
                </a:lnTo>
                <a:lnTo>
                  <a:pt x="2051819" y="306871"/>
                </a:lnTo>
                <a:lnTo>
                  <a:pt x="1991214" y="264614"/>
                </a:lnTo>
                <a:lnTo>
                  <a:pt x="1951735" y="246316"/>
                </a:lnTo>
                <a:lnTo>
                  <a:pt x="1906881" y="230209"/>
                </a:lnTo>
                <a:lnTo>
                  <a:pt x="1857205" y="216520"/>
                </a:lnTo>
                <a:lnTo>
                  <a:pt x="1803265" y="205478"/>
                </a:lnTo>
                <a:lnTo>
                  <a:pt x="1745614" y="197308"/>
                </a:lnTo>
                <a:lnTo>
                  <a:pt x="1684811" y="192240"/>
                </a:lnTo>
                <a:lnTo>
                  <a:pt x="1621408" y="190500"/>
                </a:lnTo>
                <a:lnTo>
                  <a:pt x="467232" y="190500"/>
                </a:lnTo>
                <a:lnTo>
                  <a:pt x="403828" y="188759"/>
                </a:lnTo>
                <a:lnTo>
                  <a:pt x="343017" y="183691"/>
                </a:lnTo>
                <a:lnTo>
                  <a:pt x="285357" y="175521"/>
                </a:lnTo>
                <a:lnTo>
                  <a:pt x="231403" y="164479"/>
                </a:lnTo>
                <a:lnTo>
                  <a:pt x="181713" y="150790"/>
                </a:lnTo>
                <a:lnTo>
                  <a:pt x="136842" y="134683"/>
                </a:lnTo>
                <a:lnTo>
                  <a:pt x="97348" y="116385"/>
                </a:lnTo>
                <a:lnTo>
                  <a:pt x="63786" y="96124"/>
                </a:lnTo>
                <a:lnTo>
                  <a:pt x="16688" y="50623"/>
                </a:lnTo>
                <a:lnTo>
                  <a:pt x="4264" y="25838"/>
                </a:lnTo>
                <a:lnTo>
                  <a:pt x="0" y="0"/>
                </a:lnTo>
              </a:path>
            </a:pathLst>
          </a:custGeom>
          <a:ln w="28956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71491" y="1767077"/>
            <a:ext cx="3301365" cy="661988"/>
            <a:chOff x="6761988" y="1213103"/>
            <a:chExt cx="4401820" cy="882650"/>
          </a:xfrm>
        </p:grpSpPr>
        <p:sp>
          <p:nvSpPr>
            <p:cNvPr id="10" name="object 10"/>
            <p:cNvSpPr/>
            <p:nvPr/>
          </p:nvSpPr>
          <p:spPr>
            <a:xfrm>
              <a:off x="6771894" y="1223009"/>
              <a:ext cx="4381500" cy="862965"/>
            </a:xfrm>
            <a:custGeom>
              <a:avLst/>
              <a:gdLst/>
              <a:ahLst/>
              <a:cxnLst/>
              <a:rect l="l" t="t" r="r" b="b"/>
              <a:pathLst>
                <a:path w="4381500" h="862964">
                  <a:moveTo>
                    <a:pt x="4237735" y="0"/>
                  </a:moveTo>
                  <a:lnTo>
                    <a:pt x="143763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3"/>
                  </a:lnTo>
                  <a:lnTo>
                    <a:pt x="0" y="718819"/>
                  </a:lnTo>
                  <a:lnTo>
                    <a:pt x="7331" y="764251"/>
                  </a:lnTo>
                  <a:lnTo>
                    <a:pt x="27744" y="803714"/>
                  </a:lnTo>
                  <a:lnTo>
                    <a:pt x="58869" y="834839"/>
                  </a:lnTo>
                  <a:lnTo>
                    <a:pt x="98332" y="855252"/>
                  </a:lnTo>
                  <a:lnTo>
                    <a:pt x="143763" y="862584"/>
                  </a:lnTo>
                  <a:lnTo>
                    <a:pt x="4237735" y="862584"/>
                  </a:lnTo>
                  <a:lnTo>
                    <a:pt x="4283167" y="855252"/>
                  </a:lnTo>
                  <a:lnTo>
                    <a:pt x="4322630" y="834839"/>
                  </a:lnTo>
                  <a:lnTo>
                    <a:pt x="4353755" y="803714"/>
                  </a:lnTo>
                  <a:lnTo>
                    <a:pt x="4374168" y="764251"/>
                  </a:lnTo>
                  <a:lnTo>
                    <a:pt x="4381500" y="718819"/>
                  </a:lnTo>
                  <a:lnTo>
                    <a:pt x="4381500" y="143763"/>
                  </a:lnTo>
                  <a:lnTo>
                    <a:pt x="4374168" y="98332"/>
                  </a:lnTo>
                  <a:lnTo>
                    <a:pt x="4353755" y="58869"/>
                  </a:lnTo>
                  <a:lnTo>
                    <a:pt x="4322630" y="27744"/>
                  </a:lnTo>
                  <a:lnTo>
                    <a:pt x="4283167" y="7331"/>
                  </a:lnTo>
                  <a:lnTo>
                    <a:pt x="4237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771894" y="1223009"/>
              <a:ext cx="4381500" cy="862965"/>
            </a:xfrm>
            <a:custGeom>
              <a:avLst/>
              <a:gdLst/>
              <a:ahLst/>
              <a:cxnLst/>
              <a:rect l="l" t="t" r="r" b="b"/>
              <a:pathLst>
                <a:path w="4381500" h="862964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3" y="0"/>
                  </a:lnTo>
                  <a:lnTo>
                    <a:pt x="4237735" y="0"/>
                  </a:lnTo>
                  <a:lnTo>
                    <a:pt x="4283167" y="7331"/>
                  </a:lnTo>
                  <a:lnTo>
                    <a:pt x="4322630" y="27744"/>
                  </a:lnTo>
                  <a:lnTo>
                    <a:pt x="4353755" y="58869"/>
                  </a:lnTo>
                  <a:lnTo>
                    <a:pt x="4374168" y="98332"/>
                  </a:lnTo>
                  <a:lnTo>
                    <a:pt x="4381500" y="143763"/>
                  </a:lnTo>
                  <a:lnTo>
                    <a:pt x="4381500" y="718819"/>
                  </a:lnTo>
                  <a:lnTo>
                    <a:pt x="4374168" y="764251"/>
                  </a:lnTo>
                  <a:lnTo>
                    <a:pt x="4353755" y="803714"/>
                  </a:lnTo>
                  <a:lnTo>
                    <a:pt x="4322630" y="834839"/>
                  </a:lnTo>
                  <a:lnTo>
                    <a:pt x="4283167" y="855252"/>
                  </a:lnTo>
                  <a:lnTo>
                    <a:pt x="4237735" y="862584"/>
                  </a:lnTo>
                  <a:lnTo>
                    <a:pt x="143763" y="862584"/>
                  </a:lnTo>
                  <a:lnTo>
                    <a:pt x="98332" y="855252"/>
                  </a:lnTo>
                  <a:lnTo>
                    <a:pt x="58869" y="834839"/>
                  </a:lnTo>
                  <a:lnTo>
                    <a:pt x="27744" y="803714"/>
                  </a:lnTo>
                  <a:lnTo>
                    <a:pt x="7331" y="764251"/>
                  </a:lnTo>
                  <a:lnTo>
                    <a:pt x="0" y="718819"/>
                  </a:lnTo>
                  <a:lnTo>
                    <a:pt x="0" y="143763"/>
                  </a:lnTo>
                  <a:close/>
                </a:path>
              </a:pathLst>
            </a:custGeom>
            <a:ln w="19812">
              <a:solidFill>
                <a:srgbClr val="2D75B6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550979" y="1931765"/>
            <a:ext cx="2342198" cy="45926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123349">
              <a:spcBef>
                <a:spcPts val="71"/>
              </a:spcBef>
            </a:pPr>
            <a:r>
              <a:rPr sz="975" b="1" spc="-1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</a:t>
            </a:r>
            <a:r>
              <a:rPr sz="975" b="1" spc="30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75" b="1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</a:t>
            </a:r>
            <a:r>
              <a:rPr sz="975" b="1" spc="30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75" b="1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УЧЕБНИКОВ </a:t>
            </a:r>
            <a:r>
              <a:rPr sz="975" b="1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ВКЛЮЧЕНЫ</a:t>
            </a:r>
            <a:r>
              <a:rPr sz="975" b="1" spc="-1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ГОСУДАРСТВЕННЫЕ</a:t>
            </a:r>
            <a:r>
              <a:rPr sz="975" b="1" spc="1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75" b="1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УЧЕБНИКИ</a:t>
            </a:r>
            <a:endParaRPr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00637" y="2571179"/>
            <a:ext cx="1513523" cy="631031"/>
          </a:xfrm>
          <a:custGeom>
            <a:avLst/>
            <a:gdLst/>
            <a:ahLst/>
            <a:cxnLst/>
            <a:rect l="l" t="t" r="r" b="b"/>
            <a:pathLst>
              <a:path w="2018029" h="841375">
                <a:moveTo>
                  <a:pt x="0" y="140208"/>
                </a:moveTo>
                <a:lnTo>
                  <a:pt x="7144" y="95877"/>
                </a:lnTo>
                <a:lnTo>
                  <a:pt x="27041" y="57387"/>
                </a:lnTo>
                <a:lnTo>
                  <a:pt x="57387" y="27041"/>
                </a:lnTo>
                <a:lnTo>
                  <a:pt x="95877" y="7144"/>
                </a:lnTo>
                <a:lnTo>
                  <a:pt x="140207" y="0"/>
                </a:lnTo>
                <a:lnTo>
                  <a:pt x="1877568" y="0"/>
                </a:lnTo>
                <a:lnTo>
                  <a:pt x="1921898" y="7144"/>
                </a:lnTo>
                <a:lnTo>
                  <a:pt x="1960388" y="27041"/>
                </a:lnTo>
                <a:lnTo>
                  <a:pt x="1990734" y="57387"/>
                </a:lnTo>
                <a:lnTo>
                  <a:pt x="2010631" y="95877"/>
                </a:lnTo>
                <a:lnTo>
                  <a:pt x="2017776" y="140208"/>
                </a:lnTo>
                <a:lnTo>
                  <a:pt x="2017776" y="701039"/>
                </a:lnTo>
                <a:lnTo>
                  <a:pt x="2010631" y="745370"/>
                </a:lnTo>
                <a:lnTo>
                  <a:pt x="1990734" y="783860"/>
                </a:lnTo>
                <a:lnTo>
                  <a:pt x="1960388" y="814206"/>
                </a:lnTo>
                <a:lnTo>
                  <a:pt x="1921898" y="834103"/>
                </a:lnTo>
                <a:lnTo>
                  <a:pt x="1877568" y="841248"/>
                </a:lnTo>
                <a:lnTo>
                  <a:pt x="140207" y="841248"/>
                </a:lnTo>
                <a:lnTo>
                  <a:pt x="95877" y="834103"/>
                </a:lnTo>
                <a:lnTo>
                  <a:pt x="57387" y="814206"/>
                </a:lnTo>
                <a:lnTo>
                  <a:pt x="27041" y="783860"/>
                </a:lnTo>
                <a:lnTo>
                  <a:pt x="7144" y="745370"/>
                </a:lnTo>
                <a:lnTo>
                  <a:pt x="0" y="701039"/>
                </a:lnTo>
                <a:lnTo>
                  <a:pt x="0" y="140208"/>
                </a:lnTo>
                <a:close/>
              </a:path>
            </a:pathLst>
          </a:custGeom>
          <a:ln w="1981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28666" y="2725198"/>
            <a:ext cx="826199" cy="15917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975" b="1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975" b="1" spc="-1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975" b="1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ЕБНИКИ</a:t>
            </a:r>
            <a:endParaRPr sz="9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44855" y="2555176"/>
            <a:ext cx="1514475" cy="647224"/>
          </a:xfrm>
          <a:custGeom>
            <a:avLst/>
            <a:gdLst/>
            <a:ahLst/>
            <a:cxnLst/>
            <a:rect l="l" t="t" r="r" b="b"/>
            <a:pathLst>
              <a:path w="2019300" h="862964">
                <a:moveTo>
                  <a:pt x="0" y="143763"/>
                </a:moveTo>
                <a:lnTo>
                  <a:pt x="7331" y="98332"/>
                </a:lnTo>
                <a:lnTo>
                  <a:pt x="27744" y="58869"/>
                </a:lnTo>
                <a:lnTo>
                  <a:pt x="58869" y="27744"/>
                </a:lnTo>
                <a:lnTo>
                  <a:pt x="98332" y="7331"/>
                </a:lnTo>
                <a:lnTo>
                  <a:pt x="143764" y="0"/>
                </a:lnTo>
                <a:lnTo>
                  <a:pt x="1875535" y="0"/>
                </a:lnTo>
                <a:lnTo>
                  <a:pt x="1920967" y="7331"/>
                </a:lnTo>
                <a:lnTo>
                  <a:pt x="1960430" y="27744"/>
                </a:lnTo>
                <a:lnTo>
                  <a:pt x="1991555" y="58869"/>
                </a:lnTo>
                <a:lnTo>
                  <a:pt x="2011968" y="98332"/>
                </a:lnTo>
                <a:lnTo>
                  <a:pt x="2019300" y="143763"/>
                </a:lnTo>
                <a:lnTo>
                  <a:pt x="2019300" y="718820"/>
                </a:lnTo>
                <a:lnTo>
                  <a:pt x="2011968" y="764251"/>
                </a:lnTo>
                <a:lnTo>
                  <a:pt x="1991555" y="803714"/>
                </a:lnTo>
                <a:lnTo>
                  <a:pt x="1960430" y="834839"/>
                </a:lnTo>
                <a:lnTo>
                  <a:pt x="1920967" y="855252"/>
                </a:lnTo>
                <a:lnTo>
                  <a:pt x="1875535" y="862584"/>
                </a:lnTo>
                <a:lnTo>
                  <a:pt x="143764" y="862584"/>
                </a:lnTo>
                <a:lnTo>
                  <a:pt x="98332" y="855252"/>
                </a:lnTo>
                <a:lnTo>
                  <a:pt x="58869" y="834839"/>
                </a:lnTo>
                <a:lnTo>
                  <a:pt x="27744" y="803714"/>
                </a:lnTo>
                <a:lnTo>
                  <a:pt x="7331" y="764251"/>
                </a:lnTo>
                <a:lnTo>
                  <a:pt x="0" y="718820"/>
                </a:lnTo>
                <a:lnTo>
                  <a:pt x="0" y="143763"/>
                </a:lnTo>
                <a:close/>
              </a:path>
            </a:pathLst>
          </a:custGeom>
          <a:ln w="1981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42189" y="2638330"/>
            <a:ext cx="1351883" cy="45926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11455" marR="3810" indent="-202406" algn="ctr">
              <a:spcBef>
                <a:spcPts val="71"/>
              </a:spcBef>
            </a:pPr>
            <a:r>
              <a:rPr sz="975" b="1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УЧЕБНЫЕ ПОСОБИЯ В </a:t>
            </a:r>
            <a:r>
              <a:rPr sz="975" b="1" spc="-210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75" b="1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КОМПЛЕКТЕ</a:t>
            </a:r>
            <a:r>
              <a:rPr sz="975" b="1" spc="19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75" b="1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975" b="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75" b="1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УЧЕБНИКАМИ</a:t>
            </a:r>
            <a:endParaRPr sz="9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73205" y="3788473"/>
            <a:ext cx="3286125" cy="447199"/>
          </a:xfrm>
          <a:custGeom>
            <a:avLst/>
            <a:gdLst/>
            <a:ahLst/>
            <a:cxnLst/>
            <a:rect l="l" t="t" r="r" b="b"/>
            <a:pathLst>
              <a:path w="4381500" h="596264">
                <a:moveTo>
                  <a:pt x="0" y="99313"/>
                </a:moveTo>
                <a:lnTo>
                  <a:pt x="7802" y="60650"/>
                </a:lnTo>
                <a:lnTo>
                  <a:pt x="29082" y="29082"/>
                </a:lnTo>
                <a:lnTo>
                  <a:pt x="60650" y="7802"/>
                </a:lnTo>
                <a:lnTo>
                  <a:pt x="99314" y="0"/>
                </a:lnTo>
                <a:lnTo>
                  <a:pt x="4282185" y="0"/>
                </a:lnTo>
                <a:lnTo>
                  <a:pt x="4320849" y="7802"/>
                </a:lnTo>
                <a:lnTo>
                  <a:pt x="4352417" y="29082"/>
                </a:lnTo>
                <a:lnTo>
                  <a:pt x="4373697" y="60650"/>
                </a:lnTo>
                <a:lnTo>
                  <a:pt x="4381500" y="99313"/>
                </a:lnTo>
                <a:lnTo>
                  <a:pt x="4381500" y="496569"/>
                </a:lnTo>
                <a:lnTo>
                  <a:pt x="4373697" y="535233"/>
                </a:lnTo>
                <a:lnTo>
                  <a:pt x="4352417" y="566801"/>
                </a:lnTo>
                <a:lnTo>
                  <a:pt x="4320849" y="588081"/>
                </a:lnTo>
                <a:lnTo>
                  <a:pt x="4282185" y="595883"/>
                </a:lnTo>
                <a:lnTo>
                  <a:pt x="99314" y="595883"/>
                </a:lnTo>
                <a:lnTo>
                  <a:pt x="60650" y="588081"/>
                </a:lnTo>
                <a:lnTo>
                  <a:pt x="29082" y="566801"/>
                </a:lnTo>
                <a:lnTo>
                  <a:pt x="7802" y="535233"/>
                </a:lnTo>
                <a:lnTo>
                  <a:pt x="0" y="496569"/>
                </a:lnTo>
                <a:lnTo>
                  <a:pt x="0" y="99313"/>
                </a:lnTo>
                <a:close/>
              </a:path>
            </a:pathLst>
          </a:custGeom>
          <a:ln w="1981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0955" y="3920299"/>
            <a:ext cx="2731294" cy="3092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975" b="1" spc="-15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ПРАВООБЛАДАТЕЛЬ:</a:t>
            </a:r>
            <a:r>
              <a:rPr sz="975" b="1" spc="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75" b="1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sz="975" b="1" spc="30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75" b="1" spc="-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78920" y="4427411"/>
            <a:ext cx="3280410" cy="435769"/>
          </a:xfrm>
          <a:custGeom>
            <a:avLst/>
            <a:gdLst/>
            <a:ahLst/>
            <a:cxnLst/>
            <a:rect l="l" t="t" r="r" b="b"/>
            <a:pathLst>
              <a:path w="4373880" h="581025">
                <a:moveTo>
                  <a:pt x="0" y="96774"/>
                </a:moveTo>
                <a:lnTo>
                  <a:pt x="7602" y="59096"/>
                </a:lnTo>
                <a:lnTo>
                  <a:pt x="28336" y="28336"/>
                </a:lnTo>
                <a:lnTo>
                  <a:pt x="59096" y="7602"/>
                </a:lnTo>
                <a:lnTo>
                  <a:pt x="96774" y="0"/>
                </a:lnTo>
                <a:lnTo>
                  <a:pt x="4277106" y="0"/>
                </a:lnTo>
                <a:lnTo>
                  <a:pt x="4314783" y="7602"/>
                </a:lnTo>
                <a:lnTo>
                  <a:pt x="4345543" y="28336"/>
                </a:lnTo>
                <a:lnTo>
                  <a:pt x="4366277" y="59096"/>
                </a:lnTo>
                <a:lnTo>
                  <a:pt x="4373880" y="96774"/>
                </a:lnTo>
                <a:lnTo>
                  <a:pt x="4373880" y="483870"/>
                </a:lnTo>
                <a:lnTo>
                  <a:pt x="4366277" y="521547"/>
                </a:lnTo>
                <a:lnTo>
                  <a:pt x="4345543" y="552307"/>
                </a:lnTo>
                <a:lnTo>
                  <a:pt x="4314783" y="573041"/>
                </a:lnTo>
                <a:lnTo>
                  <a:pt x="4277106" y="580644"/>
                </a:lnTo>
                <a:lnTo>
                  <a:pt x="96774" y="580644"/>
                </a:lnTo>
                <a:lnTo>
                  <a:pt x="59096" y="573041"/>
                </a:lnTo>
                <a:lnTo>
                  <a:pt x="28336" y="552307"/>
                </a:lnTo>
                <a:lnTo>
                  <a:pt x="7602" y="521547"/>
                </a:lnTo>
                <a:lnTo>
                  <a:pt x="0" y="483870"/>
                </a:lnTo>
                <a:lnTo>
                  <a:pt x="0" y="96774"/>
                </a:lnTo>
                <a:close/>
              </a:path>
            </a:pathLst>
          </a:custGeom>
          <a:ln w="1981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28666" y="4553521"/>
            <a:ext cx="2780824" cy="3092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</a:pPr>
            <a:r>
              <a:rPr sz="975" b="1" spc="-1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ИЗДАТЕЛЬ:</a:t>
            </a:r>
            <a:r>
              <a:rPr sz="975" b="1" spc="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75" b="1" spc="-23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</a:t>
            </a:r>
            <a:r>
              <a:rPr sz="975" b="1" spc="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75" b="1" spc="-11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«ИЗДАТЕЛЬСТВО</a:t>
            </a:r>
            <a:r>
              <a:rPr sz="975" b="1" spc="8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75" b="1" spc="-4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«ПРОСВЕЩЕНИЕ»</a:t>
            </a:r>
            <a:r>
              <a:rPr sz="956" b="1" spc="-5" baseline="26143" dirty="0">
                <a:solidFill>
                  <a:srgbClr val="1C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956" baseline="2614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4395" y="1579625"/>
            <a:ext cx="2245995" cy="325640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11099" y="4830127"/>
            <a:ext cx="368950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900" spc="-4" dirty="0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sz="9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4" dirty="0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sz="9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8" dirty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sz="9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4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9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4" dirty="0">
                <a:latin typeface="Arial" panose="020B0604020202020204" pitchFamily="34" charset="0"/>
                <a:cs typeface="Arial" panose="020B0604020202020204" pitchFamily="34" charset="0"/>
              </a:rPr>
              <a:t>21.07.2023</a:t>
            </a:r>
            <a:r>
              <a:rPr sz="9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sz="9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556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9" marR="3810" algn="ctr"/>
            <a:r>
              <a:rPr sz="900" spc="-4" dirty="0">
                <a:latin typeface="Arial" panose="020B0604020202020204" pitchFamily="34" charset="0"/>
                <a:cs typeface="Arial" panose="020B0604020202020204" pitchFamily="34" charset="0"/>
              </a:rPr>
              <a:t>«О</a:t>
            </a:r>
            <a:r>
              <a:rPr sz="9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4" dirty="0">
                <a:latin typeface="Arial" panose="020B0604020202020204" pitchFamily="34" charset="0"/>
                <a:cs typeface="Arial" panose="020B0604020202020204" pitchFamily="34" charset="0"/>
              </a:rPr>
              <a:t>внесении</a:t>
            </a:r>
            <a:r>
              <a:rPr sz="9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4" dirty="0">
                <a:latin typeface="Arial" panose="020B0604020202020204" pitchFamily="34" charset="0"/>
                <a:cs typeface="Arial" panose="020B0604020202020204" pitchFamily="34" charset="0"/>
              </a:rPr>
              <a:t>изменений</a:t>
            </a:r>
            <a:r>
              <a:rPr sz="9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900" spc="-4" dirty="0"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 №</a:t>
            </a:r>
            <a:r>
              <a:rPr sz="9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9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и № 2</a:t>
            </a:r>
            <a:r>
              <a:rPr sz="9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9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4" dirty="0">
                <a:latin typeface="Arial" panose="020B0604020202020204" pitchFamily="34" charset="0"/>
                <a:cs typeface="Arial" panose="020B0604020202020204" pitchFamily="34" charset="0"/>
              </a:rPr>
              <a:t>приказу</a:t>
            </a:r>
            <a:r>
              <a:rPr sz="9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4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</a:t>
            </a:r>
            <a:r>
              <a:rPr sz="900" spc="-1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4" dirty="0">
                <a:latin typeface="Arial" panose="020B0604020202020204" pitchFamily="34" charset="0"/>
                <a:cs typeface="Arial" panose="020B0604020202020204" pitchFamily="34" charset="0"/>
              </a:rPr>
              <a:t>просвещения</a:t>
            </a:r>
            <a:r>
              <a:rPr sz="9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8" dirty="0">
                <a:latin typeface="Arial" panose="020B0604020202020204" pitchFamily="34" charset="0"/>
                <a:cs typeface="Arial" panose="020B0604020202020204" pitchFamily="34" charset="0"/>
              </a:rPr>
              <a:t>Российской</a:t>
            </a:r>
            <a:r>
              <a:rPr sz="9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4" dirty="0">
                <a:latin typeface="Arial" panose="020B0604020202020204" pitchFamily="34" charset="0"/>
                <a:cs typeface="Arial" panose="020B0604020202020204" pitchFamily="34" charset="0"/>
              </a:rPr>
              <a:t>Федерации от 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sz="9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4" dirty="0">
                <a:latin typeface="Arial" panose="020B0604020202020204" pitchFamily="34" charset="0"/>
                <a:cs typeface="Arial" panose="020B0604020202020204" pitchFamily="34" charset="0"/>
              </a:rPr>
              <a:t>сентября</a:t>
            </a:r>
            <a:r>
              <a:rPr sz="9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sz="9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3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9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sz="9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858»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4596" y="1061847"/>
            <a:ext cx="6796278" cy="409193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16814" y="1066569"/>
            <a:ext cx="3709511" cy="402514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z="12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r>
              <a:rPr sz="1275" spc="-2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275" spc="-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ФЕДЕРАЛЬНОМ</a:t>
            </a:r>
            <a:r>
              <a:rPr sz="1275" spc="-3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75" spc="-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ПЕРЕЧНЕ</a:t>
            </a:r>
            <a:r>
              <a:rPr sz="1275" spc="-2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75" spc="-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УЧЕБНИКОВ</a:t>
            </a:r>
            <a:endParaRPr sz="12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4676" y="5534481"/>
            <a:ext cx="1749052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</a:pPr>
            <a:r>
              <a:rPr sz="731" spc="11" baseline="2564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731" spc="62" baseline="256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4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75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4" dirty="0">
                <a:latin typeface="Arial" panose="020B0604020202020204" pitchFamily="34" charset="0"/>
                <a:cs typeface="Arial" panose="020B0604020202020204" pitchFamily="34" charset="0"/>
              </a:rPr>
              <a:t>основе</a:t>
            </a:r>
            <a:r>
              <a:rPr sz="75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4" dirty="0">
                <a:latin typeface="Arial" panose="020B0604020202020204" pitchFamily="34" charset="0"/>
                <a:cs typeface="Arial" panose="020B0604020202020204" pitchFamily="34" charset="0"/>
              </a:rPr>
              <a:t>лицензии</a:t>
            </a:r>
            <a:endParaRPr sz="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140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781;p228">
            <a:extLst>
              <a:ext uri="{FF2B5EF4-FFF2-40B4-BE49-F238E27FC236}">
                <a16:creationId xmlns="" xmlns:a16="http://schemas.microsoft.com/office/drawing/2014/main" id="{A4A89085-4BD0-4346-B20F-92396129473C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7" name="Google Shape;1782;p228">
              <a:extLst>
                <a:ext uri="{FF2B5EF4-FFF2-40B4-BE49-F238E27FC236}">
                  <a16:creationId xmlns="" xmlns:a16="http://schemas.microsoft.com/office/drawing/2014/main" id="{137DAC83-D05F-46EC-BD6B-B1F7E3ABC75D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83;p228">
              <a:extLst>
                <a:ext uri="{FF2B5EF4-FFF2-40B4-BE49-F238E27FC236}">
                  <a16:creationId xmlns="" xmlns:a16="http://schemas.microsoft.com/office/drawing/2014/main" id="{3A73B172-050A-482F-8CA4-B7CC95E6382D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1784;p228">
            <a:extLst>
              <a:ext uri="{FF2B5EF4-FFF2-40B4-BE49-F238E27FC236}">
                <a16:creationId xmlns="" xmlns:a16="http://schemas.microsoft.com/office/drawing/2014/main" id="{A2F9CC8D-CB20-4D98-A49C-25DCF72C2DB6}"/>
              </a:ext>
            </a:extLst>
          </p:cNvPr>
          <p:cNvGrpSpPr/>
          <p:nvPr/>
        </p:nvGrpSpPr>
        <p:grpSpPr>
          <a:xfrm>
            <a:off x="0" y="0"/>
            <a:ext cx="8268916" cy="1225179"/>
            <a:chOff x="0" y="-152403"/>
            <a:chExt cx="8269122" cy="918907"/>
          </a:xfrm>
        </p:grpSpPr>
        <p:grpSp>
          <p:nvGrpSpPr>
            <p:cNvPr id="10" name="Google Shape;1785;p228">
              <a:extLst>
                <a:ext uri="{FF2B5EF4-FFF2-40B4-BE49-F238E27FC236}">
                  <a16:creationId xmlns="" xmlns:a16="http://schemas.microsoft.com/office/drawing/2014/main" id="{7A8C9E2A-8750-4E79-BCBE-BD27583F88F7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2" name="Google Shape;1786;p228">
                <a:extLst>
                  <a:ext uri="{FF2B5EF4-FFF2-40B4-BE49-F238E27FC236}">
                    <a16:creationId xmlns="" xmlns:a16="http://schemas.microsoft.com/office/drawing/2014/main" id="{42DFC271-DF6F-4F09-8E60-1E184C816BCC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/>
                  <a:t>   </a:t>
                </a:r>
                <a:endParaRPr sz="1900" b="1" dirty="0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" name="Google Shape;1787;p228">
                <a:extLst>
                  <a:ext uri="{FF2B5EF4-FFF2-40B4-BE49-F238E27FC236}">
                    <a16:creationId xmlns="" xmlns:a16="http://schemas.microsoft.com/office/drawing/2014/main" id="{CDD28229-3DF0-4B70-9745-32ABD5828D38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88;p228">
                <a:extLst>
                  <a:ext uri="{FF2B5EF4-FFF2-40B4-BE49-F238E27FC236}">
                    <a16:creationId xmlns="" xmlns:a16="http://schemas.microsoft.com/office/drawing/2014/main" id="{B6EFC0A3-D3BD-4212-8132-B882AB1F0180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89;p228">
                <a:extLst>
                  <a:ext uri="{FF2B5EF4-FFF2-40B4-BE49-F238E27FC236}">
                    <a16:creationId xmlns="" xmlns:a16="http://schemas.microsoft.com/office/drawing/2014/main" id="{43FB35DF-58E7-4395-8861-02C656E87FE8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1790;p228">
              <a:extLst>
                <a:ext uri="{FF2B5EF4-FFF2-40B4-BE49-F238E27FC236}">
                  <a16:creationId xmlns="" xmlns:a16="http://schemas.microsoft.com/office/drawing/2014/main" id="{D9F2F641-00BC-4677-BFFC-EE096158B0F0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0161D38-37F5-4F28-B97E-185160C4D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 rotWithShape="1">
          <a:blip r:embed="rId3" cstate="print"/>
          <a:srcRect t="9888"/>
          <a:stretch/>
        </p:blipFill>
        <p:spPr>
          <a:xfrm>
            <a:off x="290577" y="1556791"/>
            <a:ext cx="8662745" cy="32821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6131" y="5196883"/>
            <a:ext cx="7843617" cy="420362"/>
          </a:xfrm>
          <a:prstGeom prst="rect">
            <a:avLst/>
          </a:prstGeom>
        </p:spPr>
        <p:txBody>
          <a:bodyPr vert="horz" wrap="square" lIns="0" tIns="7611" rIns="0" bIns="0" rtlCol="0">
            <a:spAutoFit/>
          </a:bodyPr>
          <a:lstStyle/>
          <a:p>
            <a:pPr marL="3480820" marR="4349" indent="-3470492">
              <a:lnSpc>
                <a:spcPct val="101499"/>
              </a:lnSpc>
              <a:spcBef>
                <a:spcPts val="60"/>
              </a:spcBef>
            </a:pPr>
            <a:r>
              <a:rPr sz="1370" b="1" spc="77" dirty="0">
                <a:solidFill>
                  <a:srgbClr val="73A50E"/>
                </a:solidFill>
                <a:latin typeface="Roboto Bk"/>
                <a:cs typeface="Roboto Bk"/>
              </a:rPr>
              <a:t>Функциональная </a:t>
            </a:r>
            <a:r>
              <a:rPr sz="1370" b="1" spc="39" dirty="0">
                <a:solidFill>
                  <a:srgbClr val="73A50E"/>
                </a:solidFill>
                <a:latin typeface="Roboto Bk"/>
                <a:cs typeface="Roboto Bk"/>
              </a:rPr>
              <a:t>грамотность </a:t>
            </a:r>
            <a:r>
              <a:rPr sz="1370" b="1" spc="30" dirty="0">
                <a:solidFill>
                  <a:srgbClr val="73A50E"/>
                </a:solidFill>
                <a:latin typeface="Roboto Bk"/>
                <a:cs typeface="Roboto Bk"/>
              </a:rPr>
              <a:t>рассматривается </a:t>
            </a:r>
            <a:r>
              <a:rPr sz="1370" b="1" spc="43" dirty="0">
                <a:solidFill>
                  <a:srgbClr val="73A50E"/>
                </a:solidFill>
                <a:latin typeface="Roboto Bk"/>
                <a:cs typeface="Roboto Bk"/>
              </a:rPr>
              <a:t>как </a:t>
            </a:r>
            <a:r>
              <a:rPr sz="1370" b="1" spc="39" dirty="0">
                <a:solidFill>
                  <a:srgbClr val="73A50E"/>
                </a:solidFill>
                <a:latin typeface="Roboto Bk"/>
                <a:cs typeface="Roboto Bk"/>
              </a:rPr>
              <a:t>метапредметный образовательный </a:t>
            </a:r>
            <a:r>
              <a:rPr sz="1370" b="1" spc="-334" dirty="0">
                <a:solidFill>
                  <a:srgbClr val="73A50E"/>
                </a:solidFill>
                <a:latin typeface="Roboto Bk"/>
                <a:cs typeface="Roboto Bk"/>
              </a:rPr>
              <a:t> </a:t>
            </a:r>
            <a:r>
              <a:rPr sz="1370" b="1" spc="26" dirty="0">
                <a:solidFill>
                  <a:srgbClr val="73A50E"/>
                </a:solidFill>
                <a:latin typeface="Roboto Bk"/>
                <a:cs typeface="Roboto Bk"/>
              </a:rPr>
              <a:t>результат</a:t>
            </a:r>
            <a:endParaRPr sz="1370">
              <a:latin typeface="Roboto Bk"/>
              <a:cs typeface="Roboto Bk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25E98EB6-4FB1-4544-86E0-2CC7655DD71D}"/>
              </a:ext>
            </a:extLst>
          </p:cNvPr>
          <p:cNvSpPr txBox="1">
            <a:spLocks/>
          </p:cNvSpPr>
          <p:nvPr/>
        </p:nvSpPr>
        <p:spPr>
          <a:xfrm>
            <a:off x="448908" y="569491"/>
            <a:ext cx="7659273" cy="392360"/>
          </a:xfrm>
          <a:prstGeom prst="rect">
            <a:avLst/>
          </a:prstGeom>
        </p:spPr>
        <p:txBody>
          <a:bodyPr vert="horz" wrap="square" lIns="0" tIns="23376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81321" marR="4349" indent="-1270992">
              <a:lnSpc>
                <a:spcPts val="3270"/>
              </a:lnSpc>
              <a:spcBef>
                <a:spcPts val="184"/>
              </a:spcBef>
            </a:pPr>
            <a:r>
              <a:rPr lang="ru-RU" sz="1800" b="1" spc="-34" dirty="0">
                <a:latin typeface="Microsoft Sans Serif"/>
                <a:cs typeface="Microsoft Sans Serif"/>
              </a:rPr>
              <a:t>Функциональная</a:t>
            </a:r>
            <a:r>
              <a:rPr lang="ru-RU" sz="1800" b="1" spc="26" dirty="0">
                <a:latin typeface="Microsoft Sans Serif"/>
                <a:cs typeface="Microsoft Sans Serif"/>
              </a:rPr>
              <a:t> </a:t>
            </a:r>
            <a:r>
              <a:rPr lang="ru-RU" sz="1800" b="1" spc="-21" dirty="0">
                <a:latin typeface="Microsoft Sans Serif"/>
                <a:cs typeface="Microsoft Sans Serif"/>
              </a:rPr>
              <a:t>грамотность</a:t>
            </a:r>
            <a:r>
              <a:rPr lang="ru-RU" sz="1800" b="1" spc="26" dirty="0">
                <a:latin typeface="Microsoft Sans Serif"/>
                <a:cs typeface="Microsoft Sans Serif"/>
              </a:rPr>
              <a:t> </a:t>
            </a:r>
            <a:r>
              <a:rPr lang="ru-RU" sz="1800" b="1" spc="719" dirty="0">
                <a:latin typeface="Microsoft Sans Serif"/>
                <a:cs typeface="Microsoft Sans Serif"/>
              </a:rPr>
              <a:t>–</a:t>
            </a:r>
            <a:r>
              <a:rPr lang="ru-RU" sz="1800" b="1" spc="26" dirty="0">
                <a:latin typeface="Microsoft Sans Serif"/>
                <a:cs typeface="Microsoft Sans Serif"/>
              </a:rPr>
              <a:t> </a:t>
            </a:r>
            <a:r>
              <a:rPr lang="ru-RU" sz="1800" b="1" spc="-21" dirty="0">
                <a:latin typeface="Microsoft Sans Serif"/>
                <a:cs typeface="Microsoft Sans Serif"/>
              </a:rPr>
              <a:t>важнейший </a:t>
            </a:r>
            <a:r>
              <a:rPr lang="ru-RU" sz="1800" b="1" spc="-715" dirty="0">
                <a:latin typeface="Microsoft Sans Serif"/>
                <a:cs typeface="Microsoft Sans Serif"/>
              </a:rPr>
              <a:t> </a:t>
            </a:r>
            <a:r>
              <a:rPr lang="ru-RU" sz="1800" b="1" spc="-30" dirty="0">
                <a:latin typeface="Microsoft Sans Serif"/>
                <a:cs typeface="Microsoft Sans Serif"/>
              </a:rPr>
              <a:t>образовательный</a:t>
            </a:r>
            <a:r>
              <a:rPr lang="ru-RU" sz="1800" b="1" spc="26" dirty="0">
                <a:latin typeface="Microsoft Sans Serif"/>
                <a:cs typeface="Microsoft Sans Serif"/>
              </a:rPr>
              <a:t> </a:t>
            </a:r>
            <a:r>
              <a:rPr lang="ru-RU" sz="1800" b="1" spc="-64" dirty="0">
                <a:latin typeface="Microsoft Sans Serif"/>
                <a:cs typeface="Microsoft Sans Serif"/>
              </a:rPr>
              <a:t>результат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8774"/>
            <a:ext cx="9144000" cy="3852565"/>
          </a:xfrm>
          <a:prstGeom prst="rect">
            <a:avLst/>
          </a:prstGeom>
        </p:spPr>
      </p:pic>
      <p:grpSp>
        <p:nvGrpSpPr>
          <p:cNvPr id="3" name="Google Shape;1781;p228">
            <a:extLst>
              <a:ext uri="{FF2B5EF4-FFF2-40B4-BE49-F238E27FC236}">
                <a16:creationId xmlns="" xmlns:a16="http://schemas.microsoft.com/office/drawing/2014/main" id="{FFEF0474-99F9-41E1-8BE6-4872342DEA80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4" name="Google Shape;1782;p228">
              <a:extLst>
                <a:ext uri="{FF2B5EF4-FFF2-40B4-BE49-F238E27FC236}">
                  <a16:creationId xmlns="" xmlns:a16="http://schemas.microsoft.com/office/drawing/2014/main" id="{1961484F-F5CC-4D65-86A4-DF778085E2BC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783;p228">
              <a:extLst>
                <a:ext uri="{FF2B5EF4-FFF2-40B4-BE49-F238E27FC236}">
                  <a16:creationId xmlns="" xmlns:a16="http://schemas.microsoft.com/office/drawing/2014/main" id="{13E21580-DEF5-4410-A888-75F7AFC624A0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784;p228">
            <a:extLst>
              <a:ext uri="{FF2B5EF4-FFF2-40B4-BE49-F238E27FC236}">
                <a16:creationId xmlns="" xmlns:a16="http://schemas.microsoft.com/office/drawing/2014/main" id="{CBB98A03-3488-47BC-B0A5-3D3D094577AD}"/>
              </a:ext>
            </a:extLst>
          </p:cNvPr>
          <p:cNvGrpSpPr/>
          <p:nvPr/>
        </p:nvGrpSpPr>
        <p:grpSpPr>
          <a:xfrm>
            <a:off x="0" y="0"/>
            <a:ext cx="8268916" cy="1225179"/>
            <a:chOff x="0" y="-152403"/>
            <a:chExt cx="8269122" cy="918907"/>
          </a:xfrm>
        </p:grpSpPr>
        <p:grpSp>
          <p:nvGrpSpPr>
            <p:cNvPr id="7" name="Google Shape;1785;p228">
              <a:extLst>
                <a:ext uri="{FF2B5EF4-FFF2-40B4-BE49-F238E27FC236}">
                  <a16:creationId xmlns="" xmlns:a16="http://schemas.microsoft.com/office/drawing/2014/main" id="{1D812D16-1D78-4DCA-9951-3E687303D592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9" name="Google Shape;1786;p228">
                <a:extLst>
                  <a:ext uri="{FF2B5EF4-FFF2-40B4-BE49-F238E27FC236}">
                    <a16:creationId xmlns="" xmlns:a16="http://schemas.microsoft.com/office/drawing/2014/main" id="{6F4F6F69-2684-4069-A219-A2AB9863598A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/>
                  <a:t>   </a:t>
                </a:r>
                <a:endParaRPr sz="1900" b="1" dirty="0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" name="Google Shape;1787;p228">
                <a:extLst>
                  <a:ext uri="{FF2B5EF4-FFF2-40B4-BE49-F238E27FC236}">
                    <a16:creationId xmlns="" xmlns:a16="http://schemas.microsoft.com/office/drawing/2014/main" id="{C4B0B910-795D-4711-B342-5C0B5BC6A303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88;p228">
                <a:extLst>
                  <a:ext uri="{FF2B5EF4-FFF2-40B4-BE49-F238E27FC236}">
                    <a16:creationId xmlns="" xmlns:a16="http://schemas.microsoft.com/office/drawing/2014/main" id="{3FE9E156-F041-415B-8EBB-5AC88A2C22D6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89;p228">
                <a:extLst>
                  <a:ext uri="{FF2B5EF4-FFF2-40B4-BE49-F238E27FC236}">
                    <a16:creationId xmlns="" xmlns:a16="http://schemas.microsoft.com/office/drawing/2014/main" id="{B77A7461-568D-4097-97D3-7E05BB0C6D7A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1790;p228">
              <a:extLst>
                <a:ext uri="{FF2B5EF4-FFF2-40B4-BE49-F238E27FC236}">
                  <a16:creationId xmlns="" xmlns:a16="http://schemas.microsoft.com/office/drawing/2014/main" id="{20876D24-47CE-4B06-9D15-2CE871DBC6C9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9DC2CCD-EF85-46F3-841C-C7629BDD1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1781;p228">
            <a:extLst>
              <a:ext uri="{FF2B5EF4-FFF2-40B4-BE49-F238E27FC236}">
                <a16:creationId xmlns="" xmlns:a16="http://schemas.microsoft.com/office/drawing/2014/main" id="{51679891-9ACB-4C88-8227-B8F6D0DF5F5B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28" name="Google Shape;1782;p228">
              <a:extLst>
                <a:ext uri="{FF2B5EF4-FFF2-40B4-BE49-F238E27FC236}">
                  <a16:creationId xmlns="" xmlns:a16="http://schemas.microsoft.com/office/drawing/2014/main" id="{7F4B379D-43CD-4DBB-969C-74C42ACE4095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1783;p228">
              <a:extLst>
                <a:ext uri="{FF2B5EF4-FFF2-40B4-BE49-F238E27FC236}">
                  <a16:creationId xmlns="" xmlns:a16="http://schemas.microsoft.com/office/drawing/2014/main" id="{C0F3A928-6501-413F-8FE9-1E5B2B027AD2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oogle Shape;1784;p228">
            <a:extLst>
              <a:ext uri="{FF2B5EF4-FFF2-40B4-BE49-F238E27FC236}">
                <a16:creationId xmlns="" xmlns:a16="http://schemas.microsoft.com/office/drawing/2014/main" id="{D4E23D3E-340F-4850-B976-7E90EE4DBDFC}"/>
              </a:ext>
            </a:extLst>
          </p:cNvPr>
          <p:cNvGrpSpPr/>
          <p:nvPr/>
        </p:nvGrpSpPr>
        <p:grpSpPr>
          <a:xfrm>
            <a:off x="30630" y="0"/>
            <a:ext cx="8268916" cy="1225179"/>
            <a:chOff x="0" y="-152403"/>
            <a:chExt cx="8269122" cy="918907"/>
          </a:xfrm>
        </p:grpSpPr>
        <p:grpSp>
          <p:nvGrpSpPr>
            <p:cNvPr id="31" name="Google Shape;1785;p228">
              <a:extLst>
                <a:ext uri="{FF2B5EF4-FFF2-40B4-BE49-F238E27FC236}">
                  <a16:creationId xmlns="" xmlns:a16="http://schemas.microsoft.com/office/drawing/2014/main" id="{2EA9B7C3-3EBE-453D-9746-C487AB188F6E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33" name="Google Shape;1786;p228">
                <a:extLst>
                  <a:ext uri="{FF2B5EF4-FFF2-40B4-BE49-F238E27FC236}">
                    <a16:creationId xmlns="" xmlns:a16="http://schemas.microsoft.com/office/drawing/2014/main" id="{830767DF-1F8F-4334-9765-C666DEFC12CD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sz="1900" b="1">
                  <a:solidFill>
                    <a:srgbClr val="18488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4" name="Google Shape;1787;p228">
                <a:extLst>
                  <a:ext uri="{FF2B5EF4-FFF2-40B4-BE49-F238E27FC236}">
                    <a16:creationId xmlns="" xmlns:a16="http://schemas.microsoft.com/office/drawing/2014/main" id="{8E40F221-3EC6-47A1-89EA-95E06C3D5C29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788;p228">
                <a:extLst>
                  <a:ext uri="{FF2B5EF4-FFF2-40B4-BE49-F238E27FC236}">
                    <a16:creationId xmlns="" xmlns:a16="http://schemas.microsoft.com/office/drawing/2014/main" id="{710A2B0A-C5A2-45E0-B336-C4E22A9B29AD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789;p228">
                <a:extLst>
                  <a:ext uri="{FF2B5EF4-FFF2-40B4-BE49-F238E27FC236}">
                    <a16:creationId xmlns="" xmlns:a16="http://schemas.microsoft.com/office/drawing/2014/main" id="{F4528441-0DB2-4E63-B270-3EC3EA10D5C2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Google Shape;1790;p228">
              <a:extLst>
                <a:ext uri="{FF2B5EF4-FFF2-40B4-BE49-F238E27FC236}">
                  <a16:creationId xmlns="" xmlns:a16="http://schemas.microsoft.com/office/drawing/2014/main" id="{55604619-6BDC-442A-91A7-299622B9FD9B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endParaRPr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046D161F-8533-481C-87A8-8BFE30E13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416426" y="2465070"/>
            <a:ext cx="3599498" cy="811530"/>
          </a:xfrm>
          <a:custGeom>
            <a:avLst/>
            <a:gdLst/>
            <a:ahLst/>
            <a:cxnLst/>
            <a:rect l="l" t="t" r="r" b="b"/>
            <a:pathLst>
              <a:path w="4799330" h="1082039">
                <a:moveTo>
                  <a:pt x="4742053" y="1081659"/>
                </a:moveTo>
                <a:lnTo>
                  <a:pt x="9271" y="800735"/>
                </a:lnTo>
              </a:path>
              <a:path w="4799330" h="1082039">
                <a:moveTo>
                  <a:pt x="4799330" y="0"/>
                </a:moveTo>
                <a:lnTo>
                  <a:pt x="0" y="595629"/>
                </a:lnTo>
              </a:path>
            </a:pathLst>
          </a:custGeom>
          <a:ln w="2895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1748" y="3189542"/>
            <a:ext cx="1905476" cy="572753"/>
          </a:xfrm>
          <a:prstGeom prst="rect">
            <a:avLst/>
          </a:prstGeom>
          <a:ln w="28955">
            <a:solidFill>
              <a:srgbClr val="FFC000"/>
            </a:solidFill>
          </a:ln>
        </p:spPr>
        <p:txBody>
          <a:bodyPr vert="horz" wrap="square" lIns="0" tIns="18574" rIns="0" bIns="0" rtlCol="0">
            <a:spAutoFit/>
          </a:bodyPr>
          <a:lstStyle/>
          <a:p>
            <a:pPr marL="68580">
              <a:spcBef>
                <a:spcPts val="146"/>
              </a:spcBef>
            </a:pPr>
            <a:r>
              <a:rPr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</a:t>
            </a:r>
            <a:r>
              <a:rPr sz="900"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900" b="1" spc="-1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СОО:</a:t>
            </a:r>
            <a:r>
              <a:rPr sz="900" b="1" spc="-1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8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900" b="1" spc="-19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язык,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marR="139065"/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литература, история, 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обществознание,</a:t>
            </a:r>
            <a:r>
              <a:rPr sz="900" b="1" spc="-3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география,</a:t>
            </a:r>
            <a:r>
              <a:rPr sz="900" b="1" spc="-8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ОБЖ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4895" y="2378011"/>
            <a:ext cx="1787843" cy="711733"/>
          </a:xfrm>
          <a:prstGeom prst="rect">
            <a:avLst/>
          </a:prstGeom>
          <a:ln w="28955">
            <a:solidFill>
              <a:srgbClr val="FFC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68104" marR="633413">
              <a:spcBef>
                <a:spcPts val="150"/>
              </a:spcBef>
            </a:pPr>
            <a:r>
              <a:rPr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НОО: </a:t>
            </a:r>
            <a:r>
              <a:rPr sz="900" b="1" spc="-8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язык, 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литературное</a:t>
            </a:r>
            <a:r>
              <a:rPr sz="900" b="1" spc="-49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чтение, </a:t>
            </a:r>
            <a:r>
              <a:rPr sz="900" b="1" spc="-19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окружающий</a:t>
            </a:r>
            <a:r>
              <a:rPr sz="900" b="1" spc="-19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4889" y="1895665"/>
            <a:ext cx="1656398" cy="343844"/>
          </a:xfrm>
          <a:prstGeom prst="rect">
            <a:avLst/>
          </a:prstGeom>
          <a:ln w="19811">
            <a:solidFill>
              <a:srgbClr val="5B9BD4"/>
            </a:solidFill>
          </a:ln>
        </p:spPr>
        <p:txBody>
          <a:bodyPr vert="horz" wrap="square" lIns="0" tIns="66199" rIns="0" bIns="0" rtlCol="0">
            <a:spAutoFit/>
          </a:bodyPr>
          <a:lstStyle/>
          <a:p>
            <a:pPr algn="ctr">
              <a:spcBef>
                <a:spcPts val="521"/>
              </a:spcBef>
            </a:pPr>
            <a:r>
              <a:rPr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ФОП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4828" y="2650046"/>
            <a:ext cx="977360" cy="555921"/>
          </a:xfrm>
          <a:prstGeom prst="rect">
            <a:avLst/>
          </a:prstGeom>
          <a:ln w="19812">
            <a:solidFill>
              <a:srgbClr val="5B9BD4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85248" marR="81439" algn="ctr"/>
            <a:r>
              <a:rPr sz="9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900" b="1" spc="-15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00" b="1" spc="-1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900" b="1" spc="-4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00" b="1" spc="-4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9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900" b="1" spc="-8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9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ный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календарный </a:t>
            </a:r>
            <a:r>
              <a:rPr sz="900" b="1" spc="-195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044" y="2650045"/>
            <a:ext cx="1069201" cy="276999"/>
          </a:xfrm>
          <a:prstGeom prst="rect">
            <a:avLst/>
          </a:prstGeom>
          <a:ln w="19812">
            <a:solidFill>
              <a:srgbClr val="5B9B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6681" marR="111443"/>
            <a:r>
              <a:rPr sz="900" b="1" spc="4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900" b="1" spc="-1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sz="900" b="1" spc="-4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ральный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еб</a:t>
            </a:r>
            <a:r>
              <a:rPr sz="900" b="1" spc="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sz="900" b="1" spc="-1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7720" y="2654617"/>
            <a:ext cx="1095375" cy="897255"/>
          </a:xfrm>
          <a:custGeom>
            <a:avLst/>
            <a:gdLst/>
            <a:ahLst/>
            <a:cxnLst/>
            <a:rect l="l" t="t" r="r" b="b"/>
            <a:pathLst>
              <a:path w="1460500" h="1196339">
                <a:moveTo>
                  <a:pt x="1459991" y="0"/>
                </a:moveTo>
                <a:lnTo>
                  <a:pt x="0" y="0"/>
                </a:lnTo>
                <a:lnTo>
                  <a:pt x="0" y="1196339"/>
                </a:lnTo>
                <a:lnTo>
                  <a:pt x="1459991" y="1196339"/>
                </a:lnTo>
                <a:lnTo>
                  <a:pt x="1459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7720" y="2654617"/>
            <a:ext cx="1231288" cy="861294"/>
          </a:xfrm>
          <a:prstGeom prst="rect">
            <a:avLst/>
          </a:prstGeom>
          <a:ln w="19811">
            <a:solidFill>
              <a:srgbClr val="5B9BD4"/>
            </a:solidFill>
          </a:ln>
        </p:spPr>
        <p:txBody>
          <a:bodyPr vert="horz" wrap="square" lIns="0" tIns="30004" rIns="0" bIns="0" rtlCol="0">
            <a:spAutoFit/>
          </a:bodyPr>
          <a:lstStyle/>
          <a:p>
            <a:pPr marL="200501" marR="196691" algn="ctr">
              <a:spcBef>
                <a:spcPts val="236"/>
              </a:spcBef>
            </a:pP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900" b="1" spc="-15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00" b="1" spc="-1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900" b="1" spc="-8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ные 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318" marR="249555" algn="ctr"/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амм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учебных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900" b="1" spc="-8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предметов,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4"/>
              </a:spcBef>
            </a:pP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курсов,</a:t>
            </a:r>
            <a:r>
              <a:rPr sz="900" b="1" spc="-26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51030" y="2661475"/>
            <a:ext cx="1080135" cy="896303"/>
          </a:xfrm>
          <a:custGeom>
            <a:avLst/>
            <a:gdLst/>
            <a:ahLst/>
            <a:cxnLst/>
            <a:rect l="l" t="t" r="r" b="b"/>
            <a:pathLst>
              <a:path w="1440179" h="1195070">
                <a:moveTo>
                  <a:pt x="1440179" y="0"/>
                </a:moveTo>
                <a:lnTo>
                  <a:pt x="0" y="0"/>
                </a:lnTo>
                <a:lnTo>
                  <a:pt x="0" y="1194815"/>
                </a:lnTo>
                <a:lnTo>
                  <a:pt x="1440179" y="1194815"/>
                </a:lnTo>
                <a:lnTo>
                  <a:pt x="1440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1030" y="2661475"/>
            <a:ext cx="1196053" cy="791082"/>
          </a:xfrm>
          <a:prstGeom prst="rect">
            <a:avLst/>
          </a:prstGeom>
          <a:ln w="19811">
            <a:solidFill>
              <a:srgbClr val="5B9BD4"/>
            </a:solidFill>
          </a:ln>
        </p:spPr>
        <p:txBody>
          <a:bodyPr vert="horz" wrap="square" lIns="0" tIns="97631" rIns="0" bIns="0" rtlCol="0">
            <a:spAutoFit/>
          </a:bodyPr>
          <a:lstStyle/>
          <a:p>
            <a:pPr marL="190024" marR="186214" algn="ctr">
              <a:spcBef>
                <a:spcPts val="769"/>
              </a:spcBef>
            </a:pP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900" b="1" spc="-15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00" b="1" spc="-1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900" b="1" spc="-8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ный 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календарный </a:t>
            </a:r>
            <a:r>
              <a:rPr sz="900" b="1" spc="-195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351" marR="137160" algn="ctr"/>
            <a:r>
              <a:rPr sz="900" b="1" spc="-8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900" b="1" spc="-1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900" b="1" spc="-23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900" b="1" spc="-8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ной 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37163" y="2666047"/>
            <a:ext cx="1080135" cy="896303"/>
          </a:xfrm>
          <a:custGeom>
            <a:avLst/>
            <a:gdLst/>
            <a:ahLst/>
            <a:cxnLst/>
            <a:rect l="l" t="t" r="r" b="b"/>
            <a:pathLst>
              <a:path w="1440179" h="1195070">
                <a:moveTo>
                  <a:pt x="1440180" y="0"/>
                </a:moveTo>
                <a:lnTo>
                  <a:pt x="0" y="0"/>
                </a:lnTo>
                <a:lnTo>
                  <a:pt x="0" y="1194815"/>
                </a:lnTo>
                <a:lnTo>
                  <a:pt x="1440180" y="1194815"/>
                </a:lnTo>
                <a:lnTo>
                  <a:pt x="144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37163" y="2666047"/>
            <a:ext cx="1198626" cy="729526"/>
          </a:xfrm>
          <a:prstGeom prst="rect">
            <a:avLst/>
          </a:prstGeom>
          <a:ln w="19811">
            <a:solidFill>
              <a:srgbClr val="5B9BD4"/>
            </a:solidFill>
          </a:ln>
        </p:spPr>
        <p:txBody>
          <a:bodyPr vert="horz" wrap="square" lIns="0" tIns="2381" rIns="0" bIns="0" rtlCol="0">
            <a:spAutoFit/>
          </a:bodyPr>
          <a:lstStyle/>
          <a:p>
            <a:pPr>
              <a:spcBef>
                <a:spcPts val="19"/>
              </a:spcBef>
            </a:pPr>
            <a:endParaRPr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marR="202406" algn="ctr"/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900" b="1" spc="-15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00" b="1" spc="-1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900" b="1" spc="-8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 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marR="248126" indent="1905" algn="ctr"/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sz="900" b="1" spc="-195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8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ния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95193" y="1964816"/>
            <a:ext cx="274320" cy="274320"/>
            <a:chOff x="3593591" y="1476755"/>
            <a:chExt cx="365760" cy="36576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3403" y="1517209"/>
              <a:ext cx="326136" cy="30136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603497" y="1486661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0" y="345948"/>
                  </a:moveTo>
                  <a:lnTo>
                    <a:pt x="345948" y="345948"/>
                  </a:lnTo>
                  <a:lnTo>
                    <a:pt x="345948" y="0"/>
                  </a:lnTo>
                  <a:lnTo>
                    <a:pt x="0" y="0"/>
                  </a:lnTo>
                  <a:lnTo>
                    <a:pt x="0" y="345948"/>
                  </a:lnTo>
                  <a:close/>
                </a:path>
              </a:pathLst>
            </a:custGeom>
            <a:ln w="1981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56561" y="2457450"/>
            <a:ext cx="5776913" cy="1104900"/>
            <a:chOff x="1008748" y="2133600"/>
            <a:chExt cx="7702550" cy="1473200"/>
          </a:xfrm>
        </p:grpSpPr>
        <p:sp>
          <p:nvSpPr>
            <p:cNvPr id="18" name="object 18"/>
            <p:cNvSpPr/>
            <p:nvPr/>
          </p:nvSpPr>
          <p:spPr>
            <a:xfrm>
              <a:off x="1008748" y="2133599"/>
              <a:ext cx="6083935" cy="277495"/>
            </a:xfrm>
            <a:custGeom>
              <a:avLst/>
              <a:gdLst/>
              <a:ahLst/>
              <a:cxnLst/>
              <a:rect l="l" t="t" r="r" b="b"/>
              <a:pathLst>
                <a:path w="6083934" h="277494">
                  <a:moveTo>
                    <a:pt x="6083312" y="181610"/>
                  </a:moveTo>
                  <a:lnTo>
                    <a:pt x="6081661" y="175514"/>
                  </a:lnTo>
                  <a:lnTo>
                    <a:pt x="6072263" y="169926"/>
                  </a:lnTo>
                  <a:lnTo>
                    <a:pt x="6066167" y="171577"/>
                  </a:lnTo>
                  <a:lnTo>
                    <a:pt x="6063500" y="176276"/>
                  </a:lnTo>
                  <a:lnTo>
                    <a:pt x="6037465" y="220916"/>
                  </a:lnTo>
                  <a:lnTo>
                    <a:pt x="6037465" y="19812"/>
                  </a:lnTo>
                  <a:lnTo>
                    <a:pt x="6037465" y="9906"/>
                  </a:lnTo>
                  <a:lnTo>
                    <a:pt x="6037465" y="0"/>
                  </a:lnTo>
                  <a:lnTo>
                    <a:pt x="3507498" y="0"/>
                  </a:lnTo>
                  <a:lnTo>
                    <a:pt x="3498481" y="0"/>
                  </a:lnTo>
                  <a:lnTo>
                    <a:pt x="45859" y="0"/>
                  </a:lnTo>
                  <a:lnTo>
                    <a:pt x="45859" y="199504"/>
                  </a:lnTo>
                  <a:lnTo>
                    <a:pt x="17119" y="150241"/>
                  </a:lnTo>
                  <a:lnTo>
                    <a:pt x="11049" y="148590"/>
                  </a:lnTo>
                  <a:lnTo>
                    <a:pt x="1600" y="154178"/>
                  </a:lnTo>
                  <a:lnTo>
                    <a:pt x="0" y="160274"/>
                  </a:lnTo>
                  <a:lnTo>
                    <a:pt x="55765" y="255778"/>
                  </a:lnTo>
                  <a:lnTo>
                    <a:pt x="67259" y="236093"/>
                  </a:lnTo>
                  <a:lnTo>
                    <a:pt x="111531" y="160274"/>
                  </a:lnTo>
                  <a:lnTo>
                    <a:pt x="109931" y="154178"/>
                  </a:lnTo>
                  <a:lnTo>
                    <a:pt x="100482" y="148590"/>
                  </a:lnTo>
                  <a:lnTo>
                    <a:pt x="94411" y="150241"/>
                  </a:lnTo>
                  <a:lnTo>
                    <a:pt x="65671" y="199504"/>
                  </a:lnTo>
                  <a:lnTo>
                    <a:pt x="65671" y="19812"/>
                  </a:lnTo>
                  <a:lnTo>
                    <a:pt x="2812072" y="19812"/>
                  </a:lnTo>
                  <a:lnTo>
                    <a:pt x="2814485" y="206743"/>
                  </a:lnTo>
                  <a:lnTo>
                    <a:pt x="2787916" y="162560"/>
                  </a:lnTo>
                  <a:lnTo>
                    <a:pt x="2785122" y="157861"/>
                  </a:lnTo>
                  <a:lnTo>
                    <a:pt x="2779026" y="156337"/>
                  </a:lnTo>
                  <a:lnTo>
                    <a:pt x="2769628" y="161925"/>
                  </a:lnTo>
                  <a:lnTo>
                    <a:pt x="2768104" y="168021"/>
                  </a:lnTo>
                  <a:lnTo>
                    <a:pt x="2771025" y="172720"/>
                  </a:lnTo>
                  <a:lnTo>
                    <a:pt x="2825127" y="262890"/>
                  </a:lnTo>
                  <a:lnTo>
                    <a:pt x="2836189" y="243332"/>
                  </a:lnTo>
                  <a:lnTo>
                    <a:pt x="2876943" y="171323"/>
                  </a:lnTo>
                  <a:lnTo>
                    <a:pt x="2879737" y="166624"/>
                  </a:lnTo>
                  <a:lnTo>
                    <a:pt x="2877959" y="160528"/>
                  </a:lnTo>
                  <a:lnTo>
                    <a:pt x="2873260" y="157861"/>
                  </a:lnTo>
                  <a:lnTo>
                    <a:pt x="2868434" y="155194"/>
                  </a:lnTo>
                  <a:lnTo>
                    <a:pt x="2862465" y="156845"/>
                  </a:lnTo>
                  <a:lnTo>
                    <a:pt x="2859798" y="161671"/>
                  </a:lnTo>
                  <a:lnTo>
                    <a:pt x="2834297" y="206565"/>
                  </a:lnTo>
                  <a:lnTo>
                    <a:pt x="2831896" y="19812"/>
                  </a:lnTo>
                  <a:lnTo>
                    <a:pt x="3498481" y="19812"/>
                  </a:lnTo>
                  <a:lnTo>
                    <a:pt x="3507498" y="19812"/>
                  </a:lnTo>
                  <a:lnTo>
                    <a:pt x="6017653" y="19812"/>
                  </a:lnTo>
                  <a:lnTo>
                    <a:pt x="6017653" y="220916"/>
                  </a:lnTo>
                  <a:lnTo>
                    <a:pt x="5991618" y="176276"/>
                  </a:lnTo>
                  <a:lnTo>
                    <a:pt x="5988951" y="171577"/>
                  </a:lnTo>
                  <a:lnTo>
                    <a:pt x="5982855" y="169926"/>
                  </a:lnTo>
                  <a:lnTo>
                    <a:pt x="5978156" y="172720"/>
                  </a:lnTo>
                  <a:lnTo>
                    <a:pt x="5973330" y="175514"/>
                  </a:lnTo>
                  <a:lnTo>
                    <a:pt x="5971806" y="181610"/>
                  </a:lnTo>
                  <a:lnTo>
                    <a:pt x="5974600" y="186309"/>
                  </a:lnTo>
                  <a:lnTo>
                    <a:pt x="6027559" y="277114"/>
                  </a:lnTo>
                  <a:lnTo>
                    <a:pt x="6039028" y="257429"/>
                  </a:lnTo>
                  <a:lnTo>
                    <a:pt x="6080518" y="186309"/>
                  </a:lnTo>
                  <a:lnTo>
                    <a:pt x="6083312" y="18161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9588" y="2140458"/>
              <a:ext cx="111506" cy="24891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046213" y="2133600"/>
              <a:ext cx="1664970" cy="271145"/>
            </a:xfrm>
            <a:custGeom>
              <a:avLst/>
              <a:gdLst/>
              <a:ahLst/>
              <a:cxnLst/>
              <a:rect l="l" t="t" r="r" b="b"/>
              <a:pathLst>
                <a:path w="1664970" h="271144">
                  <a:moveTo>
                    <a:pt x="1564131" y="163449"/>
                  </a:moveTo>
                  <a:lnTo>
                    <a:pt x="1559432" y="166242"/>
                  </a:lnTo>
                  <a:lnTo>
                    <a:pt x="1554606" y="168910"/>
                  </a:lnTo>
                  <a:lnTo>
                    <a:pt x="1553082" y="175005"/>
                  </a:lnTo>
                  <a:lnTo>
                    <a:pt x="1555877" y="179704"/>
                  </a:lnTo>
                  <a:lnTo>
                    <a:pt x="1608835" y="270637"/>
                  </a:lnTo>
                  <a:lnTo>
                    <a:pt x="1620300" y="250951"/>
                  </a:lnTo>
                  <a:lnTo>
                    <a:pt x="1598929" y="250951"/>
                  </a:lnTo>
                  <a:lnTo>
                    <a:pt x="1598929" y="214430"/>
                  </a:lnTo>
                  <a:lnTo>
                    <a:pt x="1572894" y="169799"/>
                  </a:lnTo>
                  <a:lnTo>
                    <a:pt x="1570227" y="165100"/>
                  </a:lnTo>
                  <a:lnTo>
                    <a:pt x="1564131" y="163449"/>
                  </a:lnTo>
                  <a:close/>
                </a:path>
                <a:path w="1664970" h="271144">
                  <a:moveTo>
                    <a:pt x="1598929" y="214430"/>
                  </a:moveTo>
                  <a:lnTo>
                    <a:pt x="1598929" y="250951"/>
                  </a:lnTo>
                  <a:lnTo>
                    <a:pt x="1618741" y="250951"/>
                  </a:lnTo>
                  <a:lnTo>
                    <a:pt x="1618741" y="245999"/>
                  </a:lnTo>
                  <a:lnTo>
                    <a:pt x="1600327" y="245999"/>
                  </a:lnTo>
                  <a:lnTo>
                    <a:pt x="1608835" y="231412"/>
                  </a:lnTo>
                  <a:lnTo>
                    <a:pt x="1598929" y="214430"/>
                  </a:lnTo>
                  <a:close/>
                </a:path>
                <a:path w="1664970" h="271144">
                  <a:moveTo>
                    <a:pt x="1653539" y="163449"/>
                  </a:moveTo>
                  <a:lnTo>
                    <a:pt x="1647443" y="165100"/>
                  </a:lnTo>
                  <a:lnTo>
                    <a:pt x="1644777" y="169799"/>
                  </a:lnTo>
                  <a:lnTo>
                    <a:pt x="1618741" y="214430"/>
                  </a:lnTo>
                  <a:lnTo>
                    <a:pt x="1618741" y="250951"/>
                  </a:lnTo>
                  <a:lnTo>
                    <a:pt x="1620300" y="250951"/>
                  </a:lnTo>
                  <a:lnTo>
                    <a:pt x="1661794" y="179704"/>
                  </a:lnTo>
                  <a:lnTo>
                    <a:pt x="1664588" y="175005"/>
                  </a:lnTo>
                  <a:lnTo>
                    <a:pt x="1662937" y="168910"/>
                  </a:lnTo>
                  <a:lnTo>
                    <a:pt x="1658238" y="166242"/>
                  </a:lnTo>
                  <a:lnTo>
                    <a:pt x="1653539" y="163449"/>
                  </a:lnTo>
                  <a:close/>
                </a:path>
                <a:path w="1664970" h="271144">
                  <a:moveTo>
                    <a:pt x="1608835" y="231412"/>
                  </a:moveTo>
                  <a:lnTo>
                    <a:pt x="1600327" y="245999"/>
                  </a:lnTo>
                  <a:lnTo>
                    <a:pt x="1617344" y="245999"/>
                  </a:lnTo>
                  <a:lnTo>
                    <a:pt x="1608835" y="231412"/>
                  </a:lnTo>
                  <a:close/>
                </a:path>
                <a:path w="1664970" h="271144">
                  <a:moveTo>
                    <a:pt x="1618741" y="214430"/>
                  </a:moveTo>
                  <a:lnTo>
                    <a:pt x="1608835" y="231412"/>
                  </a:lnTo>
                  <a:lnTo>
                    <a:pt x="1617344" y="245999"/>
                  </a:lnTo>
                  <a:lnTo>
                    <a:pt x="1618741" y="245999"/>
                  </a:lnTo>
                  <a:lnTo>
                    <a:pt x="1618741" y="214430"/>
                  </a:lnTo>
                  <a:close/>
                </a:path>
                <a:path w="1664970" h="271144">
                  <a:moveTo>
                    <a:pt x="1598929" y="9905"/>
                  </a:moveTo>
                  <a:lnTo>
                    <a:pt x="1598929" y="214430"/>
                  </a:lnTo>
                  <a:lnTo>
                    <a:pt x="1608835" y="231412"/>
                  </a:lnTo>
                  <a:lnTo>
                    <a:pt x="1618741" y="214430"/>
                  </a:lnTo>
                  <a:lnTo>
                    <a:pt x="1618741" y="19812"/>
                  </a:lnTo>
                  <a:lnTo>
                    <a:pt x="1608835" y="19812"/>
                  </a:lnTo>
                  <a:lnTo>
                    <a:pt x="1598929" y="9905"/>
                  </a:lnTo>
                  <a:close/>
                </a:path>
                <a:path w="1664970" h="271144">
                  <a:moveTo>
                    <a:pt x="1618741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1598929" y="19812"/>
                  </a:lnTo>
                  <a:lnTo>
                    <a:pt x="1598929" y="9905"/>
                  </a:lnTo>
                  <a:lnTo>
                    <a:pt x="1618741" y="9905"/>
                  </a:lnTo>
                  <a:lnTo>
                    <a:pt x="1618741" y="0"/>
                  </a:lnTo>
                  <a:close/>
                </a:path>
                <a:path w="1664970" h="271144">
                  <a:moveTo>
                    <a:pt x="1618741" y="9905"/>
                  </a:moveTo>
                  <a:lnTo>
                    <a:pt x="1598929" y="9905"/>
                  </a:lnTo>
                  <a:lnTo>
                    <a:pt x="1608835" y="19812"/>
                  </a:lnTo>
                  <a:lnTo>
                    <a:pt x="1618741" y="19812"/>
                  </a:lnTo>
                  <a:lnTo>
                    <a:pt x="1618741" y="9905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790693" y="2411729"/>
              <a:ext cx="1350645" cy="1195070"/>
            </a:xfrm>
            <a:custGeom>
              <a:avLst/>
              <a:gdLst/>
              <a:ahLst/>
              <a:cxnLst/>
              <a:rect l="l" t="t" r="r" b="b"/>
              <a:pathLst>
                <a:path w="1350645" h="1195070">
                  <a:moveTo>
                    <a:pt x="1350264" y="0"/>
                  </a:moveTo>
                  <a:lnTo>
                    <a:pt x="0" y="0"/>
                  </a:lnTo>
                  <a:lnTo>
                    <a:pt x="0" y="1194815"/>
                  </a:lnTo>
                  <a:lnTo>
                    <a:pt x="1350264" y="1194815"/>
                  </a:lnTo>
                  <a:lnTo>
                    <a:pt x="1350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68456" y="686457"/>
            <a:ext cx="6690360" cy="74058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ts val="1943"/>
              </a:lnSpc>
              <a:spcBef>
                <a:spcPts val="75"/>
              </a:spcBef>
            </a:pPr>
            <a:r>
              <a:rPr sz="1800" b="1" spc="-4" dirty="0">
                <a:latin typeface="Arial" panose="020B0604020202020204" pitchFamily="34" charset="0"/>
                <a:cs typeface="Arial" panose="020B0604020202020204" pitchFamily="34" charset="0"/>
              </a:rPr>
              <a:t>Внесены</a:t>
            </a:r>
            <a:r>
              <a:rPr sz="18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4" dirty="0"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>
              <a:lnSpc>
                <a:spcPts val="1943"/>
              </a:lnSpc>
            </a:pP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8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8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</a:t>
            </a:r>
            <a:r>
              <a:rPr sz="18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8" dirty="0">
                <a:latin typeface="Arial" panose="020B0604020202020204" pitchFamily="34" charset="0"/>
                <a:cs typeface="Arial" panose="020B0604020202020204" pitchFamily="34" charset="0"/>
              </a:rPr>
              <a:t>закон</a:t>
            </a:r>
            <a:r>
              <a:rPr sz="1800" b="1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«Об</a:t>
            </a:r>
            <a:r>
              <a:rPr sz="1800" b="1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4" dirty="0">
                <a:latin typeface="Arial" panose="020B0604020202020204" pitchFamily="34" charset="0"/>
                <a:cs typeface="Arial" panose="020B0604020202020204" pitchFamily="34" charset="0"/>
              </a:rPr>
              <a:t>образовании</a:t>
            </a:r>
            <a:r>
              <a:rPr sz="18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800" b="1" spc="-8" dirty="0">
                <a:latin typeface="Arial" panose="020B0604020202020204" pitchFamily="34" charset="0"/>
                <a:cs typeface="Arial" panose="020B0604020202020204" pitchFamily="34" charset="0"/>
              </a:rPr>
              <a:t>Российской</a:t>
            </a:r>
            <a:r>
              <a:rPr sz="1800" b="1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8" dirty="0"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5128481"/>
              </p:ext>
            </p:extLst>
          </p:nvPr>
        </p:nvGraphicFramePr>
        <p:xfrm>
          <a:off x="292084" y="3976402"/>
          <a:ext cx="8553450" cy="1788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8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553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67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Уровни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образования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433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Нормативный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правовой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акт,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утвердивший</a:t>
                      </a:r>
                      <a:r>
                        <a:rPr sz="11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программу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433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1176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Начальное общее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образование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(1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433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Минпросвещения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18.05.2023 №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372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0481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Основное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общее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образование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(5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433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Минпросвещения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18.05.2023 №370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0481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17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Среднее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общее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образование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(10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кл.)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433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Минпросвещения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18.05.2023 №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371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0481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4492">
                <a:tc>
                  <a:txBody>
                    <a:bodyPr/>
                    <a:lstStyle/>
                    <a:p>
                      <a:pPr marL="39370" marR="6159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Федеральная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адаптированная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основная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общеобразовательная </a:t>
                      </a:r>
                      <a:r>
                        <a:rPr sz="11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программа обучающихся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умственной отсталостью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(интеллектуальными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нарушениями)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0481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Приказ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Минпросвещения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24.11.2022 №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1026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1909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3593021" y="2666047"/>
            <a:ext cx="1144142" cy="415498"/>
          </a:xfrm>
          <a:prstGeom prst="rect">
            <a:avLst/>
          </a:prstGeom>
          <a:ln w="19811">
            <a:solidFill>
              <a:srgbClr val="5B9B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3825" marR="118110" indent="102870" algn="ctr"/>
            <a:r>
              <a:rPr sz="900" b="1" spc="-4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r>
              <a:rPr sz="900" b="1" spc="-4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</a:t>
            </a:r>
            <a:r>
              <a:rPr sz="900" b="1" spc="4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00" b="1" spc="-4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9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</a:t>
            </a:r>
            <a:r>
              <a:rPr sz="900" b="1" spc="-4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sz="9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ния</a:t>
            </a:r>
            <a:r>
              <a:rPr lang="ru-RU" sz="9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-23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УУД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56793" y="2462403"/>
            <a:ext cx="83629" cy="18992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4873" y="1367984"/>
            <a:ext cx="8298642" cy="3443406"/>
            <a:chOff x="449553" y="1370869"/>
            <a:chExt cx="9693275" cy="4022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53" y="1428859"/>
              <a:ext cx="9445754" cy="39635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03102" y="1378799"/>
              <a:ext cx="8831580" cy="757555"/>
            </a:xfrm>
            <a:custGeom>
              <a:avLst/>
              <a:gdLst/>
              <a:ahLst/>
              <a:cxnLst/>
              <a:rect l="l" t="t" r="r" b="b"/>
              <a:pathLst>
                <a:path w="8831580" h="757555">
                  <a:moveTo>
                    <a:pt x="8831492" y="756985"/>
                  </a:moveTo>
                  <a:lnTo>
                    <a:pt x="0" y="756985"/>
                  </a:lnTo>
                  <a:lnTo>
                    <a:pt x="0" y="0"/>
                  </a:lnTo>
                  <a:lnTo>
                    <a:pt x="8831492" y="0"/>
                  </a:lnTo>
                  <a:lnTo>
                    <a:pt x="8831492" y="7569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5" name="object 5"/>
            <p:cNvSpPr/>
            <p:nvPr/>
          </p:nvSpPr>
          <p:spPr>
            <a:xfrm>
              <a:off x="1303102" y="1378799"/>
              <a:ext cx="8831580" cy="757555"/>
            </a:xfrm>
            <a:custGeom>
              <a:avLst/>
              <a:gdLst/>
              <a:ahLst/>
              <a:cxnLst/>
              <a:rect l="l" t="t" r="r" b="b"/>
              <a:pathLst>
                <a:path w="8831580" h="757555">
                  <a:moveTo>
                    <a:pt x="0" y="0"/>
                  </a:moveTo>
                  <a:lnTo>
                    <a:pt x="8831492" y="0"/>
                  </a:lnTo>
                  <a:lnTo>
                    <a:pt x="8831492" y="756985"/>
                  </a:lnTo>
                  <a:lnTo>
                    <a:pt x="0" y="756985"/>
                  </a:lnTo>
                  <a:lnTo>
                    <a:pt x="0" y="0"/>
                  </a:lnTo>
                  <a:close/>
                </a:path>
              </a:pathLst>
            </a:custGeom>
            <a:ln w="158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75626" y="995182"/>
            <a:ext cx="5368430" cy="799749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118234">
              <a:spcBef>
                <a:spcPts val="81"/>
              </a:spcBef>
            </a:pPr>
            <a:r>
              <a:rPr sz="1370" spc="-13" dirty="0">
                <a:solidFill>
                  <a:srgbClr val="BF0000"/>
                </a:solidFill>
                <a:latin typeface="Microsoft Sans Serif"/>
                <a:cs typeface="Microsoft Sans Serif"/>
              </a:rPr>
              <a:t>Февраль-апрель</a:t>
            </a:r>
            <a:r>
              <a:rPr sz="1370" spc="-4" dirty="0">
                <a:solidFill>
                  <a:srgbClr val="BF0000"/>
                </a:solidFill>
                <a:latin typeface="Microsoft Sans Serif"/>
                <a:cs typeface="Microsoft Sans Serif"/>
              </a:rPr>
              <a:t> 2023 </a:t>
            </a:r>
            <a:r>
              <a:rPr sz="1370" spc="-26" dirty="0">
                <a:solidFill>
                  <a:srgbClr val="BF0000"/>
                </a:solidFill>
                <a:latin typeface="Microsoft Sans Serif"/>
                <a:cs typeface="Microsoft Sans Serif"/>
              </a:rPr>
              <a:t>года</a:t>
            </a:r>
            <a:endParaRPr sz="1370">
              <a:latin typeface="Microsoft Sans Serif"/>
              <a:cs typeface="Microsoft Sans Serif"/>
            </a:endParaRPr>
          </a:p>
          <a:p>
            <a:pPr marL="1606951" marR="4349" indent="-1596622">
              <a:lnSpc>
                <a:spcPct val="101499"/>
              </a:lnSpc>
              <a:spcBef>
                <a:spcPts val="1344"/>
              </a:spcBef>
            </a:pPr>
            <a:r>
              <a:rPr sz="1370" spc="-103" dirty="0">
                <a:latin typeface="Microsoft Sans Serif"/>
                <a:cs typeface="Microsoft Sans Serif"/>
              </a:rPr>
              <a:t>ФДР</a:t>
            </a:r>
            <a:r>
              <a:rPr sz="1370" spc="26" dirty="0">
                <a:latin typeface="Microsoft Sans Serif"/>
                <a:cs typeface="Microsoft Sans Serif"/>
              </a:rPr>
              <a:t> </a:t>
            </a:r>
            <a:r>
              <a:rPr sz="1370" spc="-13" dirty="0">
                <a:latin typeface="Microsoft Sans Serif"/>
                <a:cs typeface="Microsoft Sans Serif"/>
              </a:rPr>
              <a:t>по</a:t>
            </a:r>
            <a:r>
              <a:rPr sz="1370" spc="30" dirty="0">
                <a:latin typeface="Microsoft Sans Serif"/>
                <a:cs typeface="Microsoft Sans Serif"/>
              </a:rPr>
              <a:t> </a:t>
            </a:r>
            <a:r>
              <a:rPr sz="1370" spc="-17" dirty="0">
                <a:latin typeface="Microsoft Sans Serif"/>
                <a:cs typeface="Microsoft Sans Serif"/>
              </a:rPr>
              <a:t>оценке</a:t>
            </a:r>
            <a:r>
              <a:rPr sz="1370" spc="30" dirty="0">
                <a:latin typeface="Microsoft Sans Serif"/>
                <a:cs typeface="Microsoft Sans Serif"/>
              </a:rPr>
              <a:t> </a:t>
            </a:r>
            <a:r>
              <a:rPr sz="1370" spc="-9" dirty="0">
                <a:latin typeface="Microsoft Sans Serif"/>
                <a:cs typeface="Microsoft Sans Serif"/>
              </a:rPr>
              <a:t>сформированности</a:t>
            </a:r>
            <a:r>
              <a:rPr sz="1370" spc="30" dirty="0">
                <a:latin typeface="Microsoft Sans Serif"/>
                <a:cs typeface="Microsoft Sans Serif"/>
              </a:rPr>
              <a:t> </a:t>
            </a:r>
            <a:r>
              <a:rPr sz="1370" spc="-13" dirty="0">
                <a:latin typeface="Microsoft Sans Serif"/>
                <a:cs typeface="Microsoft Sans Serif"/>
              </a:rPr>
              <a:t>функциональной</a:t>
            </a:r>
            <a:r>
              <a:rPr sz="1370" spc="26" dirty="0">
                <a:latin typeface="Microsoft Sans Serif"/>
                <a:cs typeface="Microsoft Sans Serif"/>
              </a:rPr>
              <a:t> </a:t>
            </a:r>
            <a:r>
              <a:rPr sz="1370" spc="-13" dirty="0">
                <a:latin typeface="Microsoft Sans Serif"/>
                <a:cs typeface="Microsoft Sans Serif"/>
              </a:rPr>
              <a:t>грамотности: </a:t>
            </a:r>
            <a:r>
              <a:rPr sz="1370" spc="-350" dirty="0">
                <a:latin typeface="Microsoft Sans Serif"/>
                <a:cs typeface="Microsoft Sans Serif"/>
              </a:rPr>
              <a:t> </a:t>
            </a:r>
            <a:r>
              <a:rPr sz="1370" spc="-4" dirty="0">
                <a:latin typeface="Microsoft Sans Serif"/>
                <a:cs typeface="Microsoft Sans Serif"/>
              </a:rPr>
              <a:t>43</a:t>
            </a:r>
            <a:r>
              <a:rPr sz="1370" spc="9" dirty="0">
                <a:latin typeface="Microsoft Sans Serif"/>
                <a:cs typeface="Microsoft Sans Serif"/>
              </a:rPr>
              <a:t> </a:t>
            </a:r>
            <a:r>
              <a:rPr sz="1370" spc="-17" dirty="0">
                <a:latin typeface="Microsoft Sans Serif"/>
                <a:cs typeface="Microsoft Sans Serif"/>
              </a:rPr>
              <a:t>субъекта</a:t>
            </a:r>
            <a:r>
              <a:rPr sz="1370" spc="13" dirty="0">
                <a:latin typeface="Microsoft Sans Serif"/>
                <a:cs typeface="Microsoft Sans Serif"/>
              </a:rPr>
              <a:t> </a:t>
            </a:r>
            <a:r>
              <a:rPr sz="1370" spc="-47" dirty="0">
                <a:latin typeface="Microsoft Sans Serif"/>
                <a:cs typeface="Microsoft Sans Serif"/>
              </a:rPr>
              <a:t>РФ,</a:t>
            </a:r>
            <a:r>
              <a:rPr sz="1370" spc="13" dirty="0">
                <a:latin typeface="Microsoft Sans Serif"/>
                <a:cs typeface="Microsoft Sans Serif"/>
              </a:rPr>
              <a:t> </a:t>
            </a:r>
            <a:r>
              <a:rPr sz="1370" spc="-4" dirty="0">
                <a:latin typeface="Microsoft Sans Serif"/>
                <a:cs typeface="Microsoft Sans Serif"/>
              </a:rPr>
              <a:t>600</a:t>
            </a:r>
            <a:r>
              <a:rPr sz="1370" spc="9" dirty="0">
                <a:latin typeface="Microsoft Sans Serif"/>
                <a:cs typeface="Microsoft Sans Serif"/>
              </a:rPr>
              <a:t> </a:t>
            </a:r>
            <a:r>
              <a:rPr sz="1370" spc="-21" dirty="0">
                <a:latin typeface="Microsoft Sans Serif"/>
                <a:cs typeface="Microsoft Sans Serif"/>
              </a:rPr>
              <a:t>школ.</a:t>
            </a:r>
            <a:endParaRPr sz="1370">
              <a:latin typeface="Microsoft Sans Serif"/>
              <a:cs typeface="Microsoft Sans Serif"/>
            </a:endParaRPr>
          </a:p>
        </p:txBody>
      </p:sp>
      <p:grpSp>
        <p:nvGrpSpPr>
          <p:cNvPr id="7" name="Google Shape;1781;p228">
            <a:extLst>
              <a:ext uri="{FF2B5EF4-FFF2-40B4-BE49-F238E27FC236}">
                <a16:creationId xmlns="" xmlns:a16="http://schemas.microsoft.com/office/drawing/2014/main" id="{87D48FBE-610B-4C04-B89F-1F01920D9136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8" name="Google Shape;1782;p228">
              <a:extLst>
                <a:ext uri="{FF2B5EF4-FFF2-40B4-BE49-F238E27FC236}">
                  <a16:creationId xmlns="" xmlns:a16="http://schemas.microsoft.com/office/drawing/2014/main" id="{73A415AD-FF4F-42F2-B542-0D2B8ABD3D03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83;p228">
              <a:extLst>
                <a:ext uri="{FF2B5EF4-FFF2-40B4-BE49-F238E27FC236}">
                  <a16:creationId xmlns="" xmlns:a16="http://schemas.microsoft.com/office/drawing/2014/main" id="{C3E02307-7FF2-4C0B-BA22-F1CB20EB7F5C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784;p228">
            <a:extLst>
              <a:ext uri="{FF2B5EF4-FFF2-40B4-BE49-F238E27FC236}">
                <a16:creationId xmlns="" xmlns:a16="http://schemas.microsoft.com/office/drawing/2014/main" id="{03D3C5C2-2611-4B6E-BACF-2D082CF2C579}"/>
              </a:ext>
            </a:extLst>
          </p:cNvPr>
          <p:cNvGrpSpPr/>
          <p:nvPr/>
        </p:nvGrpSpPr>
        <p:grpSpPr>
          <a:xfrm>
            <a:off x="0" y="0"/>
            <a:ext cx="8268916" cy="1225179"/>
            <a:chOff x="0" y="-152403"/>
            <a:chExt cx="8269122" cy="918907"/>
          </a:xfrm>
        </p:grpSpPr>
        <p:grpSp>
          <p:nvGrpSpPr>
            <p:cNvPr id="11" name="Google Shape;1785;p228">
              <a:extLst>
                <a:ext uri="{FF2B5EF4-FFF2-40B4-BE49-F238E27FC236}">
                  <a16:creationId xmlns="" xmlns:a16="http://schemas.microsoft.com/office/drawing/2014/main" id="{BA8974EA-40A1-4C2F-80B9-E9827185E774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3" name="Google Shape;1786;p228">
                <a:extLst>
                  <a:ext uri="{FF2B5EF4-FFF2-40B4-BE49-F238E27FC236}">
                    <a16:creationId xmlns="" xmlns:a16="http://schemas.microsoft.com/office/drawing/2014/main" id="{31EF4831-7348-4CB1-B17A-52B15605DA42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/>
                  <a:t>   </a:t>
                </a:r>
                <a:endParaRPr sz="1900" b="1" dirty="0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" name="Google Shape;1787;p228">
                <a:extLst>
                  <a:ext uri="{FF2B5EF4-FFF2-40B4-BE49-F238E27FC236}">
                    <a16:creationId xmlns="" xmlns:a16="http://schemas.microsoft.com/office/drawing/2014/main" id="{791941AE-EBBA-4F61-BA6D-FBEFA07B66FE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88;p228">
                <a:extLst>
                  <a:ext uri="{FF2B5EF4-FFF2-40B4-BE49-F238E27FC236}">
                    <a16:creationId xmlns="" xmlns:a16="http://schemas.microsoft.com/office/drawing/2014/main" id="{6E0EC1DE-B6AD-4E35-B388-EEA10D3AE2E2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89;p228">
                <a:extLst>
                  <a:ext uri="{FF2B5EF4-FFF2-40B4-BE49-F238E27FC236}">
                    <a16:creationId xmlns="" xmlns:a16="http://schemas.microsoft.com/office/drawing/2014/main" id="{18C17803-2374-4687-80A3-6BB0E9227B87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Google Shape;1790;p228">
              <a:extLst>
                <a:ext uri="{FF2B5EF4-FFF2-40B4-BE49-F238E27FC236}">
                  <a16:creationId xmlns="" xmlns:a16="http://schemas.microsoft.com/office/drawing/2014/main" id="{C65C926B-3D30-4247-99E3-99F800C73A45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072D515-9F0B-437D-9876-DC305E86A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128" y="202813"/>
            <a:ext cx="8417155" cy="885962"/>
          </a:xfrm>
          <a:prstGeom prst="rect">
            <a:avLst/>
          </a:prstGeom>
        </p:spPr>
        <p:txBody>
          <a:bodyPr vert="horz" wrap="square" lIns="0" tIns="10873" rIns="0" bIns="0" rtlCol="0" anchor="ctr">
            <a:spAutoFit/>
          </a:bodyPr>
          <a:lstStyle/>
          <a:p>
            <a:pPr marL="10329" marR="4349" indent="-9242">
              <a:lnSpc>
                <a:spcPct val="107000"/>
              </a:lnSpc>
              <a:spcBef>
                <a:spcPts val="86"/>
              </a:spcBef>
            </a:pPr>
            <a:r>
              <a:rPr sz="1798" spc="107" dirty="0"/>
              <a:t>Уровни </a:t>
            </a:r>
            <a:r>
              <a:rPr sz="1798" spc="56" dirty="0"/>
              <a:t>сформированности </a:t>
            </a:r>
            <a:r>
              <a:rPr sz="1798" spc="64" dirty="0"/>
              <a:t>естественно-научной </a:t>
            </a:r>
            <a:r>
              <a:rPr sz="1798" spc="68" dirty="0"/>
              <a:t>грамотности </a:t>
            </a:r>
            <a:r>
              <a:rPr sz="1798" spc="73" dirty="0"/>
              <a:t> </a:t>
            </a:r>
            <a:r>
              <a:rPr sz="1798" spc="47" dirty="0"/>
              <a:t>обучающихся, </a:t>
            </a:r>
            <a:r>
              <a:rPr sz="1798" spc="56" dirty="0"/>
              <a:t>определенные </a:t>
            </a:r>
            <a:r>
              <a:rPr sz="1798" spc="107" dirty="0"/>
              <a:t>по </a:t>
            </a:r>
            <a:r>
              <a:rPr sz="1798" spc="34" dirty="0"/>
              <a:t>результатам </a:t>
            </a:r>
            <a:r>
              <a:rPr sz="1798" spc="60" dirty="0"/>
              <a:t>проведения </a:t>
            </a:r>
            <a:r>
              <a:rPr sz="1798" spc="51" dirty="0"/>
              <a:t>стартовой </a:t>
            </a:r>
            <a:r>
              <a:rPr sz="1798" spc="223" dirty="0"/>
              <a:t>и </a:t>
            </a:r>
            <a:r>
              <a:rPr sz="1798" spc="227" dirty="0"/>
              <a:t> </a:t>
            </a:r>
            <a:r>
              <a:rPr sz="1798" spc="81" dirty="0"/>
              <a:t>итоговой</a:t>
            </a:r>
            <a:r>
              <a:rPr sz="1798" spc="26" dirty="0"/>
              <a:t> </a:t>
            </a:r>
            <a:r>
              <a:rPr sz="1798" spc="13" dirty="0"/>
              <a:t>федеральных</a:t>
            </a:r>
            <a:r>
              <a:rPr sz="1798" spc="26" dirty="0"/>
              <a:t> </a:t>
            </a:r>
            <a:r>
              <a:rPr sz="1798" spc="73" dirty="0"/>
              <a:t>диагностических</a:t>
            </a:r>
            <a:r>
              <a:rPr sz="1798" spc="26" dirty="0"/>
              <a:t> </a:t>
            </a:r>
            <a:r>
              <a:rPr sz="1798" spc="39" dirty="0"/>
              <a:t>работ</a:t>
            </a:r>
            <a:r>
              <a:rPr sz="1798" spc="26" dirty="0"/>
              <a:t> </a:t>
            </a:r>
            <a:r>
              <a:rPr sz="1798" spc="17" dirty="0"/>
              <a:t>(февраль-апрель,</a:t>
            </a:r>
            <a:r>
              <a:rPr sz="1798" spc="26" dirty="0"/>
              <a:t> </a:t>
            </a:r>
            <a:r>
              <a:rPr sz="1798" spc="-43" dirty="0"/>
              <a:t>2023</a:t>
            </a:r>
            <a:r>
              <a:rPr sz="1798" spc="26" dirty="0"/>
              <a:t> </a:t>
            </a:r>
            <a:r>
              <a:rPr sz="1798" spc="-60" dirty="0"/>
              <a:t>г.)</a:t>
            </a:r>
            <a:endParaRPr sz="1798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8954" y="1112831"/>
          <a:ext cx="8522617" cy="3996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98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67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72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74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74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726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99825">
                <a:tc rowSpan="2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dirty="0">
                          <a:latin typeface="Roboto Bk"/>
                          <a:cs typeface="Roboto Bk"/>
                        </a:rPr>
                        <a:t>№</a:t>
                      </a:r>
                      <a:r>
                        <a:rPr sz="12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200" b="1" spc="-5" dirty="0">
                          <a:latin typeface="Roboto Bk"/>
                          <a:cs typeface="Roboto Bk"/>
                        </a:rPr>
                        <a:t>ш</a:t>
                      </a:r>
                      <a:r>
                        <a:rPr sz="1200" b="1" spc="-30" dirty="0">
                          <a:latin typeface="Roboto Bk"/>
                          <a:cs typeface="Roboto Bk"/>
                        </a:rPr>
                        <a:t>к</a:t>
                      </a:r>
                      <a:r>
                        <a:rPr sz="1200" b="1" spc="-5" dirty="0">
                          <a:latin typeface="Roboto Bk"/>
                          <a:cs typeface="Roboto Bk"/>
                        </a:rPr>
                        <a:t>ол</a:t>
                      </a:r>
                      <a:r>
                        <a:rPr sz="1200" b="1" dirty="0">
                          <a:latin typeface="Roboto Bk"/>
                          <a:cs typeface="Roboto Bk"/>
                        </a:rPr>
                        <a:t>ы</a:t>
                      </a:r>
                      <a:endParaRPr sz="1200">
                        <a:latin typeface="Roboto Bk"/>
                        <a:cs typeface="Roboto B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45" dirty="0">
                          <a:latin typeface="Roboto Bk"/>
                          <a:cs typeface="Roboto Bk"/>
                        </a:rPr>
                        <a:t>п/п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635" algn="ctr">
                        <a:lnSpc>
                          <a:spcPts val="1630"/>
                        </a:lnSpc>
                      </a:pPr>
                      <a:r>
                        <a:rPr sz="1200" b="1" spc="50" dirty="0">
                          <a:latin typeface="Roboto Bk"/>
                          <a:cs typeface="Roboto Bk"/>
                        </a:rPr>
                        <a:t>Количество</a:t>
                      </a:r>
                      <a:endParaRPr sz="1200">
                        <a:latin typeface="Roboto Bk"/>
                        <a:cs typeface="Roboto Bk"/>
                      </a:endParaRPr>
                    </a:p>
                    <a:p>
                      <a:pPr marL="153670" marR="144145" indent="-6985" algn="ctr">
                        <a:lnSpc>
                          <a:spcPct val="107000"/>
                        </a:lnSpc>
                      </a:pPr>
                      <a:r>
                        <a:rPr sz="1200" b="1" spc="35" dirty="0">
                          <a:latin typeface="Roboto Bk"/>
                          <a:cs typeface="Roboto Bk"/>
                        </a:rPr>
                        <a:t>обучающихся, </a:t>
                      </a:r>
                      <a:r>
                        <a:rPr sz="1200" b="1" spc="4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200" b="1" spc="105" dirty="0">
                          <a:latin typeface="Roboto Bk"/>
                          <a:cs typeface="Roboto Bk"/>
                        </a:rPr>
                        <a:t>принявших</a:t>
                      </a:r>
                      <a:r>
                        <a:rPr sz="1200" b="1" spc="-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200" b="1" spc="55" dirty="0">
                          <a:latin typeface="Roboto Bk"/>
                          <a:cs typeface="Roboto Bk"/>
                        </a:rPr>
                        <a:t>участие</a:t>
                      </a:r>
                      <a:r>
                        <a:rPr sz="1200" b="1" spc="-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200" b="1" spc="45" dirty="0">
                          <a:latin typeface="Roboto Bk"/>
                          <a:cs typeface="Roboto Bk"/>
                        </a:rPr>
                        <a:t>в </a:t>
                      </a:r>
                      <a:r>
                        <a:rPr sz="1200" b="1" spc="-33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200" b="1" spc="-85" dirty="0">
                          <a:latin typeface="Roboto Bk"/>
                          <a:cs typeface="Roboto Bk"/>
                        </a:rPr>
                        <a:t>ФДР,</a:t>
                      </a:r>
                      <a:r>
                        <a:rPr sz="1200" b="1" spc="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200" b="1" spc="30" dirty="0">
                          <a:latin typeface="Roboto Bk"/>
                          <a:cs typeface="Roboto Bk"/>
                        </a:rPr>
                        <a:t>чел.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55" dirty="0">
                          <a:latin typeface="Roboto Bk"/>
                          <a:cs typeface="Roboto Bk"/>
                        </a:rPr>
                        <a:t>Уровень</a:t>
                      </a:r>
                      <a:r>
                        <a:rPr sz="1200" b="1" spc="-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200" b="1" spc="45" dirty="0">
                          <a:latin typeface="Roboto Bk"/>
                          <a:cs typeface="Roboto Bk"/>
                        </a:rPr>
                        <a:t>сформированности</a:t>
                      </a:r>
                      <a:r>
                        <a:rPr sz="1200" b="1" spc="-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200" b="1" spc="5" dirty="0">
                          <a:latin typeface="Roboto Bk"/>
                          <a:cs typeface="Roboto Bk"/>
                        </a:rPr>
                        <a:t>ЕНГ,</a:t>
                      </a:r>
                      <a:r>
                        <a:rPr sz="1200" b="1" spc="-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200" b="1" spc="210" dirty="0">
                          <a:latin typeface="Roboto Bk"/>
                          <a:cs typeface="Roboto Bk"/>
                        </a:rPr>
                        <a:t>%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93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1630"/>
                        </a:lnSpc>
                      </a:pPr>
                      <a:r>
                        <a:rPr sz="1200" b="1" spc="15" dirty="0">
                          <a:latin typeface="Roboto Bk"/>
                          <a:cs typeface="Roboto Bk"/>
                        </a:rPr>
                        <a:t>Недостаточ</a:t>
                      </a:r>
                      <a:endParaRPr sz="1200">
                        <a:latin typeface="Roboto Bk"/>
                        <a:cs typeface="Roboto Bk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100" dirty="0">
                          <a:latin typeface="Roboto Bk"/>
                          <a:cs typeface="Roboto Bk"/>
                        </a:rPr>
                        <a:t>ный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630"/>
                        </a:lnSpc>
                      </a:pPr>
                      <a:r>
                        <a:rPr sz="1200" b="1" spc="95" dirty="0">
                          <a:latin typeface="Roboto Bk"/>
                          <a:cs typeface="Roboto Bk"/>
                        </a:rPr>
                        <a:t>Низкий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630"/>
                        </a:lnSpc>
                      </a:pPr>
                      <a:r>
                        <a:rPr sz="1200" b="1" spc="55" dirty="0">
                          <a:latin typeface="Roboto Bk"/>
                          <a:cs typeface="Roboto Bk"/>
                        </a:rPr>
                        <a:t>Средний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630"/>
                        </a:lnSpc>
                      </a:pPr>
                      <a:r>
                        <a:rPr sz="1200" b="1" spc="60" dirty="0">
                          <a:latin typeface="Roboto Bk"/>
                          <a:cs typeface="Roboto Bk"/>
                        </a:rPr>
                        <a:t>Повышенны</a:t>
                      </a:r>
                      <a:endParaRPr sz="1200">
                        <a:latin typeface="Roboto Bk"/>
                        <a:cs typeface="Roboto Bk"/>
                      </a:endParaRPr>
                    </a:p>
                    <a:p>
                      <a:pPr marR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dirty="0">
                          <a:latin typeface="Roboto Bk"/>
                          <a:cs typeface="Roboto Bk"/>
                        </a:rPr>
                        <a:t>й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50" dirty="0">
                          <a:latin typeface="Roboto Bk"/>
                          <a:cs typeface="Roboto Bk"/>
                        </a:rPr>
                        <a:t>Высокий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825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dirty="0">
                          <a:latin typeface="Roboto Bk"/>
                          <a:cs typeface="Roboto Bk"/>
                        </a:rPr>
                        <a:t>1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30"/>
                        </a:lnSpc>
                      </a:pPr>
                      <a:r>
                        <a:rPr sz="1200" b="1" spc="-30" dirty="0">
                          <a:latin typeface="Roboto Bk"/>
                          <a:cs typeface="Roboto Bk"/>
                        </a:rPr>
                        <a:t>63/70*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0/23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14/31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36/31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45/11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75" dirty="0">
                          <a:latin typeface="Roboto Bk"/>
                          <a:cs typeface="Roboto Bk"/>
                        </a:rPr>
                        <a:t>5/1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825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dirty="0">
                          <a:latin typeface="Roboto Bk"/>
                          <a:cs typeface="Roboto Bk"/>
                        </a:rPr>
                        <a:t>2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sz="1200" b="1" spc="-75" dirty="0">
                          <a:latin typeface="Roboto Bk"/>
                          <a:cs typeface="Roboto Bk"/>
                        </a:rPr>
                        <a:t>5/5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75" dirty="0">
                          <a:latin typeface="Roboto Bk"/>
                          <a:cs typeface="Roboto Bk"/>
                        </a:rPr>
                        <a:t>0/0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0/40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40/60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60/0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75" dirty="0">
                          <a:latin typeface="Roboto Bk"/>
                          <a:cs typeface="Roboto Bk"/>
                        </a:rPr>
                        <a:t>0/0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825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dirty="0">
                          <a:latin typeface="Roboto Bk"/>
                          <a:cs typeface="Roboto Bk"/>
                        </a:rPr>
                        <a:t>3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sz="1200" b="1" spc="-75" dirty="0">
                          <a:latin typeface="Roboto Bk"/>
                          <a:cs typeface="Roboto Bk"/>
                        </a:rPr>
                        <a:t>2/2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75" dirty="0">
                          <a:latin typeface="Roboto Bk"/>
                          <a:cs typeface="Roboto Bk"/>
                        </a:rPr>
                        <a:t>0/0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75" dirty="0">
                          <a:latin typeface="Roboto Bk"/>
                          <a:cs typeface="Roboto Bk"/>
                        </a:rPr>
                        <a:t>0/0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50/50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50/50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75" dirty="0">
                          <a:latin typeface="Roboto Bk"/>
                          <a:cs typeface="Roboto Bk"/>
                        </a:rPr>
                        <a:t>0/0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825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dirty="0">
                          <a:latin typeface="Roboto Bk"/>
                          <a:cs typeface="Roboto Bk"/>
                        </a:rPr>
                        <a:t>4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53/69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75" dirty="0">
                          <a:latin typeface="Roboto Bk"/>
                          <a:cs typeface="Roboto Bk"/>
                        </a:rPr>
                        <a:t>6/9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28/14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44/36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22/17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0/23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9825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dirty="0">
                          <a:latin typeface="Roboto Bk"/>
                          <a:cs typeface="Roboto Bk"/>
                        </a:rPr>
                        <a:t>5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27/35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0/23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30/60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55/14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15/3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75" dirty="0">
                          <a:latin typeface="Roboto Bk"/>
                          <a:cs typeface="Roboto Bk"/>
                        </a:rPr>
                        <a:t>0/0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9825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dirty="0">
                          <a:latin typeface="Roboto Bk"/>
                          <a:cs typeface="Roboto Bk"/>
                        </a:rPr>
                        <a:t>6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47/68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0/25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0/47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23/19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49/7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28/1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9825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dirty="0">
                          <a:latin typeface="Roboto Bk"/>
                          <a:cs typeface="Roboto Bk"/>
                        </a:rPr>
                        <a:t>7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17/18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75" dirty="0">
                          <a:latin typeface="Roboto Bk"/>
                          <a:cs typeface="Roboto Bk"/>
                        </a:rPr>
                        <a:t>0/6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0/33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47/33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53/17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0/11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9825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dirty="0">
                          <a:latin typeface="Roboto Bk"/>
                          <a:cs typeface="Roboto Bk"/>
                        </a:rPr>
                        <a:t>8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73/82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1/33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8/50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30/13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44/2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16/1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9825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dirty="0">
                          <a:latin typeface="Roboto Bk"/>
                          <a:cs typeface="Roboto Bk"/>
                        </a:rPr>
                        <a:t>9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47/51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2/12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26/33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43/49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28/6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75" dirty="0">
                          <a:latin typeface="Roboto Bk"/>
                          <a:cs typeface="Roboto Bk"/>
                        </a:rPr>
                        <a:t>2/0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9825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35" dirty="0">
                          <a:latin typeface="Roboto Bk"/>
                          <a:cs typeface="Roboto Bk"/>
                        </a:rPr>
                        <a:t>10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68/67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75" dirty="0">
                          <a:latin typeface="Roboto Bk"/>
                          <a:cs typeface="Roboto Bk"/>
                        </a:rPr>
                        <a:t>3/4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22/64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42/27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33/4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75" dirty="0">
                          <a:latin typeface="Roboto Bk"/>
                          <a:cs typeface="Roboto Bk"/>
                        </a:rPr>
                        <a:t>0/0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9825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35" dirty="0">
                          <a:latin typeface="Roboto Bk"/>
                          <a:cs typeface="Roboto Bk"/>
                        </a:rPr>
                        <a:t>11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43/56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10/18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30/14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57/13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630"/>
                        </a:lnSpc>
                      </a:pPr>
                      <a:r>
                        <a:rPr sz="1200" b="1" spc="-75" dirty="0">
                          <a:latin typeface="Roboto Bk"/>
                          <a:cs typeface="Roboto Bk"/>
                        </a:rPr>
                        <a:t>4/7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0/48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9825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35" dirty="0">
                          <a:latin typeface="Roboto Bk"/>
                          <a:cs typeface="Roboto Bk"/>
                        </a:rPr>
                        <a:t>12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62/74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0/23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1/47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13/26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19/4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67/0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99477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45" dirty="0">
                          <a:latin typeface="Roboto Bk"/>
                          <a:cs typeface="Roboto Bk"/>
                        </a:rPr>
                        <a:t>По</a:t>
                      </a:r>
                      <a:r>
                        <a:rPr sz="1200" b="1" spc="-3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200" b="1" spc="30" dirty="0">
                          <a:latin typeface="Roboto Bk"/>
                          <a:cs typeface="Roboto Bk"/>
                        </a:rPr>
                        <a:t>краю,</a:t>
                      </a:r>
                      <a:endParaRPr sz="1200" dirty="0">
                        <a:latin typeface="Roboto Bk"/>
                        <a:cs typeface="Roboto Bk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10" dirty="0">
                          <a:latin typeface="Roboto Bk"/>
                          <a:cs typeface="Roboto Bk"/>
                        </a:rPr>
                        <a:t>всего:</a:t>
                      </a:r>
                      <a:endParaRPr sz="1200" dirty="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55" dirty="0">
                          <a:latin typeface="Roboto Bk"/>
                          <a:cs typeface="Roboto Bk"/>
                        </a:rPr>
                        <a:t>507/597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2/19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16/42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0" dirty="0">
                          <a:latin typeface="Roboto Bk"/>
                          <a:cs typeface="Roboto Bk"/>
                        </a:rPr>
                        <a:t>37/25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32/6</a:t>
                      </a:r>
                      <a:endParaRPr sz="12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200" b="1" spc="-65" dirty="0">
                          <a:latin typeface="Roboto Bk"/>
                          <a:cs typeface="Roboto Bk"/>
                        </a:rPr>
                        <a:t>14/8</a:t>
                      </a:r>
                      <a:endParaRPr sz="1200" dirty="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41656" y="5183383"/>
            <a:ext cx="8191545" cy="1589707"/>
          </a:xfrm>
          <a:prstGeom prst="rect">
            <a:avLst/>
          </a:prstGeom>
        </p:spPr>
        <p:txBody>
          <a:bodyPr vert="horz" wrap="square" lIns="0" tIns="19027" rIns="0" bIns="0" rtlCol="0">
            <a:spAutoFit/>
          </a:bodyPr>
          <a:lstStyle/>
          <a:p>
            <a:pPr marL="10872" marR="374557" algn="just">
              <a:lnSpc>
                <a:spcPts val="1413"/>
              </a:lnSpc>
              <a:spcBef>
                <a:spcPts val="150"/>
              </a:spcBef>
            </a:pPr>
            <a:r>
              <a:rPr sz="1199" b="1" spc="56" dirty="0">
                <a:latin typeface="Roboto Bk"/>
                <a:cs typeface="Roboto Bk"/>
              </a:rPr>
              <a:t>Формирование</a:t>
            </a:r>
            <a:r>
              <a:rPr sz="1199" b="1" spc="13" dirty="0">
                <a:latin typeface="Roboto Bk"/>
                <a:cs typeface="Roboto Bk"/>
              </a:rPr>
              <a:t> </a:t>
            </a:r>
            <a:r>
              <a:rPr sz="1199" b="1" spc="150" dirty="0">
                <a:latin typeface="Roboto Bk"/>
                <a:cs typeface="Roboto Bk"/>
              </a:rPr>
              <a:t>и</a:t>
            </a:r>
            <a:r>
              <a:rPr sz="1199" b="1" spc="17" dirty="0">
                <a:latin typeface="Roboto Bk"/>
                <a:cs typeface="Roboto Bk"/>
              </a:rPr>
              <a:t> </a:t>
            </a:r>
            <a:r>
              <a:rPr sz="1199" b="1" spc="51" dirty="0">
                <a:latin typeface="Roboto Bk"/>
                <a:cs typeface="Roboto Bk"/>
              </a:rPr>
              <a:t>оценка</a:t>
            </a:r>
            <a:r>
              <a:rPr sz="1199" b="1" spc="13" dirty="0">
                <a:latin typeface="Roboto Bk"/>
                <a:cs typeface="Roboto Bk"/>
              </a:rPr>
              <a:t> </a:t>
            </a:r>
            <a:r>
              <a:rPr sz="1199" b="1" spc="43" dirty="0">
                <a:latin typeface="Roboto Bk"/>
                <a:cs typeface="Roboto Bk"/>
              </a:rPr>
              <a:t>естественно-научной</a:t>
            </a:r>
            <a:r>
              <a:rPr sz="1199" b="1" spc="17" dirty="0">
                <a:latin typeface="Roboto Bk"/>
                <a:cs typeface="Roboto Bk"/>
              </a:rPr>
              <a:t> </a:t>
            </a:r>
            <a:r>
              <a:rPr sz="1199" b="1" spc="43" dirty="0">
                <a:latin typeface="Roboto Bk"/>
                <a:cs typeface="Roboto Bk"/>
              </a:rPr>
              <a:t>грамотности</a:t>
            </a:r>
            <a:r>
              <a:rPr sz="1199" b="1" spc="13" dirty="0">
                <a:latin typeface="Roboto Bk"/>
                <a:cs typeface="Roboto Bk"/>
              </a:rPr>
              <a:t> </a:t>
            </a:r>
            <a:r>
              <a:rPr sz="1199" b="1" spc="39" dirty="0">
                <a:latin typeface="Roboto Bk"/>
                <a:cs typeface="Roboto Bk"/>
              </a:rPr>
              <a:t>обучающихся</a:t>
            </a:r>
            <a:r>
              <a:rPr sz="1199" b="1" spc="17" dirty="0">
                <a:latin typeface="Roboto Bk"/>
                <a:cs typeface="Roboto Bk"/>
              </a:rPr>
              <a:t> </a:t>
            </a:r>
            <a:r>
              <a:rPr sz="1199" b="1" spc="60" dirty="0">
                <a:latin typeface="Roboto Bk"/>
                <a:cs typeface="Roboto Bk"/>
              </a:rPr>
              <a:t>основной</a:t>
            </a:r>
            <a:r>
              <a:rPr sz="1199" b="1" spc="13" dirty="0">
                <a:latin typeface="Roboto Bk"/>
                <a:cs typeface="Roboto Bk"/>
              </a:rPr>
              <a:t> </a:t>
            </a:r>
            <a:r>
              <a:rPr sz="1199" b="1" spc="34" dirty="0">
                <a:latin typeface="Roboto Bk"/>
                <a:cs typeface="Roboto Bk"/>
              </a:rPr>
              <a:t>школы</a:t>
            </a:r>
            <a:r>
              <a:rPr sz="1199" b="1" spc="17" dirty="0">
                <a:latin typeface="Roboto Bk"/>
                <a:cs typeface="Roboto Bk"/>
              </a:rPr>
              <a:t> </a:t>
            </a:r>
            <a:r>
              <a:rPr sz="1199" b="1" spc="21" dirty="0">
                <a:latin typeface="Roboto Bk"/>
                <a:cs typeface="Roboto Bk"/>
              </a:rPr>
              <a:t>(учебно- </a:t>
            </a:r>
            <a:r>
              <a:rPr sz="1199" b="1" spc="-287" dirty="0">
                <a:latin typeface="Roboto Bk"/>
                <a:cs typeface="Roboto Bk"/>
              </a:rPr>
              <a:t> </a:t>
            </a:r>
            <a:r>
              <a:rPr sz="1199" b="1" spc="17" dirty="0">
                <a:latin typeface="Roboto Bk"/>
                <a:cs typeface="Roboto Bk"/>
              </a:rPr>
              <a:t>методическое </a:t>
            </a:r>
            <a:r>
              <a:rPr sz="1199" b="1" spc="34" dirty="0">
                <a:latin typeface="Roboto Bk"/>
                <a:cs typeface="Roboto Bk"/>
              </a:rPr>
              <a:t>пособие) </a:t>
            </a:r>
            <a:r>
              <a:rPr sz="1199" b="1" spc="-133" dirty="0">
                <a:latin typeface="Roboto Bk"/>
                <a:cs typeface="Roboto Bk"/>
              </a:rPr>
              <a:t>/ </a:t>
            </a:r>
            <a:r>
              <a:rPr sz="1199" b="1" spc="9" dirty="0">
                <a:latin typeface="Roboto Bk"/>
                <a:cs typeface="Roboto Bk"/>
              </a:rPr>
              <a:t>О.Н. </a:t>
            </a:r>
            <a:r>
              <a:rPr sz="1199" b="1" spc="13" dirty="0">
                <a:latin typeface="Roboto Bk"/>
                <a:cs typeface="Roboto Bk"/>
              </a:rPr>
              <a:t>Горбатова, </a:t>
            </a:r>
            <a:r>
              <a:rPr sz="1199" b="1" spc="4" dirty="0">
                <a:latin typeface="Roboto Bk"/>
                <a:cs typeface="Roboto Bk"/>
              </a:rPr>
              <a:t>А.А. </a:t>
            </a:r>
            <a:r>
              <a:rPr sz="1199" b="1" spc="51" dirty="0">
                <a:latin typeface="Roboto Bk"/>
                <a:cs typeface="Roboto Bk"/>
              </a:rPr>
              <a:t>Шорина, </a:t>
            </a:r>
            <a:r>
              <a:rPr sz="1199" b="1" spc="21" dirty="0">
                <a:latin typeface="Roboto Bk"/>
                <a:cs typeface="Roboto Bk"/>
              </a:rPr>
              <a:t>И.Н. Стукалова, </a:t>
            </a:r>
            <a:r>
              <a:rPr sz="1199" b="1" spc="13" dirty="0">
                <a:latin typeface="Roboto Bk"/>
                <a:cs typeface="Roboto Bk"/>
              </a:rPr>
              <a:t>Н.А. </a:t>
            </a:r>
            <a:r>
              <a:rPr sz="1199" b="1" spc="34" dirty="0">
                <a:latin typeface="Roboto Bk"/>
                <a:cs typeface="Roboto Bk"/>
              </a:rPr>
              <a:t>Ликарь, </a:t>
            </a:r>
            <a:r>
              <a:rPr sz="1199" b="1" spc="-39" dirty="0">
                <a:latin typeface="Roboto Bk"/>
                <a:cs typeface="Roboto Bk"/>
              </a:rPr>
              <a:t>С.В. </a:t>
            </a:r>
            <a:r>
              <a:rPr sz="1199" b="1" spc="34" dirty="0">
                <a:latin typeface="Roboto Bk"/>
                <a:cs typeface="Roboto Bk"/>
              </a:rPr>
              <a:t>Панкратова. </a:t>
            </a:r>
            <a:r>
              <a:rPr sz="1199" b="1" spc="-231" dirty="0">
                <a:latin typeface="Roboto Bk"/>
                <a:cs typeface="Roboto Bk"/>
              </a:rPr>
              <a:t>– </a:t>
            </a:r>
            <a:r>
              <a:rPr sz="1199" b="1" spc="-227" dirty="0">
                <a:latin typeface="Roboto Bk"/>
                <a:cs typeface="Roboto Bk"/>
              </a:rPr>
              <a:t> </a:t>
            </a:r>
            <a:r>
              <a:rPr sz="1199" b="1" spc="39" dirty="0">
                <a:latin typeface="Roboto Bk"/>
                <a:cs typeface="Roboto Bk"/>
              </a:rPr>
              <a:t>Барнаул:</a:t>
            </a:r>
            <a:r>
              <a:rPr sz="1199" b="1" spc="9" dirty="0">
                <a:latin typeface="Roboto Bk"/>
                <a:cs typeface="Roboto Bk"/>
              </a:rPr>
              <a:t> </a:t>
            </a:r>
            <a:r>
              <a:rPr sz="1199" b="1" spc="43" dirty="0">
                <a:latin typeface="Roboto Bk"/>
                <a:cs typeface="Roboto Bk"/>
              </a:rPr>
              <a:t>КАУ</a:t>
            </a:r>
            <a:r>
              <a:rPr sz="1199" b="1" spc="9" dirty="0">
                <a:latin typeface="Roboto Bk"/>
                <a:cs typeface="Roboto Bk"/>
              </a:rPr>
              <a:t> </a:t>
            </a:r>
            <a:r>
              <a:rPr sz="1199" b="1" spc="34" dirty="0">
                <a:latin typeface="Roboto Bk"/>
                <a:cs typeface="Roboto Bk"/>
              </a:rPr>
              <a:t>ДПО</a:t>
            </a:r>
            <a:r>
              <a:rPr sz="1199" b="1" spc="9" dirty="0">
                <a:latin typeface="Roboto Bk"/>
                <a:cs typeface="Roboto Bk"/>
              </a:rPr>
              <a:t> </a:t>
            </a:r>
            <a:r>
              <a:rPr sz="1199" b="1" spc="39" dirty="0">
                <a:latin typeface="Roboto Bk"/>
                <a:cs typeface="Roboto Bk"/>
              </a:rPr>
              <a:t>«АИРО</a:t>
            </a:r>
            <a:r>
              <a:rPr sz="1199" b="1" spc="13" dirty="0">
                <a:latin typeface="Roboto Bk"/>
                <a:cs typeface="Roboto Bk"/>
              </a:rPr>
              <a:t> </a:t>
            </a:r>
            <a:r>
              <a:rPr sz="1199" b="1" spc="94" dirty="0">
                <a:latin typeface="Roboto Bk"/>
                <a:cs typeface="Roboto Bk"/>
              </a:rPr>
              <a:t>имени</a:t>
            </a:r>
            <a:r>
              <a:rPr sz="1199" b="1" spc="9" dirty="0">
                <a:latin typeface="Roboto Bk"/>
                <a:cs typeface="Roboto Bk"/>
              </a:rPr>
              <a:t> </a:t>
            </a:r>
            <a:r>
              <a:rPr sz="1199" b="1" spc="4" dirty="0">
                <a:latin typeface="Roboto Bk"/>
                <a:cs typeface="Roboto Bk"/>
              </a:rPr>
              <a:t>А.М.</a:t>
            </a:r>
            <a:r>
              <a:rPr sz="1199" b="1" spc="9" dirty="0">
                <a:latin typeface="Roboto Bk"/>
                <a:cs typeface="Roboto Bk"/>
              </a:rPr>
              <a:t> </a:t>
            </a:r>
            <a:r>
              <a:rPr sz="1199" b="1" spc="26" dirty="0">
                <a:latin typeface="Roboto Bk"/>
                <a:cs typeface="Roboto Bk"/>
              </a:rPr>
              <a:t>Топорова»,</a:t>
            </a:r>
            <a:r>
              <a:rPr sz="1199" b="1" spc="13" dirty="0">
                <a:latin typeface="Roboto Bk"/>
                <a:cs typeface="Roboto Bk"/>
              </a:rPr>
              <a:t> </a:t>
            </a:r>
            <a:r>
              <a:rPr sz="1199" b="1" spc="-30" dirty="0">
                <a:latin typeface="Roboto Bk"/>
                <a:cs typeface="Roboto Bk"/>
              </a:rPr>
              <a:t>2023</a:t>
            </a:r>
            <a:r>
              <a:rPr sz="1199" b="1" spc="9" dirty="0">
                <a:latin typeface="Roboto Bk"/>
                <a:cs typeface="Roboto Bk"/>
              </a:rPr>
              <a:t> </a:t>
            </a:r>
            <a:r>
              <a:rPr sz="1199" b="1" spc="-56" dirty="0">
                <a:latin typeface="Roboto Bk"/>
                <a:cs typeface="Roboto Bk"/>
              </a:rPr>
              <a:t>г.</a:t>
            </a:r>
            <a:r>
              <a:rPr sz="1199" b="1" spc="9" dirty="0">
                <a:latin typeface="Roboto Bk"/>
                <a:cs typeface="Roboto Bk"/>
              </a:rPr>
              <a:t> </a:t>
            </a:r>
            <a:r>
              <a:rPr sz="1199" b="1" spc="-231" dirty="0">
                <a:latin typeface="Roboto Bk"/>
                <a:cs typeface="Roboto Bk"/>
              </a:rPr>
              <a:t>–</a:t>
            </a:r>
            <a:r>
              <a:rPr sz="1199" b="1" spc="-188" dirty="0">
                <a:latin typeface="Roboto Bk"/>
                <a:cs typeface="Roboto Bk"/>
              </a:rPr>
              <a:t> </a:t>
            </a:r>
            <a:r>
              <a:rPr sz="1199" b="1" spc="-30" dirty="0">
                <a:latin typeface="Roboto Bk"/>
                <a:cs typeface="Roboto Bk"/>
              </a:rPr>
              <a:t>110</a:t>
            </a:r>
            <a:r>
              <a:rPr sz="1199" b="1" spc="9" dirty="0">
                <a:latin typeface="Roboto Bk"/>
                <a:cs typeface="Roboto Bk"/>
              </a:rPr>
              <a:t> </a:t>
            </a:r>
            <a:r>
              <a:rPr sz="1199" b="1" spc="-47" dirty="0">
                <a:latin typeface="Roboto Bk"/>
                <a:cs typeface="Roboto Bk"/>
              </a:rPr>
              <a:t>с.</a:t>
            </a:r>
            <a:r>
              <a:rPr sz="1199" b="1" spc="13" dirty="0">
                <a:latin typeface="Roboto Bk"/>
                <a:cs typeface="Roboto Bk"/>
              </a:rPr>
              <a:t> </a:t>
            </a:r>
            <a:r>
              <a:rPr sz="1199" b="1" spc="-231" dirty="0">
                <a:latin typeface="Roboto Bk"/>
                <a:cs typeface="Roboto Bk"/>
              </a:rPr>
              <a:t>–</a:t>
            </a:r>
            <a:r>
              <a:rPr sz="1199" b="1" spc="-196" dirty="0">
                <a:latin typeface="Roboto Bk"/>
                <a:cs typeface="Roboto Bk"/>
              </a:rPr>
              <a:t> </a:t>
            </a:r>
            <a:r>
              <a:rPr sz="1199" b="1" spc="9" dirty="0">
                <a:solidFill>
                  <a:srgbClr val="BF0000"/>
                </a:solidFill>
                <a:latin typeface="Roboto Bk"/>
                <a:cs typeface="Roboto Bk"/>
              </a:rPr>
              <a:t>есть </a:t>
            </a:r>
            <a:r>
              <a:rPr sz="1199" b="1" spc="34" dirty="0">
                <a:solidFill>
                  <a:srgbClr val="BF0000"/>
                </a:solidFill>
                <a:latin typeface="Roboto Bk"/>
                <a:cs typeface="Roboto Bk"/>
              </a:rPr>
              <a:t>глава</a:t>
            </a:r>
            <a:r>
              <a:rPr sz="1199" b="1" spc="9" dirty="0">
                <a:solidFill>
                  <a:srgbClr val="BF0000"/>
                </a:solidFill>
                <a:latin typeface="Roboto Bk"/>
                <a:cs typeface="Roboto Bk"/>
              </a:rPr>
              <a:t> </a:t>
            </a:r>
            <a:r>
              <a:rPr sz="1199" b="1" spc="17" dirty="0">
                <a:solidFill>
                  <a:srgbClr val="BF0000"/>
                </a:solidFill>
                <a:latin typeface="Roboto Bk"/>
                <a:cs typeface="Roboto Bk"/>
              </a:rPr>
              <a:t>о</a:t>
            </a:r>
            <a:r>
              <a:rPr sz="1199" b="1" spc="13" dirty="0">
                <a:solidFill>
                  <a:srgbClr val="BF0000"/>
                </a:solidFill>
                <a:latin typeface="Roboto Bk"/>
                <a:cs typeface="Roboto Bk"/>
              </a:rPr>
              <a:t> </a:t>
            </a:r>
            <a:r>
              <a:rPr sz="1199" b="1" spc="26" dirty="0">
                <a:solidFill>
                  <a:srgbClr val="BF0000"/>
                </a:solidFill>
                <a:latin typeface="Roboto Bk"/>
                <a:cs typeface="Roboto Bk"/>
              </a:rPr>
              <a:t>работе</a:t>
            </a:r>
            <a:r>
              <a:rPr sz="1199" b="1" spc="9" dirty="0">
                <a:solidFill>
                  <a:srgbClr val="BF0000"/>
                </a:solidFill>
                <a:latin typeface="Roboto Bk"/>
                <a:cs typeface="Roboto Bk"/>
              </a:rPr>
              <a:t> </a:t>
            </a:r>
            <a:r>
              <a:rPr sz="1199" b="1" spc="68" dirty="0">
                <a:solidFill>
                  <a:srgbClr val="BF0000"/>
                </a:solidFill>
                <a:latin typeface="Roboto Bk"/>
                <a:cs typeface="Roboto Bk"/>
              </a:rPr>
              <a:t>ММО</a:t>
            </a:r>
            <a:endParaRPr sz="1199" dirty="0">
              <a:latin typeface="Roboto Bk"/>
              <a:cs typeface="Roboto Bk"/>
            </a:endParaRPr>
          </a:p>
          <a:p>
            <a:pPr marL="10872" marR="4349" algn="just">
              <a:lnSpc>
                <a:spcPct val="107000"/>
              </a:lnSpc>
              <a:spcBef>
                <a:spcPts val="569"/>
              </a:spcBef>
            </a:pPr>
            <a:r>
              <a:rPr sz="1199" b="1" spc="60" dirty="0">
                <a:solidFill>
                  <a:srgbClr val="252525"/>
                </a:solidFill>
                <a:latin typeface="Roboto Bk"/>
                <a:cs typeface="Roboto Bk"/>
              </a:rPr>
              <a:t>Организационные </a:t>
            </a:r>
            <a:r>
              <a:rPr sz="1199" b="1" spc="26" dirty="0">
                <a:solidFill>
                  <a:srgbClr val="252525"/>
                </a:solidFill>
                <a:latin typeface="Roboto Bk"/>
                <a:cs typeface="Roboto Bk"/>
              </a:rPr>
              <a:t>вопросы </a:t>
            </a:r>
            <a:r>
              <a:rPr sz="1199" b="1" spc="30" dirty="0">
                <a:solidFill>
                  <a:srgbClr val="252525"/>
                </a:solidFill>
                <a:latin typeface="Roboto Bk"/>
                <a:cs typeface="Roboto Bk"/>
              </a:rPr>
              <a:t>подготовки общеобразовательной </a:t>
            </a:r>
            <a:r>
              <a:rPr sz="1199" b="1" spc="64" dirty="0">
                <a:solidFill>
                  <a:srgbClr val="252525"/>
                </a:solidFill>
                <a:latin typeface="Roboto Bk"/>
                <a:cs typeface="Roboto Bk"/>
              </a:rPr>
              <a:t>организации </a:t>
            </a:r>
            <a:r>
              <a:rPr sz="1199" b="1" spc="39" dirty="0">
                <a:solidFill>
                  <a:srgbClr val="252525"/>
                </a:solidFill>
                <a:latin typeface="Roboto Bk"/>
                <a:cs typeface="Roboto Bk"/>
              </a:rPr>
              <a:t>к </a:t>
            </a:r>
            <a:r>
              <a:rPr sz="1199" b="1" spc="47" dirty="0">
                <a:solidFill>
                  <a:srgbClr val="252525"/>
                </a:solidFill>
                <a:latin typeface="Roboto Bk"/>
                <a:cs typeface="Roboto Bk"/>
              </a:rPr>
              <a:t>проведению </a:t>
            </a:r>
            <a:r>
              <a:rPr sz="1199" b="1" spc="17" dirty="0">
                <a:solidFill>
                  <a:srgbClr val="252525"/>
                </a:solidFill>
                <a:latin typeface="Roboto Bk"/>
                <a:cs typeface="Roboto Bk"/>
              </a:rPr>
              <a:t>федеральной </a:t>
            </a:r>
            <a:r>
              <a:rPr sz="1199" b="1" spc="21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1199" b="1" spc="43" dirty="0">
                <a:solidFill>
                  <a:srgbClr val="252525"/>
                </a:solidFill>
                <a:latin typeface="Roboto Bk"/>
                <a:cs typeface="Roboto Bk"/>
              </a:rPr>
              <a:t>диагностической </a:t>
            </a:r>
            <a:r>
              <a:rPr sz="1199" b="1" spc="17" dirty="0">
                <a:solidFill>
                  <a:srgbClr val="252525"/>
                </a:solidFill>
                <a:latin typeface="Roboto Bk"/>
                <a:cs typeface="Roboto Bk"/>
              </a:rPr>
              <a:t>работы </a:t>
            </a:r>
            <a:r>
              <a:rPr sz="1199" b="1" spc="56" dirty="0">
                <a:solidFill>
                  <a:srgbClr val="252525"/>
                </a:solidFill>
                <a:latin typeface="Roboto Bk"/>
                <a:cs typeface="Roboto Bk"/>
              </a:rPr>
              <a:t>(на </a:t>
            </a:r>
            <a:r>
              <a:rPr sz="1199" b="1" spc="60" dirty="0">
                <a:solidFill>
                  <a:srgbClr val="252525"/>
                </a:solidFill>
                <a:latin typeface="Roboto Bk"/>
                <a:cs typeface="Roboto Bk"/>
              </a:rPr>
              <a:t>примере </a:t>
            </a:r>
            <a:r>
              <a:rPr sz="1199" b="1" spc="68" dirty="0">
                <a:solidFill>
                  <a:srgbClr val="252525"/>
                </a:solidFill>
                <a:latin typeface="Roboto Bk"/>
                <a:cs typeface="Roboto Bk"/>
              </a:rPr>
              <a:t>мониторинга </a:t>
            </a:r>
            <a:r>
              <a:rPr sz="1199" b="1" spc="39" dirty="0">
                <a:solidFill>
                  <a:srgbClr val="252525"/>
                </a:solidFill>
                <a:latin typeface="Roboto Bk"/>
                <a:cs typeface="Roboto Bk"/>
              </a:rPr>
              <a:t>формирования </a:t>
            </a:r>
            <a:r>
              <a:rPr sz="1199" b="1" spc="43" dirty="0">
                <a:solidFill>
                  <a:srgbClr val="252525"/>
                </a:solidFill>
                <a:latin typeface="Roboto Bk"/>
                <a:cs typeface="Roboto Bk"/>
              </a:rPr>
              <a:t>естественно-научной грамотности </a:t>
            </a:r>
            <a:r>
              <a:rPr sz="1199" b="1" spc="47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1199" b="1" spc="26" dirty="0">
                <a:solidFill>
                  <a:srgbClr val="252525"/>
                </a:solidFill>
                <a:latin typeface="Roboto Bk"/>
                <a:cs typeface="Roboto Bk"/>
              </a:rPr>
              <a:t>обучающихся)</a:t>
            </a:r>
            <a:r>
              <a:rPr sz="1199" b="1" spc="26" dirty="0">
                <a:latin typeface="Roboto Bk"/>
                <a:cs typeface="Roboto Bk"/>
              </a:rPr>
              <a:t>. </a:t>
            </a:r>
            <a:r>
              <a:rPr sz="1199" b="1" spc="34" dirty="0">
                <a:latin typeface="Roboto Bk"/>
                <a:cs typeface="Roboto Bk"/>
              </a:rPr>
              <a:t>Методические </a:t>
            </a:r>
            <a:r>
              <a:rPr sz="1199" b="1" spc="43" dirty="0">
                <a:latin typeface="Roboto Bk"/>
                <a:cs typeface="Roboto Bk"/>
              </a:rPr>
              <a:t>рекомендации </a:t>
            </a:r>
            <a:r>
              <a:rPr sz="1199" b="1" spc="-133" dirty="0">
                <a:latin typeface="Roboto Bk"/>
                <a:cs typeface="Roboto Bk"/>
              </a:rPr>
              <a:t>/</a:t>
            </a:r>
            <a:r>
              <a:rPr sz="1199" b="1" spc="-128" dirty="0">
                <a:latin typeface="Roboto Bk"/>
                <a:cs typeface="Roboto Bk"/>
              </a:rPr>
              <a:t> </a:t>
            </a:r>
            <a:r>
              <a:rPr sz="1199" b="1" spc="9" dirty="0">
                <a:latin typeface="Roboto Bk"/>
                <a:cs typeface="Roboto Bk"/>
              </a:rPr>
              <a:t>О.Н. Горбатова. </a:t>
            </a:r>
            <a:r>
              <a:rPr sz="1199" b="1" spc="-231" dirty="0">
                <a:latin typeface="Roboto Bk"/>
                <a:cs typeface="Roboto Bk"/>
              </a:rPr>
              <a:t>–</a:t>
            </a:r>
            <a:r>
              <a:rPr sz="1199" b="1" spc="-227" dirty="0">
                <a:latin typeface="Roboto Bk"/>
                <a:cs typeface="Roboto Bk"/>
              </a:rPr>
              <a:t> </a:t>
            </a:r>
            <a:r>
              <a:rPr sz="1199" b="1" spc="39" dirty="0">
                <a:latin typeface="Roboto Bk"/>
                <a:cs typeface="Roboto Bk"/>
              </a:rPr>
              <a:t>Барнаул: </a:t>
            </a:r>
            <a:r>
              <a:rPr sz="1199" b="1" spc="43" dirty="0">
                <a:latin typeface="Roboto Bk"/>
                <a:cs typeface="Roboto Bk"/>
              </a:rPr>
              <a:t>КАУ </a:t>
            </a:r>
            <a:r>
              <a:rPr sz="1199" b="1" spc="34" dirty="0">
                <a:latin typeface="Roboto Bk"/>
                <a:cs typeface="Roboto Bk"/>
              </a:rPr>
              <a:t>ДПО </a:t>
            </a:r>
            <a:r>
              <a:rPr sz="1199" b="1" spc="39" dirty="0">
                <a:latin typeface="Roboto Bk"/>
                <a:cs typeface="Roboto Bk"/>
              </a:rPr>
              <a:t>«АИРО </a:t>
            </a:r>
            <a:r>
              <a:rPr sz="1199" b="1" spc="94" dirty="0">
                <a:latin typeface="Roboto Bk"/>
                <a:cs typeface="Roboto Bk"/>
              </a:rPr>
              <a:t>имени </a:t>
            </a:r>
            <a:r>
              <a:rPr sz="1199" b="1" spc="4" dirty="0">
                <a:latin typeface="Roboto Bk"/>
                <a:cs typeface="Roboto Bk"/>
              </a:rPr>
              <a:t>А.М. </a:t>
            </a:r>
            <a:r>
              <a:rPr sz="1199" b="1" spc="9" dirty="0">
                <a:latin typeface="Roboto Bk"/>
                <a:cs typeface="Roboto Bk"/>
              </a:rPr>
              <a:t> </a:t>
            </a:r>
            <a:r>
              <a:rPr sz="1199" b="1" spc="26" dirty="0">
                <a:latin typeface="Roboto Bk"/>
                <a:cs typeface="Roboto Bk"/>
              </a:rPr>
              <a:t>Топорова»,</a:t>
            </a:r>
            <a:r>
              <a:rPr sz="1199" b="1" spc="4" dirty="0">
                <a:latin typeface="Roboto Bk"/>
                <a:cs typeface="Roboto Bk"/>
              </a:rPr>
              <a:t> </a:t>
            </a:r>
            <a:r>
              <a:rPr sz="1199" b="1" spc="-30" dirty="0">
                <a:latin typeface="Roboto Bk"/>
                <a:cs typeface="Roboto Bk"/>
              </a:rPr>
              <a:t>2023</a:t>
            </a:r>
            <a:r>
              <a:rPr sz="1199" b="1" spc="9" dirty="0">
                <a:latin typeface="Roboto Bk"/>
                <a:cs typeface="Roboto Bk"/>
              </a:rPr>
              <a:t> </a:t>
            </a:r>
            <a:r>
              <a:rPr sz="1199" b="1" spc="-56" dirty="0">
                <a:latin typeface="Roboto Bk"/>
                <a:cs typeface="Roboto Bk"/>
              </a:rPr>
              <a:t>г.</a:t>
            </a:r>
            <a:r>
              <a:rPr sz="1199" b="1" spc="60" dirty="0">
                <a:latin typeface="Roboto Bk"/>
                <a:cs typeface="Roboto Bk"/>
              </a:rPr>
              <a:t> </a:t>
            </a:r>
            <a:r>
              <a:rPr sz="1199" b="1" spc="-231" dirty="0">
                <a:latin typeface="Roboto Bk"/>
                <a:cs typeface="Roboto Bk"/>
              </a:rPr>
              <a:t>–</a:t>
            </a:r>
            <a:r>
              <a:rPr sz="1199" b="1" spc="-188" dirty="0">
                <a:latin typeface="Roboto Bk"/>
                <a:cs typeface="Roboto Bk"/>
              </a:rPr>
              <a:t> </a:t>
            </a:r>
            <a:r>
              <a:rPr sz="1199" b="1" spc="-30" dirty="0">
                <a:latin typeface="Roboto Bk"/>
                <a:cs typeface="Roboto Bk"/>
              </a:rPr>
              <a:t>61</a:t>
            </a:r>
            <a:r>
              <a:rPr sz="1199" b="1" spc="9" dirty="0">
                <a:latin typeface="Roboto Bk"/>
                <a:cs typeface="Roboto Bk"/>
              </a:rPr>
              <a:t> </a:t>
            </a:r>
            <a:r>
              <a:rPr sz="1199" b="1" spc="-47" dirty="0">
                <a:latin typeface="Roboto Bk"/>
                <a:cs typeface="Roboto Bk"/>
              </a:rPr>
              <a:t>с.</a:t>
            </a:r>
            <a:endParaRPr sz="1199" dirty="0">
              <a:latin typeface="Roboto Bk"/>
              <a:cs typeface="Roboto B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3438" y="1767488"/>
          <a:ext cx="8860219" cy="4721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5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0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96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8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31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9890">
                <a:tc>
                  <a:txBody>
                    <a:bodyPr/>
                    <a:lstStyle/>
                    <a:p>
                      <a:pPr marL="62865">
                        <a:lnSpc>
                          <a:spcPts val="1270"/>
                        </a:lnSpc>
                      </a:pPr>
                      <a:r>
                        <a:rPr sz="900" b="1" dirty="0">
                          <a:latin typeface="Roboto"/>
                          <a:cs typeface="Roboto"/>
                        </a:rPr>
                        <a:t>№</a:t>
                      </a:r>
                      <a:endParaRPr sz="900">
                        <a:latin typeface="Roboto"/>
                        <a:cs typeface="Roboto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b="1" spc="30" dirty="0">
                          <a:latin typeface="Roboto"/>
                          <a:cs typeface="Roboto"/>
                        </a:rPr>
                        <a:t>п/п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70"/>
                        </a:lnSpc>
                      </a:pPr>
                      <a:r>
                        <a:rPr sz="900" b="1" spc="75" dirty="0">
                          <a:latin typeface="Roboto"/>
                          <a:cs typeface="Roboto"/>
                        </a:rPr>
                        <a:t>Мероприятия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sz="900" b="1" spc="60" dirty="0">
                          <a:latin typeface="Roboto"/>
                          <a:cs typeface="Roboto"/>
                        </a:rPr>
                        <a:t>Целевая</a:t>
                      </a:r>
                      <a:r>
                        <a:rPr sz="900" b="1" spc="-1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spc="55" dirty="0">
                          <a:latin typeface="Roboto"/>
                          <a:cs typeface="Roboto"/>
                        </a:rPr>
                        <a:t>аудитория,</a:t>
                      </a:r>
                      <a:endParaRPr sz="900">
                        <a:latin typeface="Roboto"/>
                        <a:cs typeface="Roboto"/>
                      </a:endParaRPr>
                    </a:p>
                    <a:p>
                      <a:pPr marL="386080" marR="374650" algn="ctr">
                        <a:lnSpc>
                          <a:spcPct val="102200"/>
                        </a:lnSpc>
                      </a:pPr>
                      <a:r>
                        <a:rPr sz="900" b="1" spc="70" dirty="0">
                          <a:latin typeface="Roboto"/>
                          <a:cs typeface="Roboto"/>
                        </a:rPr>
                        <a:t>требования</a:t>
                      </a:r>
                      <a:r>
                        <a:rPr sz="900" b="1" spc="-5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spc="75" dirty="0">
                          <a:latin typeface="Roboto"/>
                          <a:cs typeface="Roboto"/>
                        </a:rPr>
                        <a:t>к </a:t>
                      </a:r>
                      <a:r>
                        <a:rPr sz="900" b="1" spc="-26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spc="80" dirty="0">
                          <a:latin typeface="Roboto"/>
                          <a:cs typeface="Roboto"/>
                        </a:rPr>
                        <a:t>участию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1270"/>
                        </a:lnSpc>
                      </a:pPr>
                      <a:r>
                        <a:rPr sz="900" b="1" spc="75" dirty="0">
                          <a:latin typeface="Roboto"/>
                          <a:cs typeface="Roboto"/>
                        </a:rPr>
                        <a:t>Сроки</a:t>
                      </a:r>
                      <a:endParaRPr sz="900">
                        <a:latin typeface="Roboto"/>
                        <a:cs typeface="Roboto"/>
                      </a:endParaRPr>
                    </a:p>
                    <a:p>
                      <a:pPr marL="271780" marR="94615" indent="-161925">
                        <a:lnSpc>
                          <a:spcPct val="102200"/>
                        </a:lnSpc>
                      </a:pPr>
                      <a:r>
                        <a:rPr sz="900" b="1" spc="-5" dirty="0">
                          <a:latin typeface="Roboto"/>
                          <a:cs typeface="Roboto"/>
                        </a:rPr>
                        <a:t>про</a:t>
                      </a:r>
                      <a:r>
                        <a:rPr sz="900" b="1" dirty="0">
                          <a:latin typeface="Roboto"/>
                          <a:cs typeface="Roboto"/>
                        </a:rPr>
                        <a:t>в</a:t>
                      </a:r>
                      <a:r>
                        <a:rPr sz="900" b="1" spc="-5" dirty="0">
                          <a:latin typeface="Roboto"/>
                          <a:cs typeface="Roboto"/>
                        </a:rPr>
                        <a:t>е</a:t>
                      </a:r>
                      <a:r>
                        <a:rPr sz="900" b="1" dirty="0">
                          <a:latin typeface="Roboto"/>
                          <a:cs typeface="Roboto"/>
                        </a:rPr>
                        <a:t>де  </a:t>
                      </a:r>
                      <a:r>
                        <a:rPr sz="900" b="1" spc="105" dirty="0">
                          <a:latin typeface="Roboto"/>
                          <a:cs typeface="Roboto"/>
                        </a:rPr>
                        <a:t>ния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70"/>
                        </a:lnSpc>
                      </a:pPr>
                      <a:r>
                        <a:rPr sz="900" b="1" spc="55" dirty="0">
                          <a:latin typeface="Roboto"/>
                          <a:cs typeface="Roboto"/>
                        </a:rPr>
                        <a:t>Ответствен</a:t>
                      </a:r>
                      <a:endParaRPr sz="900">
                        <a:latin typeface="Roboto"/>
                        <a:cs typeface="Roboto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b="1" spc="114" dirty="0">
                          <a:latin typeface="Roboto"/>
                          <a:cs typeface="Roboto"/>
                        </a:rPr>
                        <a:t>ный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630">
                <a:tc gridSpan="5">
                  <a:txBody>
                    <a:bodyPr/>
                    <a:lstStyle/>
                    <a:p>
                      <a:pPr marL="690880">
                        <a:lnSpc>
                          <a:spcPts val="1250"/>
                        </a:lnSpc>
                      </a:pPr>
                      <a:r>
                        <a:rPr sz="900" b="1" spc="85" dirty="0">
                          <a:latin typeface="Roboto"/>
                          <a:cs typeface="Roboto"/>
                        </a:rPr>
                        <a:t>Направление</a:t>
                      </a:r>
                      <a:r>
                        <a:rPr sz="900" b="1" spc="2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spc="50" dirty="0">
                          <a:latin typeface="Roboto"/>
                          <a:cs typeface="Roboto"/>
                        </a:rPr>
                        <a:t>1.Проведение</a:t>
                      </a:r>
                      <a:r>
                        <a:rPr sz="900" b="1" spc="2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spc="65" dirty="0">
                          <a:latin typeface="Roboto"/>
                          <a:cs typeface="Roboto"/>
                        </a:rPr>
                        <a:t>совместных</a:t>
                      </a:r>
                      <a:r>
                        <a:rPr sz="900" b="1" spc="2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spc="85" dirty="0">
                          <a:latin typeface="Roboto"/>
                          <a:cs typeface="Roboto"/>
                        </a:rPr>
                        <a:t>мероприятий</a:t>
                      </a:r>
                      <a:r>
                        <a:rPr sz="900" b="1" spc="2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spc="35" dirty="0">
                          <a:latin typeface="Roboto"/>
                          <a:cs typeface="Roboto"/>
                        </a:rPr>
                        <a:t>для</a:t>
                      </a:r>
                      <a:r>
                        <a:rPr sz="900" b="1" spc="2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spc="80" dirty="0">
                          <a:latin typeface="Roboto"/>
                          <a:cs typeface="Roboto"/>
                        </a:rPr>
                        <a:t>обучающихся</a:t>
                      </a:r>
                      <a:r>
                        <a:rPr sz="900" b="1" spc="2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spc="135" dirty="0">
                          <a:latin typeface="Roboto"/>
                          <a:cs typeface="Roboto"/>
                        </a:rPr>
                        <a:t>и</a:t>
                      </a:r>
                      <a:r>
                        <a:rPr sz="900" b="1" spc="2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spc="75" dirty="0">
                          <a:latin typeface="Roboto"/>
                          <a:cs typeface="Roboto"/>
                        </a:rPr>
                        <a:t>педагогических</a:t>
                      </a:r>
                      <a:r>
                        <a:rPr sz="900" b="1" spc="2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spc="70" dirty="0">
                          <a:latin typeface="Roboto"/>
                          <a:cs typeface="Roboto"/>
                        </a:rPr>
                        <a:t>работников</a:t>
                      </a:r>
                      <a:r>
                        <a:rPr sz="900" b="1" spc="2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spc="75" dirty="0">
                          <a:latin typeface="Roboto"/>
                          <a:cs typeface="Roboto"/>
                        </a:rPr>
                        <a:t>Алтайского</a:t>
                      </a:r>
                      <a:r>
                        <a:rPr sz="900" b="1" spc="2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spc="70" dirty="0">
                          <a:latin typeface="Roboto"/>
                          <a:cs typeface="Roboto"/>
                        </a:rPr>
                        <a:t>края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3051">
                <a:tc>
                  <a:txBody>
                    <a:bodyPr/>
                    <a:lstStyle/>
                    <a:p>
                      <a:pPr marL="157480">
                        <a:lnSpc>
                          <a:spcPts val="1270"/>
                        </a:lnSpc>
                      </a:pPr>
                      <a:r>
                        <a:rPr sz="900" b="1" spc="-10" dirty="0">
                          <a:latin typeface="Roboto"/>
                          <a:cs typeface="Roboto"/>
                        </a:rPr>
                        <a:t>1.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270"/>
                        </a:lnSpc>
                      </a:pPr>
                      <a:r>
                        <a:rPr sz="900" b="1" spc="40" dirty="0">
                          <a:latin typeface="Roboto Bk"/>
                          <a:cs typeface="Roboto Bk"/>
                        </a:rPr>
                        <a:t>Методический</a:t>
                      </a:r>
                      <a:r>
                        <a:rPr sz="900" b="1" spc="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45" dirty="0">
                          <a:latin typeface="Roboto Bk"/>
                          <a:cs typeface="Roboto Bk"/>
                        </a:rPr>
                        <a:t>аквариум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40" dirty="0">
                          <a:latin typeface="Roboto Bk"/>
                          <a:cs typeface="Roboto Bk"/>
                        </a:rPr>
                        <a:t>«Актуальное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35" dirty="0">
                          <a:latin typeface="Roboto Bk"/>
                          <a:cs typeface="Roboto Bk"/>
                        </a:rPr>
                        <a:t>в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25" dirty="0">
                          <a:latin typeface="Roboto Bk"/>
                          <a:cs typeface="Roboto Bk"/>
                        </a:rPr>
                        <a:t>науке,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55" dirty="0">
                          <a:latin typeface="Roboto Bk"/>
                          <a:cs typeface="Roboto Bk"/>
                        </a:rPr>
                        <a:t>технике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135" dirty="0">
                          <a:latin typeface="Roboto Bk"/>
                          <a:cs typeface="Roboto Bk"/>
                        </a:rPr>
                        <a:t>и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40" dirty="0">
                          <a:latin typeface="Roboto Bk"/>
                          <a:cs typeface="Roboto Bk"/>
                        </a:rPr>
                        <a:t>образовании»</a:t>
                      </a:r>
                      <a:endParaRPr sz="900">
                        <a:latin typeface="Roboto Bk"/>
                        <a:cs typeface="Roboto B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865" marR="170815">
                        <a:lnSpc>
                          <a:spcPct val="102200"/>
                        </a:lnSpc>
                      </a:pPr>
                      <a:r>
                        <a:rPr sz="900" b="1" i="1" spc="30" dirty="0">
                          <a:latin typeface="Roboto Bk"/>
                          <a:cs typeface="Roboto Bk"/>
                        </a:rPr>
                        <a:t>(Методический </a:t>
                      </a:r>
                      <a:r>
                        <a:rPr sz="900" b="1" i="1" spc="20" dirty="0">
                          <a:latin typeface="Roboto Bk"/>
                          <a:cs typeface="Roboto Bk"/>
                        </a:rPr>
                        <a:t>аквариум </a:t>
                      </a:r>
                      <a:r>
                        <a:rPr sz="900" b="1" i="1" spc="55" dirty="0">
                          <a:latin typeface="Roboto Bk"/>
                          <a:cs typeface="Roboto Bk"/>
                        </a:rPr>
                        <a:t>будет </a:t>
                      </a:r>
                      <a:r>
                        <a:rPr sz="900" b="1" i="1" spc="-15" dirty="0">
                          <a:latin typeface="Roboto Bk"/>
                          <a:cs typeface="Roboto Bk"/>
                        </a:rPr>
                        <a:t>проведен </a:t>
                      </a:r>
                      <a:r>
                        <a:rPr sz="900" b="1" i="1" spc="-55" dirty="0">
                          <a:latin typeface="Roboto Bk"/>
                          <a:cs typeface="Roboto Bk"/>
                        </a:rPr>
                        <a:t>в </a:t>
                      </a:r>
                      <a:r>
                        <a:rPr sz="900" b="1" i="1" spc="5" dirty="0">
                          <a:latin typeface="Roboto Bk"/>
                          <a:cs typeface="Roboto Bk"/>
                        </a:rPr>
                        <a:t>форме </a:t>
                      </a:r>
                      <a:r>
                        <a:rPr sz="900" b="1" i="1" spc="55" dirty="0">
                          <a:latin typeface="Roboto Bk"/>
                          <a:cs typeface="Roboto Bk"/>
                        </a:rPr>
                        <a:t>лектория, </a:t>
                      </a:r>
                      <a:r>
                        <a:rPr sz="900" b="1" i="1" spc="60" dirty="0">
                          <a:latin typeface="Roboto Bk"/>
                          <a:cs typeface="Roboto Bk"/>
                        </a:rPr>
                        <a:t>на </a:t>
                      </a:r>
                      <a:r>
                        <a:rPr sz="900" b="1" i="1" spc="85" dirty="0">
                          <a:latin typeface="Roboto Bk"/>
                          <a:cs typeface="Roboto Bk"/>
                        </a:rPr>
                        <a:t>котором </a:t>
                      </a:r>
                      <a:r>
                        <a:rPr sz="900" b="1" i="1" spc="60" dirty="0">
                          <a:latin typeface="Roboto Bk"/>
                          <a:cs typeface="Roboto Bk"/>
                        </a:rPr>
                        <a:t>будут </a:t>
                      </a:r>
                      <a:r>
                        <a:rPr sz="900" b="1" i="1" spc="6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45" dirty="0">
                          <a:latin typeface="Roboto Bk"/>
                          <a:cs typeface="Roboto Bk"/>
                        </a:rPr>
                        <a:t>рассмотрены актуальные </a:t>
                      </a:r>
                      <a:r>
                        <a:rPr sz="900" b="1" i="1" spc="20" dirty="0">
                          <a:latin typeface="Roboto Bk"/>
                          <a:cs typeface="Roboto Bk"/>
                        </a:rPr>
                        <a:t>проблемы </a:t>
                      </a:r>
                      <a:r>
                        <a:rPr sz="900" b="1" i="1" spc="15" dirty="0">
                          <a:latin typeface="Roboto Bk"/>
                          <a:cs typeface="Roboto Bk"/>
                        </a:rPr>
                        <a:t>современной </a:t>
                      </a:r>
                      <a:r>
                        <a:rPr sz="900" b="1" i="1" spc="30" dirty="0">
                          <a:latin typeface="Roboto Bk"/>
                          <a:cs typeface="Roboto Bk"/>
                        </a:rPr>
                        <a:t>науки </a:t>
                      </a:r>
                      <a:r>
                        <a:rPr sz="900" b="1" i="1" spc="40" dirty="0">
                          <a:latin typeface="Roboto Bk"/>
                          <a:cs typeface="Roboto Bk"/>
                        </a:rPr>
                        <a:t>и </a:t>
                      </a:r>
                      <a:r>
                        <a:rPr sz="900" b="1" i="1" spc="65" dirty="0">
                          <a:latin typeface="Roboto Bk"/>
                          <a:cs typeface="Roboto Bk"/>
                        </a:rPr>
                        <a:t>техники, </a:t>
                      </a:r>
                      <a:r>
                        <a:rPr sz="900" b="1" i="1" spc="20" dirty="0">
                          <a:latin typeface="Roboto Bk"/>
                          <a:cs typeface="Roboto Bk"/>
                        </a:rPr>
                        <a:t>организация </a:t>
                      </a:r>
                      <a:r>
                        <a:rPr sz="900" b="1" i="1" spc="-26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65" dirty="0">
                          <a:latin typeface="Roboto Bk"/>
                          <a:cs typeface="Roboto Bk"/>
                        </a:rPr>
                        <a:t>работы</a:t>
                      </a:r>
                      <a:r>
                        <a:rPr sz="900" b="1" i="1" spc="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-30" dirty="0">
                          <a:latin typeface="Roboto Bk"/>
                          <a:cs typeface="Roboto Bk"/>
                        </a:rPr>
                        <a:t>с</a:t>
                      </a:r>
                      <a:r>
                        <a:rPr sz="900" b="1" i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15" dirty="0">
                          <a:latin typeface="Roboto Bk"/>
                          <a:cs typeface="Roboto Bk"/>
                        </a:rPr>
                        <a:t>одарёнными</a:t>
                      </a:r>
                      <a:r>
                        <a:rPr sz="900" b="1" i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30" dirty="0">
                          <a:latin typeface="Roboto Bk"/>
                          <a:cs typeface="Roboto Bk"/>
                        </a:rPr>
                        <a:t>учащимися</a:t>
                      </a:r>
                      <a:r>
                        <a:rPr sz="900" b="1" i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40" dirty="0">
                          <a:latin typeface="Roboto Bk"/>
                          <a:cs typeface="Roboto Bk"/>
                        </a:rPr>
                        <a:t>и</a:t>
                      </a:r>
                      <a:r>
                        <a:rPr sz="900" b="1" i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20" dirty="0">
                          <a:latin typeface="Roboto Bk"/>
                          <a:cs typeface="Roboto Bk"/>
                        </a:rPr>
                        <a:t>молодёжью)</a:t>
                      </a:r>
                      <a:endParaRPr sz="900">
                        <a:latin typeface="Roboto Bk"/>
                        <a:cs typeface="Roboto B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Roboto Bk"/>
                          <a:cs typeface="Roboto Bk"/>
                        </a:rPr>
                        <a:t>П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лани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р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у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е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мо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е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к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олич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ество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уча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ст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ни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к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о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в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-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60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0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ч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е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ло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век</a:t>
                      </a:r>
                      <a:endParaRPr sz="9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270"/>
                        </a:lnSpc>
                      </a:pPr>
                      <a:r>
                        <a:rPr sz="900" b="1" spc="35" dirty="0">
                          <a:latin typeface="Roboto Bk"/>
                          <a:cs typeface="Roboto Bk"/>
                        </a:rPr>
                        <a:t>Директора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30" dirty="0">
                          <a:latin typeface="Roboto Bk"/>
                          <a:cs typeface="Roboto Bk"/>
                        </a:rPr>
                        <a:t>школ,</a:t>
                      </a:r>
                      <a:endParaRPr sz="900">
                        <a:latin typeface="Roboto Bk"/>
                        <a:cs typeface="Roboto Bk"/>
                      </a:endParaRPr>
                    </a:p>
                    <a:p>
                      <a:pPr marL="62865" marR="608965">
                        <a:lnSpc>
                          <a:spcPct val="102200"/>
                        </a:lnSpc>
                      </a:pPr>
                      <a:r>
                        <a:rPr sz="900" b="1" spc="35" dirty="0">
                          <a:latin typeface="Roboto Bk"/>
                          <a:cs typeface="Roboto Bk"/>
                        </a:rPr>
                        <a:t>учителя, </a:t>
                      </a:r>
                      <a:r>
                        <a:rPr sz="900" b="1" spc="4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п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р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еп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ода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в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а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те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л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и  </a:t>
                      </a:r>
                      <a:r>
                        <a:rPr sz="900" b="1" spc="20" dirty="0">
                          <a:latin typeface="Roboto Bk"/>
                          <a:cs typeface="Roboto Bk"/>
                        </a:rPr>
                        <a:t>колледжей </a:t>
                      </a:r>
                      <a:r>
                        <a:rPr sz="900" b="1" spc="135" dirty="0">
                          <a:latin typeface="Roboto Bk"/>
                          <a:cs typeface="Roboto Bk"/>
                        </a:rPr>
                        <a:t>и </a:t>
                      </a:r>
                      <a:r>
                        <a:rPr sz="900" b="1" spc="14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50" dirty="0">
                          <a:latin typeface="Roboto Bk"/>
                          <a:cs typeface="Roboto Bk"/>
                        </a:rPr>
                        <a:t>техникумов</a:t>
                      </a:r>
                      <a:endParaRPr sz="9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270"/>
                        </a:lnSpc>
                      </a:pPr>
                      <a:r>
                        <a:rPr sz="900" b="1" spc="25" dirty="0">
                          <a:latin typeface="Roboto Bk"/>
                          <a:cs typeface="Roboto Bk"/>
                        </a:rPr>
                        <a:t>Сентябрь</a:t>
                      </a:r>
                      <a:endParaRPr sz="900">
                        <a:latin typeface="Roboto Bk"/>
                        <a:cs typeface="Roboto Bk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b="1" spc="-30" dirty="0">
                          <a:latin typeface="Roboto Bk"/>
                          <a:cs typeface="Roboto Bk"/>
                        </a:rPr>
                        <a:t>2023 </a:t>
                      </a:r>
                      <a:r>
                        <a:rPr sz="900" b="1" spc="-50" dirty="0">
                          <a:latin typeface="Roboto Bk"/>
                          <a:cs typeface="Roboto Bk"/>
                        </a:rPr>
                        <a:t>г.</a:t>
                      </a:r>
                      <a:endParaRPr sz="9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270"/>
                        </a:lnSpc>
                      </a:pPr>
                      <a:r>
                        <a:rPr sz="900" b="1" spc="45" dirty="0">
                          <a:latin typeface="Roboto Bk"/>
                          <a:cs typeface="Roboto Bk"/>
                        </a:rPr>
                        <a:t>Министерство</a:t>
                      </a:r>
                      <a:endParaRPr sz="900">
                        <a:latin typeface="Roboto Bk"/>
                        <a:cs typeface="Roboto Bk"/>
                      </a:endParaRPr>
                    </a:p>
                    <a:p>
                      <a:pPr marL="62865" marR="84455">
                        <a:lnSpc>
                          <a:spcPct val="102200"/>
                        </a:lnSpc>
                      </a:pPr>
                      <a:r>
                        <a:rPr sz="900" b="1" spc="30" dirty="0">
                          <a:latin typeface="Roboto Bk"/>
                          <a:cs typeface="Roboto Bk"/>
                        </a:rPr>
                        <a:t>образования </a:t>
                      </a:r>
                      <a:r>
                        <a:rPr sz="900" b="1" spc="135" dirty="0">
                          <a:latin typeface="Roboto Bk"/>
                          <a:cs typeface="Roboto Bk"/>
                        </a:rPr>
                        <a:t>и </a:t>
                      </a:r>
                      <a:r>
                        <a:rPr sz="900" b="1" spc="14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70" dirty="0">
                          <a:latin typeface="Roboto Bk"/>
                          <a:cs typeface="Roboto Bk"/>
                        </a:rPr>
                        <a:t>науки </a:t>
                      </a:r>
                      <a:r>
                        <a:rPr sz="900" b="1" spc="7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35" dirty="0">
                          <a:latin typeface="Roboto Bk"/>
                          <a:cs typeface="Roboto Bk"/>
                        </a:rPr>
                        <a:t>Алтайского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края, </a:t>
                      </a:r>
                      <a:r>
                        <a:rPr sz="900" b="1" spc="-26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40" dirty="0">
                          <a:latin typeface="Roboto Bk"/>
                          <a:cs typeface="Roboto Bk"/>
                        </a:rPr>
                        <a:t>Детский </a:t>
                      </a:r>
                      <a:r>
                        <a:rPr sz="900" b="1" spc="4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50" dirty="0">
                          <a:latin typeface="Roboto Bk"/>
                          <a:cs typeface="Roboto Bk"/>
                        </a:rPr>
                        <a:t>технопарк </a:t>
                      </a:r>
                      <a:r>
                        <a:rPr sz="900" b="1" spc="5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35" dirty="0">
                          <a:latin typeface="Roboto Bk"/>
                          <a:cs typeface="Roboto Bk"/>
                        </a:rPr>
                        <a:t>Алтайского</a:t>
                      </a:r>
                      <a:r>
                        <a:rPr sz="900" b="1" spc="-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25" dirty="0">
                          <a:latin typeface="Roboto Bk"/>
                          <a:cs typeface="Roboto Bk"/>
                        </a:rPr>
                        <a:t>края</a:t>
                      </a:r>
                      <a:endParaRPr sz="900">
                        <a:latin typeface="Roboto Bk"/>
                        <a:cs typeface="Roboto Bk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b="1" spc="25" dirty="0">
                          <a:latin typeface="Roboto Bk"/>
                          <a:cs typeface="Roboto Bk"/>
                        </a:rPr>
                        <a:t>«Кванториум.22»</a:t>
                      </a:r>
                      <a:endParaRPr sz="9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4200">
                <a:tc>
                  <a:txBody>
                    <a:bodyPr/>
                    <a:lstStyle/>
                    <a:p>
                      <a:pPr marL="157480">
                        <a:lnSpc>
                          <a:spcPts val="1270"/>
                        </a:lnSpc>
                      </a:pPr>
                      <a:r>
                        <a:rPr sz="900" b="1" spc="-10" dirty="0">
                          <a:latin typeface="Roboto"/>
                          <a:cs typeface="Roboto"/>
                        </a:rPr>
                        <a:t>2.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2865" algn="just">
                        <a:lnSpc>
                          <a:spcPts val="1270"/>
                        </a:lnSpc>
                      </a:pPr>
                      <a:r>
                        <a:rPr sz="900" b="1" spc="50" dirty="0">
                          <a:latin typeface="Roboto Bk"/>
                          <a:cs typeface="Roboto Bk"/>
                        </a:rPr>
                        <a:t>Региональный</a:t>
                      </a:r>
                      <a:r>
                        <a:rPr sz="900" b="1" spc="2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35" dirty="0">
                          <a:latin typeface="Roboto Bk"/>
                          <a:cs typeface="Roboto Bk"/>
                        </a:rPr>
                        <a:t>конкурс</a:t>
                      </a:r>
                      <a:r>
                        <a:rPr sz="900" b="1" spc="204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60" dirty="0">
                          <a:latin typeface="Roboto Bk"/>
                          <a:cs typeface="Roboto Bk"/>
                        </a:rPr>
                        <a:t>научных</a:t>
                      </a:r>
                      <a:r>
                        <a:rPr sz="900" b="1" spc="22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135" dirty="0">
                          <a:latin typeface="Roboto Bk"/>
                          <a:cs typeface="Roboto Bk"/>
                        </a:rPr>
                        <a:t>и</a:t>
                      </a:r>
                      <a:r>
                        <a:rPr sz="900" b="1" spc="20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40" dirty="0">
                          <a:latin typeface="Roboto Bk"/>
                          <a:cs typeface="Roboto Bk"/>
                        </a:rPr>
                        <a:t>творческих</a:t>
                      </a:r>
                      <a:r>
                        <a:rPr sz="900" b="1" spc="27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35" dirty="0">
                          <a:latin typeface="Roboto Bk"/>
                          <a:cs typeface="Roboto Bk"/>
                        </a:rPr>
                        <a:t>проектов</a:t>
                      </a:r>
                      <a:r>
                        <a:rPr sz="900" b="1" spc="15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50" dirty="0">
                          <a:latin typeface="Roboto Bk"/>
                          <a:cs typeface="Roboto Bk"/>
                        </a:rPr>
                        <a:t>«Мой</a:t>
                      </a:r>
                      <a:r>
                        <a:rPr sz="900" b="1" spc="16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60" dirty="0">
                          <a:latin typeface="Roboto Bk"/>
                          <a:cs typeface="Roboto Bk"/>
                        </a:rPr>
                        <a:t>край</a:t>
                      </a:r>
                      <a:r>
                        <a:rPr sz="900" b="1" spc="28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для</a:t>
                      </a:r>
                      <a:r>
                        <a:rPr sz="900" b="1" spc="18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35" dirty="0">
                          <a:latin typeface="Roboto Bk"/>
                          <a:cs typeface="Roboto Bk"/>
                        </a:rPr>
                        <a:t>меня</a:t>
                      </a:r>
                      <a:r>
                        <a:rPr sz="900" b="1" spc="18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210" dirty="0">
                          <a:latin typeface="Roboto Bk"/>
                          <a:cs typeface="Roboto Bk"/>
                        </a:rPr>
                        <a:t>–</a:t>
                      </a:r>
                      <a:endParaRPr sz="900">
                        <a:latin typeface="Roboto Bk"/>
                        <a:cs typeface="Roboto Bk"/>
                      </a:endParaRPr>
                    </a:p>
                    <a:p>
                      <a:pPr marL="62865" algn="just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b="1" dirty="0">
                          <a:latin typeface="Roboto Bk"/>
                          <a:cs typeface="Roboto Bk"/>
                        </a:rPr>
                        <a:t>это</a:t>
                      </a:r>
                      <a:r>
                        <a:rPr sz="900" b="1" spc="-3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25" dirty="0">
                          <a:latin typeface="Roboto Bk"/>
                          <a:cs typeface="Roboto Bk"/>
                        </a:rPr>
                        <a:t>Родина!»</a:t>
                      </a:r>
                      <a:endParaRPr sz="900">
                        <a:latin typeface="Roboto Bk"/>
                        <a:cs typeface="Roboto B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865" marR="46990" algn="just">
                        <a:lnSpc>
                          <a:spcPct val="100000"/>
                        </a:lnSpc>
                      </a:pPr>
                      <a:r>
                        <a:rPr sz="900" b="1" i="1" spc="15" dirty="0">
                          <a:latin typeface="Roboto Bk"/>
                          <a:cs typeface="Roboto Bk"/>
                        </a:rPr>
                        <a:t>(Региональный</a:t>
                      </a:r>
                      <a:r>
                        <a:rPr sz="900" b="1" i="1" spc="2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10" dirty="0">
                          <a:latin typeface="Roboto Bk"/>
                          <a:cs typeface="Roboto Bk"/>
                        </a:rPr>
                        <a:t>конкурс</a:t>
                      </a:r>
                      <a:r>
                        <a:rPr sz="900" b="1" i="1" spc="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30" dirty="0">
                          <a:latin typeface="Roboto Bk"/>
                          <a:cs typeface="Roboto Bk"/>
                        </a:rPr>
                        <a:t>проводится</a:t>
                      </a:r>
                      <a:r>
                        <a:rPr sz="900" b="1" i="1" spc="3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-30" dirty="0">
                          <a:latin typeface="Roboto Bk"/>
                          <a:cs typeface="Roboto Bk"/>
                        </a:rPr>
                        <a:t>с</a:t>
                      </a:r>
                      <a:r>
                        <a:rPr sz="900" b="1" i="1" spc="-2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dirty="0">
                          <a:latin typeface="Roboto Bk"/>
                          <a:cs typeface="Roboto Bk"/>
                        </a:rPr>
                        <a:t>целью</a:t>
                      </a:r>
                      <a:r>
                        <a:rPr sz="900" b="1" i="1" spc="5" dirty="0">
                          <a:latin typeface="Roboto Bk"/>
                          <a:cs typeface="Roboto Bk"/>
                        </a:rPr>
                        <a:t> вовлечения </a:t>
                      </a:r>
                      <a:r>
                        <a:rPr sz="900" b="1" i="1" spc="10" dirty="0">
                          <a:latin typeface="Roboto Bk"/>
                          <a:cs typeface="Roboto Bk"/>
                        </a:rPr>
                        <a:t> обучающихся </a:t>
                      </a:r>
                      <a:r>
                        <a:rPr sz="900" b="1" i="1" spc="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-50" dirty="0">
                          <a:latin typeface="Roboto Bk"/>
                          <a:cs typeface="Roboto Bk"/>
                        </a:rPr>
                        <a:t>в </a:t>
                      </a:r>
                      <a:r>
                        <a:rPr sz="900" b="1" i="1" spc="-4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15" dirty="0">
                          <a:latin typeface="Roboto Bk"/>
                          <a:cs typeface="Roboto Bk"/>
                        </a:rPr>
                        <a:t>исследовательскую</a:t>
                      </a:r>
                      <a:r>
                        <a:rPr sz="900" b="1" i="1" spc="2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40" dirty="0">
                          <a:latin typeface="Roboto Bk"/>
                          <a:cs typeface="Roboto Bk"/>
                        </a:rPr>
                        <a:t>деятельность,</a:t>
                      </a:r>
                      <a:r>
                        <a:rPr sz="900" b="1" i="1" spc="4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-30" dirty="0">
                          <a:latin typeface="Roboto Bk"/>
                          <a:cs typeface="Roboto Bk"/>
                        </a:rPr>
                        <a:t>с</a:t>
                      </a:r>
                      <a:r>
                        <a:rPr sz="900" b="1" i="1" spc="-2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dirty="0">
                          <a:latin typeface="Roboto Bk"/>
                          <a:cs typeface="Roboto Bk"/>
                        </a:rPr>
                        <a:t>целью</a:t>
                      </a:r>
                      <a:r>
                        <a:rPr sz="900" b="1" i="1" spc="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40" dirty="0">
                          <a:latin typeface="Roboto Bk"/>
                          <a:cs typeface="Roboto Bk"/>
                        </a:rPr>
                        <a:t>развития </a:t>
                      </a:r>
                      <a:r>
                        <a:rPr sz="900" b="1" i="1" spc="85" dirty="0">
                          <a:latin typeface="Roboto Bk"/>
                          <a:cs typeface="Roboto Bk"/>
                        </a:rPr>
                        <a:t>патриотизма </a:t>
                      </a:r>
                      <a:r>
                        <a:rPr sz="900" b="1" i="1" spc="35" dirty="0">
                          <a:latin typeface="Roboto Bk"/>
                          <a:cs typeface="Roboto Bk"/>
                        </a:rPr>
                        <a:t>и</a:t>
                      </a:r>
                      <a:r>
                        <a:rPr sz="900" b="1" i="1" spc="4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15" dirty="0">
                          <a:latin typeface="Roboto Bk"/>
                          <a:cs typeface="Roboto Bk"/>
                        </a:rPr>
                        <a:t>любви</a:t>
                      </a:r>
                      <a:r>
                        <a:rPr sz="900" b="1" i="1" spc="20" dirty="0">
                          <a:latin typeface="Roboto Bk"/>
                          <a:cs typeface="Roboto Bk"/>
                        </a:rPr>
                        <a:t> к  </a:t>
                      </a:r>
                      <a:r>
                        <a:rPr sz="900" b="1" i="1" spc="5" dirty="0">
                          <a:latin typeface="Roboto Bk"/>
                          <a:cs typeface="Roboto Bk"/>
                        </a:rPr>
                        <a:t>своему </a:t>
                      </a:r>
                      <a:r>
                        <a:rPr sz="900" b="1" i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15" dirty="0">
                          <a:latin typeface="Roboto Bk"/>
                          <a:cs typeface="Roboto Bk"/>
                        </a:rPr>
                        <a:t>краю)</a:t>
                      </a:r>
                      <a:endParaRPr sz="9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2865">
                        <a:lnSpc>
                          <a:spcPts val="1270"/>
                        </a:lnSpc>
                      </a:pPr>
                      <a:r>
                        <a:rPr sz="900" b="1" spc="35" dirty="0">
                          <a:latin typeface="Roboto Bk"/>
                          <a:cs typeface="Roboto Bk"/>
                        </a:rPr>
                        <a:t>Обучающиеся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55" dirty="0">
                          <a:latin typeface="Roboto Bk"/>
                          <a:cs typeface="Roboto Bk"/>
                        </a:rPr>
                        <a:t>4-11</a:t>
                      </a:r>
                      <a:endParaRPr sz="900">
                        <a:latin typeface="Roboto Bk"/>
                        <a:cs typeface="Roboto Bk"/>
                      </a:endParaRPr>
                    </a:p>
                    <a:p>
                      <a:pPr marL="62865" marR="75565">
                        <a:lnSpc>
                          <a:spcPct val="102200"/>
                        </a:lnSpc>
                      </a:pPr>
                      <a:r>
                        <a:rPr sz="900" b="1" spc="10" dirty="0">
                          <a:latin typeface="Roboto Bk"/>
                          <a:cs typeface="Roboto Bk"/>
                        </a:rPr>
                        <a:t>классов, </a:t>
                      </a:r>
                      <a:r>
                        <a:rPr sz="900" b="1" spc="50" dirty="0">
                          <a:latin typeface="Roboto Bk"/>
                          <a:cs typeface="Roboto Bk"/>
                        </a:rPr>
                        <a:t>учителя </a:t>
                      </a:r>
                      <a:r>
                        <a:rPr sz="900" b="1" spc="5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общ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е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образо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в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а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те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л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ь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ны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х  </a:t>
                      </a:r>
                      <a:r>
                        <a:rPr sz="900" b="1" spc="60" dirty="0">
                          <a:latin typeface="Roboto Bk"/>
                          <a:cs typeface="Roboto Bk"/>
                        </a:rPr>
                        <a:t>организаций 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(в 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т.ч. </a:t>
                      </a:r>
                      <a:r>
                        <a:rPr sz="900" b="1" spc="-2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15" dirty="0">
                          <a:latin typeface="Roboto Bk"/>
                          <a:cs typeface="Roboto Bk"/>
                        </a:rPr>
                        <a:t>тех,</a:t>
                      </a:r>
                      <a:r>
                        <a:rPr sz="900" b="1" spc="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40" dirty="0">
                          <a:latin typeface="Roboto Bk"/>
                          <a:cs typeface="Roboto Bk"/>
                        </a:rPr>
                        <a:t>где</a:t>
                      </a:r>
                      <a:r>
                        <a:rPr sz="900" b="1" spc="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15" dirty="0">
                          <a:latin typeface="Roboto Bk"/>
                          <a:cs typeface="Roboto Bk"/>
                        </a:rPr>
                        <a:t>созданы </a:t>
                      </a:r>
                      <a:r>
                        <a:rPr sz="900" b="1" spc="-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40" dirty="0">
                          <a:latin typeface="Roboto Bk"/>
                          <a:cs typeface="Roboto Bk"/>
                        </a:rPr>
                        <a:t>центры</a:t>
                      </a:r>
                      <a:r>
                        <a:rPr sz="900" b="1" spc="-2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25" dirty="0">
                          <a:latin typeface="Roboto Bk"/>
                          <a:cs typeface="Roboto Bk"/>
                        </a:rPr>
                        <a:t>«Точка</a:t>
                      </a:r>
                      <a:r>
                        <a:rPr sz="900" b="1" spc="-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роста»)</a:t>
                      </a:r>
                      <a:endParaRPr sz="9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270"/>
                        </a:lnSpc>
                      </a:pPr>
                      <a:r>
                        <a:rPr sz="900" b="1" spc="25" dirty="0">
                          <a:latin typeface="Roboto Bk"/>
                          <a:cs typeface="Roboto Bk"/>
                        </a:rPr>
                        <a:t>Сентябрь</a:t>
                      </a:r>
                      <a:endParaRPr sz="900">
                        <a:latin typeface="Roboto Bk"/>
                        <a:cs typeface="Roboto Bk"/>
                      </a:endParaRPr>
                    </a:p>
                    <a:p>
                      <a:pPr marL="62865" marR="131445">
                        <a:lnSpc>
                          <a:spcPct val="102200"/>
                        </a:lnSpc>
                      </a:pPr>
                      <a:r>
                        <a:rPr sz="900" b="1" dirty="0">
                          <a:latin typeface="Roboto Bk"/>
                          <a:cs typeface="Roboto Bk"/>
                        </a:rPr>
                        <a:t>-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ок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тя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бр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ь  </a:t>
                      </a:r>
                      <a:r>
                        <a:rPr sz="900" b="1" spc="-30" dirty="0">
                          <a:latin typeface="Roboto Bk"/>
                          <a:cs typeface="Roboto Bk"/>
                        </a:rPr>
                        <a:t>2023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50" dirty="0">
                          <a:latin typeface="Roboto Bk"/>
                          <a:cs typeface="Roboto Bk"/>
                        </a:rPr>
                        <a:t>г.</a:t>
                      </a:r>
                      <a:endParaRPr sz="9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270"/>
                        </a:lnSpc>
                      </a:pPr>
                      <a:r>
                        <a:rPr sz="900" b="1" spc="45" dirty="0">
                          <a:latin typeface="Roboto Bk"/>
                          <a:cs typeface="Roboto Bk"/>
                        </a:rPr>
                        <a:t>Министерство</a:t>
                      </a:r>
                      <a:endParaRPr sz="900">
                        <a:latin typeface="Roboto Bk"/>
                        <a:cs typeface="Roboto Bk"/>
                      </a:endParaRPr>
                    </a:p>
                    <a:p>
                      <a:pPr marL="62865" marR="84455">
                        <a:lnSpc>
                          <a:spcPct val="102200"/>
                        </a:lnSpc>
                      </a:pPr>
                      <a:r>
                        <a:rPr sz="900" b="1" spc="30" dirty="0">
                          <a:latin typeface="Roboto Bk"/>
                          <a:cs typeface="Roboto Bk"/>
                        </a:rPr>
                        <a:t>образования </a:t>
                      </a:r>
                      <a:r>
                        <a:rPr sz="900" b="1" spc="135" dirty="0">
                          <a:latin typeface="Roboto Bk"/>
                          <a:cs typeface="Roboto Bk"/>
                        </a:rPr>
                        <a:t>и </a:t>
                      </a:r>
                      <a:r>
                        <a:rPr sz="900" b="1" spc="14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70" dirty="0">
                          <a:latin typeface="Roboto Bk"/>
                          <a:cs typeface="Roboto Bk"/>
                        </a:rPr>
                        <a:t>науки </a:t>
                      </a:r>
                      <a:r>
                        <a:rPr sz="900" b="1" spc="7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35" dirty="0">
                          <a:latin typeface="Roboto Bk"/>
                          <a:cs typeface="Roboto Bk"/>
                        </a:rPr>
                        <a:t>Алтайского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края, </a:t>
                      </a:r>
                      <a:r>
                        <a:rPr sz="900" b="1" spc="-26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РЦ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40" dirty="0">
                          <a:latin typeface="Roboto Bk"/>
                          <a:cs typeface="Roboto Bk"/>
                        </a:rPr>
                        <a:t>«Талант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20" dirty="0">
                          <a:latin typeface="Roboto Bk"/>
                          <a:cs typeface="Roboto Bk"/>
                        </a:rPr>
                        <a:t>22»</a:t>
                      </a:r>
                      <a:endParaRPr sz="9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73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00"/>
                        </a:lnSpc>
                        <a:spcBef>
                          <a:spcPts val="595"/>
                        </a:spcBef>
                      </a:pPr>
                      <a:r>
                        <a:rPr sz="900" b="1" dirty="0">
                          <a:latin typeface="Roboto Bk"/>
                          <a:cs typeface="Roboto Bk"/>
                        </a:rPr>
                        <a:t>П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лани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р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у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е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мо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е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к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олич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ество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уча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ст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ни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к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о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в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–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20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0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ч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е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ло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век</a:t>
                      </a:r>
                      <a:endParaRPr sz="900">
                        <a:latin typeface="Roboto Bk"/>
                        <a:cs typeface="Roboto Bk"/>
                      </a:endParaRPr>
                    </a:p>
                  </a:txBody>
                  <a:tcPr marL="0" marR="0" marT="6469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7603">
                <a:tc>
                  <a:txBody>
                    <a:bodyPr/>
                    <a:lstStyle/>
                    <a:p>
                      <a:pPr marL="157480">
                        <a:lnSpc>
                          <a:spcPts val="1270"/>
                        </a:lnSpc>
                      </a:pPr>
                      <a:r>
                        <a:rPr sz="900" b="1" spc="-10" dirty="0">
                          <a:latin typeface="Roboto"/>
                          <a:cs typeface="Roboto"/>
                        </a:rPr>
                        <a:t>3.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270"/>
                        </a:lnSpc>
                      </a:pPr>
                      <a:r>
                        <a:rPr sz="900" b="1" spc="45" dirty="0">
                          <a:latin typeface="Roboto Bk"/>
                          <a:cs typeface="Roboto Bk"/>
                        </a:rPr>
                        <a:t>Краевой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35" dirty="0">
                          <a:latin typeface="Roboto Bk"/>
                          <a:cs typeface="Roboto Bk"/>
                        </a:rPr>
                        <a:t>конкурс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40" dirty="0">
                          <a:latin typeface="Roboto Bk"/>
                          <a:cs typeface="Roboto Bk"/>
                        </a:rPr>
                        <a:t>«IT-технологии»</a:t>
                      </a:r>
                      <a:endParaRPr sz="900">
                        <a:latin typeface="Roboto Bk"/>
                        <a:cs typeface="Roboto B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865" marR="396240">
                        <a:lnSpc>
                          <a:spcPct val="102200"/>
                        </a:lnSpc>
                      </a:pPr>
                      <a:r>
                        <a:rPr sz="900" b="1" i="1" spc="50" dirty="0">
                          <a:latin typeface="Roboto Bk"/>
                          <a:cs typeface="Roboto Bk"/>
                        </a:rPr>
                        <a:t>(Планируется</a:t>
                      </a:r>
                      <a:r>
                        <a:rPr sz="900" b="1" i="1" spc="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-10" dirty="0">
                          <a:latin typeface="Roboto Bk"/>
                          <a:cs typeface="Roboto Bk"/>
                        </a:rPr>
                        <a:t>проведение</a:t>
                      </a:r>
                      <a:r>
                        <a:rPr sz="900" b="1" i="1" spc="2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15" dirty="0">
                          <a:latin typeface="Roboto Bk"/>
                          <a:cs typeface="Roboto Bk"/>
                        </a:rPr>
                        <a:t>конкурса</a:t>
                      </a:r>
                      <a:r>
                        <a:rPr sz="900" b="1" i="1" spc="2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dirty="0">
                          <a:latin typeface="Roboto Bk"/>
                          <a:cs typeface="Roboto Bk"/>
                        </a:rPr>
                        <a:t>для</a:t>
                      </a:r>
                      <a:r>
                        <a:rPr sz="900" b="1" i="1" spc="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10" dirty="0">
                          <a:latin typeface="Roboto Bk"/>
                          <a:cs typeface="Roboto Bk"/>
                        </a:rPr>
                        <a:t>учащихся</a:t>
                      </a:r>
                      <a:r>
                        <a:rPr sz="900" b="1" i="1" spc="2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-30" dirty="0">
                          <a:latin typeface="Roboto Bk"/>
                          <a:cs typeface="Roboto Bk"/>
                        </a:rPr>
                        <a:t>с</a:t>
                      </a:r>
                      <a:r>
                        <a:rPr sz="900" b="1" i="1" spc="2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35" dirty="0">
                          <a:latin typeface="Roboto Bk"/>
                          <a:cs typeface="Roboto Bk"/>
                        </a:rPr>
                        <a:t>низким</a:t>
                      </a:r>
                      <a:r>
                        <a:rPr sz="900" b="1" i="1" spc="20" dirty="0">
                          <a:latin typeface="Roboto Bk"/>
                          <a:cs typeface="Roboto Bk"/>
                        </a:rPr>
                        <a:t> уровнем</a:t>
                      </a:r>
                      <a:r>
                        <a:rPr sz="900" b="1" i="1" spc="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-25" dirty="0">
                          <a:latin typeface="Roboto Bk"/>
                          <a:cs typeface="Roboto Bk"/>
                        </a:rPr>
                        <a:t>цифровых </a:t>
                      </a:r>
                      <a:r>
                        <a:rPr sz="900" b="1" i="1" spc="-254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60" dirty="0">
                          <a:latin typeface="Roboto Bk"/>
                          <a:cs typeface="Roboto Bk"/>
                        </a:rPr>
                        <a:t>компетенций</a:t>
                      </a:r>
                      <a:r>
                        <a:rPr sz="900" b="1" i="1" spc="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25" dirty="0">
                          <a:latin typeface="Roboto Bk"/>
                          <a:cs typeface="Roboto Bk"/>
                        </a:rPr>
                        <a:t>по</a:t>
                      </a:r>
                      <a:r>
                        <a:rPr sz="900" b="1" i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i="1" spc="55" dirty="0">
                          <a:latin typeface="Roboto Bk"/>
                          <a:cs typeface="Roboto Bk"/>
                        </a:rPr>
                        <a:t>ИТ-технологиям)</a:t>
                      </a:r>
                      <a:endParaRPr sz="9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2865">
                        <a:lnSpc>
                          <a:spcPts val="1270"/>
                        </a:lnSpc>
                      </a:pPr>
                      <a:r>
                        <a:rPr sz="900" b="1" spc="35" dirty="0">
                          <a:latin typeface="Roboto Bk"/>
                          <a:cs typeface="Roboto Bk"/>
                        </a:rPr>
                        <a:t>Обучающиеся</a:t>
                      </a:r>
                      <a:endParaRPr sz="900">
                        <a:latin typeface="Roboto Bk"/>
                        <a:cs typeface="Roboto Bk"/>
                      </a:endParaRPr>
                    </a:p>
                    <a:p>
                      <a:pPr marL="62865" marR="75565">
                        <a:lnSpc>
                          <a:spcPct val="102200"/>
                        </a:lnSpc>
                      </a:pPr>
                      <a:r>
                        <a:rPr sz="900" b="1" spc="-5" dirty="0">
                          <a:latin typeface="Roboto Bk"/>
                          <a:cs typeface="Roboto Bk"/>
                        </a:rPr>
                        <a:t>общ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е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образо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в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а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те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л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ь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ны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х  </a:t>
                      </a:r>
                      <a:r>
                        <a:rPr sz="900" b="1" spc="60" dirty="0">
                          <a:latin typeface="Roboto Bk"/>
                          <a:cs typeface="Roboto Bk"/>
                        </a:rPr>
                        <a:t>организаций 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(в 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т.ч. </a:t>
                      </a:r>
                      <a:r>
                        <a:rPr sz="900" b="1" spc="-2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15" dirty="0">
                          <a:latin typeface="Roboto Bk"/>
                          <a:cs typeface="Roboto Bk"/>
                        </a:rPr>
                        <a:t>тех,</a:t>
                      </a:r>
                      <a:r>
                        <a:rPr sz="900" b="1" spc="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40" dirty="0">
                          <a:latin typeface="Roboto Bk"/>
                          <a:cs typeface="Roboto Bk"/>
                        </a:rPr>
                        <a:t>где</a:t>
                      </a:r>
                      <a:r>
                        <a:rPr sz="900" b="1" spc="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15" dirty="0">
                          <a:latin typeface="Roboto Bk"/>
                          <a:cs typeface="Roboto Bk"/>
                        </a:rPr>
                        <a:t>созданы </a:t>
                      </a:r>
                      <a:r>
                        <a:rPr sz="900" b="1" spc="-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40" dirty="0">
                          <a:latin typeface="Roboto Bk"/>
                          <a:cs typeface="Roboto Bk"/>
                        </a:rPr>
                        <a:t>центры</a:t>
                      </a:r>
                      <a:r>
                        <a:rPr sz="900" b="1" spc="-2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25" dirty="0">
                          <a:latin typeface="Roboto Bk"/>
                          <a:cs typeface="Roboto Bk"/>
                        </a:rPr>
                        <a:t>«Точка</a:t>
                      </a:r>
                      <a:r>
                        <a:rPr sz="900" b="1" spc="-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роста»)</a:t>
                      </a:r>
                      <a:endParaRPr sz="9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270"/>
                        </a:lnSpc>
                      </a:pPr>
                      <a:r>
                        <a:rPr sz="900" b="1" spc="25" dirty="0">
                          <a:latin typeface="Roboto Bk"/>
                          <a:cs typeface="Roboto Bk"/>
                        </a:rPr>
                        <a:t>Октябрь</a:t>
                      </a:r>
                      <a:endParaRPr sz="900">
                        <a:latin typeface="Roboto Bk"/>
                        <a:cs typeface="Roboto Bk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b="1" spc="-30" dirty="0">
                          <a:latin typeface="Roboto Bk"/>
                          <a:cs typeface="Roboto Bk"/>
                        </a:rPr>
                        <a:t>2023 </a:t>
                      </a:r>
                      <a:r>
                        <a:rPr sz="900" b="1" spc="-50" dirty="0">
                          <a:latin typeface="Roboto Bk"/>
                          <a:cs typeface="Roboto Bk"/>
                        </a:rPr>
                        <a:t>г.</a:t>
                      </a:r>
                      <a:endParaRPr sz="9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270"/>
                        </a:lnSpc>
                      </a:pPr>
                      <a:r>
                        <a:rPr sz="900" b="1" spc="45" dirty="0">
                          <a:latin typeface="Roboto Bk"/>
                          <a:cs typeface="Roboto Bk"/>
                        </a:rPr>
                        <a:t>Министерство</a:t>
                      </a:r>
                      <a:endParaRPr sz="900">
                        <a:latin typeface="Roboto Bk"/>
                        <a:cs typeface="Roboto Bk"/>
                      </a:endParaRPr>
                    </a:p>
                    <a:p>
                      <a:pPr marL="62865" marR="84455">
                        <a:lnSpc>
                          <a:spcPct val="102200"/>
                        </a:lnSpc>
                      </a:pPr>
                      <a:r>
                        <a:rPr sz="900" b="1" spc="30" dirty="0">
                          <a:latin typeface="Roboto Bk"/>
                          <a:cs typeface="Roboto Bk"/>
                        </a:rPr>
                        <a:t>образования </a:t>
                      </a:r>
                      <a:r>
                        <a:rPr sz="900" b="1" spc="135" dirty="0">
                          <a:latin typeface="Roboto Bk"/>
                          <a:cs typeface="Roboto Bk"/>
                        </a:rPr>
                        <a:t>и </a:t>
                      </a:r>
                      <a:r>
                        <a:rPr sz="900" b="1" spc="14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70" dirty="0">
                          <a:latin typeface="Roboto Bk"/>
                          <a:cs typeface="Roboto Bk"/>
                        </a:rPr>
                        <a:t>науки </a:t>
                      </a:r>
                      <a:r>
                        <a:rPr sz="900" b="1" spc="7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35" dirty="0">
                          <a:latin typeface="Roboto Bk"/>
                          <a:cs typeface="Roboto Bk"/>
                        </a:rPr>
                        <a:t>Алтайского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края,</a:t>
                      </a:r>
                      <a:endParaRPr sz="9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3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b="1" dirty="0">
                          <a:latin typeface="Roboto Bk"/>
                          <a:cs typeface="Roboto Bk"/>
                        </a:rPr>
                        <a:t>П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лани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р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у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е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мо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е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к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олич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ество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уча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ст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ни</a:t>
                      </a:r>
                      <a:r>
                        <a:rPr sz="900" b="1" spc="-25" dirty="0">
                          <a:latin typeface="Roboto Bk"/>
                          <a:cs typeface="Roboto Bk"/>
                        </a:rPr>
                        <a:t>к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о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в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–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5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0</a:t>
                      </a:r>
                      <a:r>
                        <a:rPr sz="900" b="1" spc="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ч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е</a:t>
                      </a:r>
                      <a:r>
                        <a:rPr sz="900" b="1" spc="-5" dirty="0">
                          <a:latin typeface="Roboto Bk"/>
                          <a:cs typeface="Roboto Bk"/>
                        </a:rPr>
                        <a:t>ло</a:t>
                      </a:r>
                      <a:r>
                        <a:rPr sz="900" b="1" dirty="0">
                          <a:latin typeface="Roboto Bk"/>
                          <a:cs typeface="Roboto Bk"/>
                        </a:rPr>
                        <a:t>век</a:t>
                      </a:r>
                      <a:endParaRPr sz="900">
                        <a:latin typeface="Roboto Bk"/>
                        <a:cs typeface="Roboto Bk"/>
                      </a:endParaRPr>
                    </a:p>
                  </a:txBody>
                  <a:tcPr marL="0" marR="0" marT="6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119380">
                        <a:lnSpc>
                          <a:spcPct val="102200"/>
                        </a:lnSpc>
                        <a:spcBef>
                          <a:spcPts val="595"/>
                        </a:spcBef>
                      </a:pPr>
                      <a:r>
                        <a:rPr sz="900" b="1" spc="40" dirty="0">
                          <a:latin typeface="Roboto Bk"/>
                          <a:cs typeface="Roboto Bk"/>
                        </a:rPr>
                        <a:t>Детский </a:t>
                      </a:r>
                      <a:r>
                        <a:rPr sz="900" b="1" spc="4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50" dirty="0">
                          <a:latin typeface="Roboto Bk"/>
                          <a:cs typeface="Roboto Bk"/>
                        </a:rPr>
                        <a:t>технопарк </a:t>
                      </a:r>
                      <a:r>
                        <a:rPr sz="900" b="1" spc="5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35" dirty="0">
                          <a:latin typeface="Roboto Bk"/>
                          <a:cs typeface="Roboto Bk"/>
                        </a:rPr>
                        <a:t>Алтайского</a:t>
                      </a:r>
                      <a:r>
                        <a:rPr sz="900" b="1" spc="-3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900" b="1" spc="25" dirty="0">
                          <a:latin typeface="Roboto Bk"/>
                          <a:cs typeface="Roboto Bk"/>
                        </a:rPr>
                        <a:t>края</a:t>
                      </a:r>
                      <a:endParaRPr sz="900">
                        <a:latin typeface="Roboto Bk"/>
                        <a:cs typeface="Roboto Bk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b="1" spc="25" dirty="0">
                          <a:latin typeface="Roboto Bk"/>
                          <a:cs typeface="Roboto Bk"/>
                        </a:rPr>
                        <a:t>«Кванториум.22»</a:t>
                      </a:r>
                      <a:endParaRPr sz="900">
                        <a:latin typeface="Roboto Bk"/>
                        <a:cs typeface="Roboto Bk"/>
                      </a:endParaRPr>
                    </a:p>
                  </a:txBody>
                  <a:tcPr marL="0" marR="0" marT="6469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207177" y="396200"/>
            <a:ext cx="2444742" cy="87258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13591" marR="664308" indent="930683">
              <a:lnSpc>
                <a:spcPct val="100899"/>
              </a:lnSpc>
              <a:spcBef>
                <a:spcPts val="73"/>
              </a:spcBef>
            </a:pPr>
            <a:r>
              <a:rPr sz="1113" spc="-4" dirty="0">
                <a:latin typeface="Microsoft Sans Serif"/>
                <a:cs typeface="Microsoft Sans Serif"/>
              </a:rPr>
              <a:t>П</a:t>
            </a:r>
            <a:r>
              <a:rPr sz="1113" spc="-9" dirty="0">
                <a:latin typeface="Microsoft Sans Serif"/>
                <a:cs typeface="Microsoft Sans Serif"/>
              </a:rPr>
              <a:t>р</a:t>
            </a:r>
            <a:r>
              <a:rPr sz="1113" spc="4" dirty="0">
                <a:latin typeface="Microsoft Sans Serif"/>
                <a:cs typeface="Microsoft Sans Serif"/>
              </a:rPr>
              <a:t>и</a:t>
            </a:r>
            <a:r>
              <a:rPr sz="1113" spc="13" dirty="0">
                <a:latin typeface="Microsoft Sans Serif"/>
                <a:cs typeface="Microsoft Sans Serif"/>
              </a:rPr>
              <a:t>л</a:t>
            </a:r>
            <a:r>
              <a:rPr sz="1113" spc="-21" dirty="0">
                <a:latin typeface="Microsoft Sans Serif"/>
                <a:cs typeface="Microsoft Sans Serif"/>
              </a:rPr>
              <a:t>о</a:t>
            </a:r>
            <a:r>
              <a:rPr sz="1113" spc="-51" dirty="0">
                <a:latin typeface="Microsoft Sans Serif"/>
                <a:cs typeface="Microsoft Sans Serif"/>
              </a:rPr>
              <a:t>ж</a:t>
            </a:r>
            <a:r>
              <a:rPr sz="1113" spc="-9" dirty="0">
                <a:latin typeface="Microsoft Sans Serif"/>
                <a:cs typeface="Microsoft Sans Serif"/>
              </a:rPr>
              <a:t>е</a:t>
            </a:r>
            <a:r>
              <a:rPr sz="1113" spc="-13" dirty="0">
                <a:latin typeface="Microsoft Sans Serif"/>
                <a:cs typeface="Microsoft Sans Serif"/>
              </a:rPr>
              <a:t>н</a:t>
            </a:r>
            <a:r>
              <a:rPr sz="1113" spc="-4" dirty="0">
                <a:latin typeface="Microsoft Sans Serif"/>
                <a:cs typeface="Microsoft Sans Serif"/>
              </a:rPr>
              <a:t>ие  </a:t>
            </a:r>
            <a:r>
              <a:rPr sz="1113" spc="-73" dirty="0">
                <a:latin typeface="Microsoft Sans Serif"/>
                <a:cs typeface="Microsoft Sans Serif"/>
              </a:rPr>
              <a:t>к</a:t>
            </a:r>
            <a:r>
              <a:rPr sz="1113" spc="-68" dirty="0">
                <a:latin typeface="Microsoft Sans Serif"/>
                <a:cs typeface="Microsoft Sans Serif"/>
              </a:rPr>
              <a:t> </a:t>
            </a:r>
            <a:r>
              <a:rPr sz="1113" spc="-26" dirty="0">
                <a:latin typeface="Microsoft Sans Serif"/>
                <a:cs typeface="Microsoft Sans Serif"/>
              </a:rPr>
              <a:t>приказу </a:t>
            </a:r>
            <a:r>
              <a:rPr sz="1113" spc="-9" dirty="0">
                <a:latin typeface="Microsoft Sans Serif"/>
                <a:cs typeface="Microsoft Sans Serif"/>
              </a:rPr>
              <a:t>Министерства </a:t>
            </a:r>
            <a:r>
              <a:rPr sz="1113" spc="-4" dirty="0">
                <a:latin typeface="Microsoft Sans Serif"/>
                <a:cs typeface="Microsoft Sans Serif"/>
              </a:rPr>
              <a:t> </a:t>
            </a:r>
            <a:r>
              <a:rPr sz="1113" spc="-13" dirty="0">
                <a:latin typeface="Microsoft Sans Serif"/>
                <a:cs typeface="Microsoft Sans Serif"/>
              </a:rPr>
              <a:t>образования</a:t>
            </a:r>
            <a:r>
              <a:rPr sz="1113" spc="4" dirty="0">
                <a:latin typeface="Microsoft Sans Serif"/>
                <a:cs typeface="Microsoft Sans Serif"/>
              </a:rPr>
              <a:t> </a:t>
            </a:r>
            <a:r>
              <a:rPr sz="1113" spc="-4" dirty="0">
                <a:latin typeface="Microsoft Sans Serif"/>
                <a:cs typeface="Microsoft Sans Serif"/>
              </a:rPr>
              <a:t>и</a:t>
            </a:r>
            <a:r>
              <a:rPr sz="1113" spc="9" dirty="0">
                <a:latin typeface="Microsoft Sans Serif"/>
                <a:cs typeface="Microsoft Sans Serif"/>
              </a:rPr>
              <a:t> </a:t>
            </a:r>
            <a:r>
              <a:rPr sz="1113" spc="-21" dirty="0">
                <a:latin typeface="Microsoft Sans Serif"/>
                <a:cs typeface="Microsoft Sans Serif"/>
              </a:rPr>
              <a:t>науки </a:t>
            </a:r>
            <a:r>
              <a:rPr sz="1113" spc="-17" dirty="0">
                <a:latin typeface="Microsoft Sans Serif"/>
                <a:cs typeface="Microsoft Sans Serif"/>
              </a:rPr>
              <a:t> Алтайского</a:t>
            </a:r>
            <a:r>
              <a:rPr sz="1113" spc="4" dirty="0">
                <a:latin typeface="Microsoft Sans Serif"/>
                <a:cs typeface="Microsoft Sans Serif"/>
              </a:rPr>
              <a:t> </a:t>
            </a:r>
            <a:r>
              <a:rPr sz="1113" spc="-21" dirty="0">
                <a:latin typeface="Microsoft Sans Serif"/>
                <a:cs typeface="Microsoft Sans Serif"/>
              </a:rPr>
              <a:t>края</a:t>
            </a:r>
            <a:endParaRPr sz="1113">
              <a:latin typeface="Microsoft Sans Serif"/>
              <a:cs typeface="Microsoft Sans Serif"/>
            </a:endParaRPr>
          </a:p>
          <a:p>
            <a:pPr marL="10872">
              <a:spcBef>
                <a:spcPts val="9"/>
              </a:spcBef>
              <a:tabLst>
                <a:tab pos="626254" algn="l"/>
                <a:tab pos="1025274" algn="l"/>
                <a:tab pos="2006514" algn="l"/>
              </a:tabLst>
            </a:pPr>
            <a:r>
              <a:rPr sz="1113" spc="81" dirty="0">
                <a:latin typeface="Microsoft Sans Serif"/>
                <a:cs typeface="Microsoft Sans Serif"/>
              </a:rPr>
              <a:t>№</a:t>
            </a:r>
            <a:r>
              <a:rPr sz="1113" u="sng" spc="8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13" spc="-9" dirty="0">
                <a:latin typeface="Microsoft Sans Serif"/>
                <a:cs typeface="Microsoft Sans Serif"/>
              </a:rPr>
              <a:t>«</a:t>
            </a:r>
            <a:r>
              <a:rPr sz="1113" u="sng" spc="-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13" spc="-4" dirty="0">
                <a:latin typeface="Microsoft Sans Serif"/>
                <a:cs typeface="Microsoft Sans Serif"/>
              </a:rPr>
              <a:t>»</a:t>
            </a:r>
            <a:r>
              <a:rPr sz="1113" u="sng" spc="-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13" spc="-4" dirty="0">
                <a:latin typeface="Microsoft Sans Serif"/>
                <a:cs typeface="Microsoft Sans Serif"/>
              </a:rPr>
              <a:t>2023</a:t>
            </a:r>
            <a:r>
              <a:rPr sz="1113" spc="-51" dirty="0">
                <a:latin typeface="Microsoft Sans Serif"/>
                <a:cs typeface="Microsoft Sans Serif"/>
              </a:rPr>
              <a:t> </a:t>
            </a:r>
            <a:r>
              <a:rPr sz="1113" spc="-81" dirty="0">
                <a:latin typeface="Microsoft Sans Serif"/>
                <a:cs typeface="Microsoft Sans Serif"/>
              </a:rPr>
              <a:t>г.</a:t>
            </a:r>
            <a:endParaRPr sz="1113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1454" y="1254321"/>
            <a:ext cx="5281448" cy="374015"/>
          </a:xfrm>
          <a:prstGeom prst="rect">
            <a:avLst/>
          </a:prstGeom>
        </p:spPr>
        <p:txBody>
          <a:bodyPr vert="horz" wrap="square" lIns="0" tIns="13591" rIns="0" bIns="0" rtlCol="0">
            <a:spAutoFit/>
          </a:bodyPr>
          <a:lstStyle/>
          <a:p>
            <a:pPr marL="10872" marR="4349" indent="350094">
              <a:lnSpc>
                <a:spcPts val="1413"/>
              </a:lnSpc>
              <a:spcBef>
                <a:spcPts val="107"/>
              </a:spcBef>
            </a:pPr>
            <a:r>
              <a:rPr sz="1200" spc="94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200" spc="-9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200" spc="64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200" spc="-26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200" spc="2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200" spc="39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200" spc="47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200" spc="-5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200" spc="154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200" spc="-21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1200" spc="-5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6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200" spc="26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200" spc="-47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200" spc="-6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1" dirty="0">
                <a:latin typeface="Arial" panose="020B0604020202020204" pitchFamily="34" charset="0"/>
                <a:cs typeface="Arial" panose="020B0604020202020204" pitchFamily="34" charset="0"/>
              </a:rPr>
              <a:t>ор</a:t>
            </a:r>
            <a:r>
              <a:rPr sz="1200" spc="-77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200" spc="26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200" spc="-5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200" spc="4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200" spc="26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200" spc="-51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200" spc="-47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9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200" spc="-51" dirty="0">
                <a:latin typeface="Arial" panose="020B0604020202020204" pitchFamily="34" charset="0"/>
                <a:cs typeface="Arial" panose="020B0604020202020204" pitchFamily="34" charset="0"/>
              </a:rPr>
              <a:t>нн</a:t>
            </a:r>
            <a:r>
              <a:rPr sz="1200" spc="-9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200" spc="107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200" spc="64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200" spc="17" dirty="0"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sz="1200" spc="-5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200" spc="4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1200" spc="2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200" spc="47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200" spc="2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200" spc="-17" dirty="0"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sz="1200" spc="-5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7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200" spc="-5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200" spc="-13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200" spc="-2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200" spc="2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200" spc="-43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200" spc="180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ки  </a:t>
            </a:r>
            <a:r>
              <a:rPr sz="1200" spc="9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инфраструктуры</a:t>
            </a:r>
            <a:r>
              <a:rPr sz="1200" spc="-6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1" dirty="0">
                <a:latin typeface="Arial" panose="020B0604020202020204" pitchFamily="34" charset="0"/>
                <a:cs typeface="Arial" panose="020B0604020202020204" pitchFamily="34" charset="0"/>
              </a:rPr>
              <a:t>национального</a:t>
            </a:r>
            <a:r>
              <a:rPr sz="1200" spc="-4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4" dirty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sz="1200" spc="-4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sz="12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3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200" spc="-5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9" dirty="0">
                <a:latin typeface="Arial" panose="020B0604020202020204" pitchFamily="34" charset="0"/>
                <a:cs typeface="Arial" panose="020B0604020202020204" pitchFamily="34" charset="0"/>
              </a:rPr>
              <a:t>2023-2024</a:t>
            </a:r>
            <a:r>
              <a:rPr sz="12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3" dirty="0">
                <a:latin typeface="Arial" panose="020B0604020202020204" pitchFamily="34" charset="0"/>
                <a:cs typeface="Arial" panose="020B0604020202020204" pitchFamily="34" charset="0"/>
              </a:rPr>
              <a:t>у.г</a:t>
            </a:r>
            <a:r>
              <a:rPr sz="1070" spc="-13" dirty="0">
                <a:latin typeface="Microsoft Sans Serif"/>
                <a:cs typeface="Microsoft Sans Serif"/>
              </a:rPr>
              <a:t>.</a:t>
            </a:r>
            <a:endParaRPr sz="107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536" y="6373338"/>
            <a:ext cx="6737312" cy="484662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541" spc="-39" dirty="0">
                <a:latin typeface="Roboto"/>
                <a:cs typeface="Roboto"/>
              </a:rPr>
              <a:t>Будет</a:t>
            </a:r>
            <a:r>
              <a:rPr sz="1541" spc="-43" dirty="0">
                <a:latin typeface="Roboto"/>
                <a:cs typeface="Roboto"/>
              </a:rPr>
              <a:t> </a:t>
            </a:r>
            <a:r>
              <a:rPr sz="1541" spc="-13" dirty="0">
                <a:latin typeface="Roboto"/>
                <a:cs typeface="Roboto"/>
              </a:rPr>
              <a:t>размещен</a:t>
            </a:r>
            <a:r>
              <a:rPr sz="1541" spc="-43" dirty="0">
                <a:latin typeface="Roboto"/>
                <a:cs typeface="Roboto"/>
              </a:rPr>
              <a:t> </a:t>
            </a:r>
            <a:r>
              <a:rPr sz="1541" spc="-4" dirty="0">
                <a:latin typeface="Roboto"/>
                <a:cs typeface="Roboto"/>
              </a:rPr>
              <a:t>на</a:t>
            </a:r>
            <a:r>
              <a:rPr sz="1541" spc="-43" dirty="0">
                <a:latin typeface="Roboto"/>
                <a:cs typeface="Roboto"/>
              </a:rPr>
              <a:t> </a:t>
            </a:r>
            <a:r>
              <a:rPr sz="1541" spc="-9" dirty="0">
                <a:latin typeface="Roboto"/>
                <a:cs typeface="Roboto"/>
              </a:rPr>
              <a:t>странице</a:t>
            </a:r>
            <a:r>
              <a:rPr sz="1541" spc="-43" dirty="0">
                <a:latin typeface="Roboto"/>
                <a:cs typeface="Roboto"/>
              </a:rPr>
              <a:t> </a:t>
            </a:r>
            <a:r>
              <a:rPr sz="1541" spc="-21" dirty="0">
                <a:latin typeface="Calibri"/>
                <a:cs typeface="Calibri"/>
              </a:rPr>
              <a:t>«</a:t>
            </a:r>
            <a:r>
              <a:rPr sz="1541" spc="-21" dirty="0">
                <a:latin typeface="Roboto"/>
                <a:cs typeface="Roboto"/>
              </a:rPr>
              <a:t>Точка</a:t>
            </a:r>
            <a:r>
              <a:rPr sz="1541" spc="-43" dirty="0">
                <a:latin typeface="Roboto"/>
                <a:cs typeface="Roboto"/>
              </a:rPr>
              <a:t> </a:t>
            </a:r>
            <a:r>
              <a:rPr sz="1541" spc="-17" dirty="0">
                <a:latin typeface="Roboto"/>
                <a:cs typeface="Roboto"/>
              </a:rPr>
              <a:t>роста</a:t>
            </a:r>
            <a:r>
              <a:rPr sz="1541" spc="-17" dirty="0">
                <a:latin typeface="Calibri"/>
                <a:cs typeface="Calibri"/>
              </a:rPr>
              <a:t>»</a:t>
            </a:r>
            <a:r>
              <a:rPr sz="1541" spc="-4" dirty="0">
                <a:latin typeface="Calibri"/>
                <a:cs typeface="Calibri"/>
              </a:rPr>
              <a:t> </a:t>
            </a:r>
            <a:r>
              <a:rPr sz="1541" spc="-17" dirty="0">
                <a:latin typeface="Roboto"/>
                <a:cs typeface="Roboto"/>
              </a:rPr>
              <a:t>сайта</a:t>
            </a:r>
            <a:r>
              <a:rPr sz="1541" spc="-43" dirty="0">
                <a:latin typeface="Roboto"/>
                <a:cs typeface="Roboto"/>
              </a:rPr>
              <a:t> </a:t>
            </a:r>
            <a:r>
              <a:rPr sz="1541" spc="9" dirty="0">
                <a:latin typeface="Roboto"/>
                <a:cs typeface="Roboto"/>
              </a:rPr>
              <a:t>АИРО</a:t>
            </a:r>
            <a:endParaRPr sz="1541" dirty="0">
              <a:latin typeface="Roboto"/>
              <a:cs typeface="Roboto"/>
            </a:endParaRPr>
          </a:p>
          <a:p>
            <a:pPr marL="10872">
              <a:spcBef>
                <a:spcPts val="13"/>
              </a:spcBef>
            </a:pPr>
            <a:r>
              <a:rPr sz="1541" u="heavy" spc="-13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https://iro22.ru/centr-obrazovanija-cifrovogo-i-gumanitarnogo-profilej-tochka-rosta/</a:t>
            </a:r>
            <a:endParaRPr sz="1541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0558" y="389796"/>
            <a:ext cx="2496932" cy="247546"/>
          </a:xfrm>
          <a:prstGeom prst="rect">
            <a:avLst/>
          </a:prstGeom>
        </p:spPr>
        <p:txBody>
          <a:bodyPr vert="horz" wrap="square" lIns="0" tIns="10329" rIns="0" bIns="0" rtlCol="0" anchor="ctr">
            <a:spAutoFit/>
          </a:bodyPr>
          <a:lstStyle/>
          <a:p>
            <a:pPr marL="10872">
              <a:spcBef>
                <a:spcPts val="81"/>
              </a:spcBef>
            </a:pPr>
            <a:r>
              <a:rPr sz="1541" spc="-21" dirty="0">
                <a:solidFill>
                  <a:srgbClr val="FF0000"/>
                </a:solidFill>
                <a:latin typeface="Roboto"/>
                <a:cs typeface="Roboto"/>
              </a:rPr>
              <a:t>Р</a:t>
            </a:r>
            <a:r>
              <a:rPr sz="1541" spc="4" dirty="0">
                <a:solidFill>
                  <a:srgbClr val="FF0000"/>
                </a:solidFill>
                <a:latin typeface="Roboto"/>
                <a:cs typeface="Roboto"/>
              </a:rPr>
              <a:t>е</a:t>
            </a:r>
            <a:r>
              <a:rPr sz="1541" spc="-17" dirty="0">
                <a:solidFill>
                  <a:srgbClr val="FF0000"/>
                </a:solidFill>
                <a:latin typeface="Roboto"/>
                <a:cs typeface="Roboto"/>
              </a:rPr>
              <a:t>а</a:t>
            </a:r>
            <a:r>
              <a:rPr sz="1541" spc="21" dirty="0">
                <a:solidFill>
                  <a:srgbClr val="FF0000"/>
                </a:solidFill>
                <a:latin typeface="Roboto"/>
                <a:cs typeface="Roboto"/>
              </a:rPr>
              <a:t>л</a:t>
            </a:r>
            <a:r>
              <a:rPr sz="1541" spc="17" dirty="0">
                <a:solidFill>
                  <a:srgbClr val="FF0000"/>
                </a:solidFill>
                <a:latin typeface="Roboto"/>
                <a:cs typeface="Roboto"/>
              </a:rPr>
              <a:t>и</a:t>
            </a:r>
            <a:r>
              <a:rPr sz="1541" spc="-30" dirty="0">
                <a:solidFill>
                  <a:srgbClr val="FF0000"/>
                </a:solidFill>
                <a:latin typeface="Roboto"/>
                <a:cs typeface="Roboto"/>
              </a:rPr>
              <a:t>з</a:t>
            </a:r>
            <a:r>
              <a:rPr sz="1541" spc="-34" dirty="0">
                <a:solidFill>
                  <a:srgbClr val="FF0000"/>
                </a:solidFill>
                <a:latin typeface="Roboto"/>
                <a:cs typeface="Roboto"/>
              </a:rPr>
              <a:t>а</a:t>
            </a:r>
            <a:r>
              <a:rPr sz="1541" spc="-9" dirty="0">
                <a:solidFill>
                  <a:srgbClr val="FF0000"/>
                </a:solidFill>
                <a:latin typeface="Roboto"/>
                <a:cs typeface="Roboto"/>
              </a:rPr>
              <a:t>ц</a:t>
            </a:r>
            <a:r>
              <a:rPr sz="1541" spc="4" dirty="0">
                <a:solidFill>
                  <a:srgbClr val="FF0000"/>
                </a:solidFill>
                <a:latin typeface="Roboto"/>
                <a:cs typeface="Roboto"/>
              </a:rPr>
              <a:t>и</a:t>
            </a:r>
            <a:r>
              <a:rPr sz="1541" spc="-34" dirty="0">
                <a:solidFill>
                  <a:srgbClr val="FF0000"/>
                </a:solidFill>
                <a:latin typeface="Roboto"/>
                <a:cs typeface="Roboto"/>
              </a:rPr>
              <a:t>я</a:t>
            </a:r>
            <a:r>
              <a:rPr sz="1541" spc="-39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1541" spc="-13" dirty="0">
                <a:solidFill>
                  <a:srgbClr val="FF0000"/>
                </a:solidFill>
                <a:latin typeface="Roboto"/>
                <a:cs typeface="Roboto"/>
              </a:rPr>
              <a:t>К</a:t>
            </a:r>
            <a:r>
              <a:rPr sz="1541" spc="-4" dirty="0">
                <a:solidFill>
                  <a:srgbClr val="FF0000"/>
                </a:solidFill>
                <a:latin typeface="Roboto"/>
                <a:cs typeface="Roboto"/>
              </a:rPr>
              <a:t>о</a:t>
            </a:r>
            <a:r>
              <a:rPr sz="1541" spc="-9" dirty="0">
                <a:solidFill>
                  <a:srgbClr val="FF0000"/>
                </a:solidFill>
                <a:latin typeface="Roboto"/>
                <a:cs typeface="Roboto"/>
              </a:rPr>
              <a:t>м</a:t>
            </a:r>
            <a:r>
              <a:rPr sz="1541" spc="4" dirty="0">
                <a:solidFill>
                  <a:srgbClr val="FF0000"/>
                </a:solidFill>
                <a:latin typeface="Roboto"/>
                <a:cs typeface="Roboto"/>
              </a:rPr>
              <a:t>п</a:t>
            </a:r>
            <a:r>
              <a:rPr sz="1541" spc="21" dirty="0">
                <a:solidFill>
                  <a:srgbClr val="FF0000"/>
                </a:solidFill>
                <a:latin typeface="Roboto"/>
                <a:cs typeface="Roboto"/>
              </a:rPr>
              <a:t>л</a:t>
            </a:r>
            <a:r>
              <a:rPr sz="1541" spc="17" dirty="0">
                <a:solidFill>
                  <a:srgbClr val="FF0000"/>
                </a:solidFill>
                <a:latin typeface="Roboto"/>
                <a:cs typeface="Roboto"/>
              </a:rPr>
              <a:t>е</a:t>
            </a:r>
            <a:r>
              <a:rPr sz="1541" spc="-26" dirty="0">
                <a:solidFill>
                  <a:srgbClr val="FF0000"/>
                </a:solidFill>
                <a:latin typeface="Roboto"/>
                <a:cs typeface="Roboto"/>
              </a:rPr>
              <a:t>к</a:t>
            </a:r>
            <a:r>
              <a:rPr sz="1541" spc="4" dirty="0">
                <a:solidFill>
                  <a:srgbClr val="FF0000"/>
                </a:solidFill>
                <a:latin typeface="Roboto"/>
                <a:cs typeface="Roboto"/>
              </a:rPr>
              <a:t>с</a:t>
            </a:r>
            <a:r>
              <a:rPr sz="1541" dirty="0">
                <a:solidFill>
                  <a:srgbClr val="FF0000"/>
                </a:solidFill>
                <a:latin typeface="Roboto"/>
                <a:cs typeface="Roboto"/>
              </a:rPr>
              <a:t>н</a:t>
            </a:r>
            <a:r>
              <a:rPr sz="1541" spc="4" dirty="0">
                <a:solidFill>
                  <a:srgbClr val="FF0000"/>
                </a:solidFill>
                <a:latin typeface="Roboto"/>
                <a:cs typeface="Roboto"/>
              </a:rPr>
              <a:t>о</a:t>
            </a:r>
            <a:r>
              <a:rPr sz="1541" spc="-17" dirty="0">
                <a:solidFill>
                  <a:srgbClr val="FF0000"/>
                </a:solidFill>
                <a:latin typeface="Roboto"/>
                <a:cs typeface="Roboto"/>
              </a:rPr>
              <a:t>г</a:t>
            </a:r>
            <a:r>
              <a:rPr sz="1541" dirty="0">
                <a:solidFill>
                  <a:srgbClr val="FF0000"/>
                </a:solidFill>
                <a:latin typeface="Roboto"/>
                <a:cs typeface="Roboto"/>
              </a:rPr>
              <a:t>о</a:t>
            </a:r>
            <a:endParaRPr sz="1541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558" y="621507"/>
            <a:ext cx="623553" cy="247546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541" spc="4" dirty="0">
                <a:solidFill>
                  <a:srgbClr val="FF0000"/>
                </a:solidFill>
                <a:latin typeface="Roboto"/>
                <a:cs typeface="Roboto"/>
              </a:rPr>
              <a:t>п</a:t>
            </a:r>
            <a:r>
              <a:rPr sz="1541" spc="13" dirty="0">
                <a:solidFill>
                  <a:srgbClr val="FF0000"/>
                </a:solidFill>
                <a:latin typeface="Roboto"/>
                <a:cs typeface="Roboto"/>
              </a:rPr>
              <a:t>л</a:t>
            </a:r>
            <a:r>
              <a:rPr sz="1541" spc="9" dirty="0">
                <a:solidFill>
                  <a:srgbClr val="FF0000"/>
                </a:solidFill>
                <a:latin typeface="Roboto"/>
                <a:cs typeface="Roboto"/>
              </a:rPr>
              <a:t>а</a:t>
            </a:r>
            <a:r>
              <a:rPr sz="1541" spc="4" dirty="0">
                <a:solidFill>
                  <a:srgbClr val="FF0000"/>
                </a:solidFill>
                <a:latin typeface="Roboto"/>
                <a:cs typeface="Roboto"/>
              </a:rPr>
              <a:t>н</a:t>
            </a:r>
            <a:r>
              <a:rPr sz="1541" spc="-17" dirty="0">
                <a:solidFill>
                  <a:srgbClr val="FF0000"/>
                </a:solidFill>
                <a:latin typeface="Roboto"/>
                <a:cs typeface="Roboto"/>
              </a:rPr>
              <a:t>а</a:t>
            </a:r>
            <a:r>
              <a:rPr sz="1541" spc="-13" dirty="0">
                <a:solidFill>
                  <a:srgbClr val="FF0000"/>
                </a:solidFill>
                <a:latin typeface="Roboto"/>
                <a:cs typeface="Roboto"/>
              </a:rPr>
              <a:t>!</a:t>
            </a:r>
            <a:endParaRPr sz="1541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3608" y="637342"/>
            <a:ext cx="4598095" cy="479141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10872" marR="4349">
              <a:lnSpc>
                <a:spcPct val="100600"/>
              </a:lnSpc>
              <a:spcBef>
                <a:spcPts val="73"/>
              </a:spcBef>
            </a:pPr>
            <a:r>
              <a:rPr sz="1541" spc="4" dirty="0">
                <a:solidFill>
                  <a:srgbClr val="FF0000"/>
                </a:solidFill>
                <a:latin typeface="Roboto"/>
                <a:cs typeface="Roboto"/>
              </a:rPr>
              <a:t>Формирование</a:t>
            </a:r>
            <a:r>
              <a:rPr sz="1541" spc="-39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1541" spc="13" dirty="0">
                <a:solidFill>
                  <a:srgbClr val="FF0000"/>
                </a:solidFill>
                <a:latin typeface="Roboto"/>
                <a:cs typeface="Roboto"/>
              </a:rPr>
              <a:t>ЕНГ</a:t>
            </a:r>
            <a:r>
              <a:rPr sz="1541" spc="312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1541" spc="-13" dirty="0">
                <a:solidFill>
                  <a:srgbClr val="FF0000"/>
                </a:solidFill>
                <a:latin typeface="Roboto"/>
                <a:cs typeface="Roboto"/>
              </a:rPr>
              <a:t>посредством</a:t>
            </a:r>
            <a:r>
              <a:rPr sz="1541" spc="-34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1541" spc="-4" dirty="0">
                <a:solidFill>
                  <a:srgbClr val="FF0000"/>
                </a:solidFill>
                <a:latin typeface="Roboto"/>
                <a:cs typeface="Roboto"/>
              </a:rPr>
              <a:t>использования </a:t>
            </a:r>
            <a:r>
              <a:rPr sz="1541" spc="-372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1541" spc="-17" dirty="0">
                <a:solidFill>
                  <a:srgbClr val="FF0000"/>
                </a:solidFill>
                <a:latin typeface="Roboto"/>
                <a:cs typeface="Roboto"/>
              </a:rPr>
              <a:t>оборудования</a:t>
            </a:r>
            <a:r>
              <a:rPr sz="1541" spc="-43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1541" spc="-9" dirty="0">
                <a:solidFill>
                  <a:srgbClr val="FF0000"/>
                </a:solidFill>
                <a:latin typeface="Roboto"/>
                <a:cs typeface="Roboto"/>
              </a:rPr>
              <a:t>центров</a:t>
            </a:r>
            <a:r>
              <a:rPr sz="1541" spc="-39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1541" spc="-21" dirty="0">
                <a:solidFill>
                  <a:srgbClr val="FF0000"/>
                </a:solidFill>
                <a:latin typeface="Calibri"/>
                <a:cs typeface="Calibri"/>
              </a:rPr>
              <a:t>«</a:t>
            </a:r>
            <a:r>
              <a:rPr sz="1541" spc="-21" dirty="0">
                <a:solidFill>
                  <a:srgbClr val="FF0000"/>
                </a:solidFill>
                <a:latin typeface="Roboto"/>
                <a:cs typeface="Roboto"/>
              </a:rPr>
              <a:t>Точка</a:t>
            </a:r>
            <a:r>
              <a:rPr sz="1541" spc="-43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1541" spc="-17" dirty="0">
                <a:solidFill>
                  <a:srgbClr val="FF0000"/>
                </a:solidFill>
                <a:latin typeface="Roboto"/>
                <a:cs typeface="Roboto"/>
              </a:rPr>
              <a:t>роста</a:t>
            </a:r>
            <a:r>
              <a:rPr sz="1541" spc="-17" dirty="0">
                <a:solidFill>
                  <a:srgbClr val="FF0000"/>
                </a:solidFill>
                <a:latin typeface="Calibri"/>
                <a:cs typeface="Calibri"/>
              </a:rPr>
              <a:t>»</a:t>
            </a:r>
            <a:endParaRPr sz="154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1171" y="563659"/>
            <a:ext cx="2833444" cy="247546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541" u="heavy" spc="-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https://vk.com/tochkarosta_official</a:t>
            </a:r>
            <a:endParaRPr sz="1541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7880" y="1225203"/>
            <a:ext cx="4496119" cy="43743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541" y="927819"/>
            <a:ext cx="2985714" cy="54344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50226" y="563659"/>
            <a:ext cx="1896755" cy="247546"/>
          </a:xfrm>
          <a:prstGeom prst="rect">
            <a:avLst/>
          </a:prstGeom>
        </p:spPr>
        <p:txBody>
          <a:bodyPr vert="horz" wrap="square" lIns="0" tIns="10329" rIns="0" bIns="0" rtlCol="0">
            <a:spAutoFit/>
          </a:bodyPr>
          <a:lstStyle/>
          <a:p>
            <a:pPr marL="10872">
              <a:spcBef>
                <a:spcPts val="81"/>
              </a:spcBef>
            </a:pPr>
            <a:r>
              <a:rPr sz="1541" u="heavy" spc="-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https://t.me/TR_metod</a:t>
            </a:r>
            <a:endParaRPr sz="1541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91423" y="3406938"/>
            <a:ext cx="881781" cy="312049"/>
            <a:chOff x="4311787" y="3752481"/>
            <a:chExt cx="1029969" cy="364490"/>
          </a:xfrm>
        </p:grpSpPr>
        <p:sp>
          <p:nvSpPr>
            <p:cNvPr id="7" name="object 7"/>
            <p:cNvSpPr/>
            <p:nvPr/>
          </p:nvSpPr>
          <p:spPr>
            <a:xfrm>
              <a:off x="4318130" y="3758824"/>
              <a:ext cx="1017269" cy="351790"/>
            </a:xfrm>
            <a:custGeom>
              <a:avLst/>
              <a:gdLst/>
              <a:ahLst/>
              <a:cxnLst/>
              <a:rect l="l" t="t" r="r" b="b"/>
              <a:pathLst>
                <a:path w="1017270" h="351789">
                  <a:moveTo>
                    <a:pt x="841400" y="351703"/>
                  </a:moveTo>
                  <a:lnTo>
                    <a:pt x="841400" y="263777"/>
                  </a:lnTo>
                  <a:lnTo>
                    <a:pt x="0" y="263777"/>
                  </a:lnTo>
                  <a:lnTo>
                    <a:pt x="0" y="87926"/>
                  </a:lnTo>
                  <a:lnTo>
                    <a:pt x="841400" y="87926"/>
                  </a:lnTo>
                  <a:lnTo>
                    <a:pt x="841400" y="0"/>
                  </a:lnTo>
                  <a:lnTo>
                    <a:pt x="1017251" y="175852"/>
                  </a:lnTo>
                  <a:lnTo>
                    <a:pt x="841400" y="351703"/>
                  </a:lnTo>
                  <a:close/>
                </a:path>
              </a:pathLst>
            </a:custGeom>
            <a:solidFill>
              <a:srgbClr val="5B9AD5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8" name="object 8"/>
            <p:cNvSpPr/>
            <p:nvPr/>
          </p:nvSpPr>
          <p:spPr>
            <a:xfrm>
              <a:off x="4318130" y="3758824"/>
              <a:ext cx="1017269" cy="351790"/>
            </a:xfrm>
            <a:custGeom>
              <a:avLst/>
              <a:gdLst/>
              <a:ahLst/>
              <a:cxnLst/>
              <a:rect l="l" t="t" r="r" b="b"/>
              <a:pathLst>
                <a:path w="1017270" h="351789">
                  <a:moveTo>
                    <a:pt x="0" y="87926"/>
                  </a:moveTo>
                  <a:lnTo>
                    <a:pt x="841400" y="87926"/>
                  </a:lnTo>
                  <a:lnTo>
                    <a:pt x="841400" y="0"/>
                  </a:lnTo>
                  <a:lnTo>
                    <a:pt x="1017251" y="175852"/>
                  </a:lnTo>
                  <a:lnTo>
                    <a:pt x="841400" y="351703"/>
                  </a:lnTo>
                  <a:lnTo>
                    <a:pt x="841400" y="263777"/>
                  </a:lnTo>
                  <a:lnTo>
                    <a:pt x="0" y="263777"/>
                  </a:lnTo>
                  <a:lnTo>
                    <a:pt x="0" y="87926"/>
                  </a:lnTo>
                  <a:close/>
                </a:path>
              </a:pathLst>
            </a:custGeom>
            <a:ln w="12686">
              <a:solidFill>
                <a:srgbClr val="41709A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0170" y="824836"/>
            <a:ext cx="2429521" cy="143863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10872" marR="4349">
              <a:lnSpc>
                <a:spcPct val="100600"/>
              </a:lnSpc>
              <a:spcBef>
                <a:spcPts val="73"/>
              </a:spcBef>
            </a:pPr>
            <a:r>
              <a:rPr sz="1541" u="heavy" spc="-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https://iro22.ru/dejatelnost/ </a:t>
            </a:r>
            <a:r>
              <a:rPr sz="1541" spc="-4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541" u="heavy" spc="-13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redakcionno-izdatelskaja-i- </a:t>
            </a:r>
            <a:r>
              <a:rPr sz="1541" spc="-9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541" u="heavy" spc="-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bibliotechno-informacionnaja- </a:t>
            </a:r>
            <a:r>
              <a:rPr sz="1541" spc="-338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541" u="heavy" spc="-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dejatelnost/nauchno- </a:t>
            </a:r>
            <a:r>
              <a:rPr sz="1541" spc="-4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541" u="heavy" spc="-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pedagogicheskij-zhurnal- </a:t>
            </a:r>
            <a:r>
              <a:rPr sz="1541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541" u="heavy" spc="-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uchitel-altaja/</a:t>
            </a:r>
            <a:endParaRPr sz="1541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8880" y="244343"/>
            <a:ext cx="5777790" cy="6237708"/>
            <a:chOff x="162219" y="58393"/>
            <a:chExt cx="6748780" cy="7285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19" y="58393"/>
              <a:ext cx="6748344" cy="4911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0118" y="4605024"/>
              <a:ext cx="3491437" cy="273920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037504" y="3611738"/>
            <a:ext cx="544182" cy="224523"/>
            <a:chOff x="7052139" y="3991698"/>
            <a:chExt cx="635635" cy="262255"/>
          </a:xfrm>
        </p:grpSpPr>
        <p:sp>
          <p:nvSpPr>
            <p:cNvPr id="7" name="object 7"/>
            <p:cNvSpPr/>
            <p:nvPr/>
          </p:nvSpPr>
          <p:spPr>
            <a:xfrm>
              <a:off x="7058482" y="3998042"/>
              <a:ext cx="622935" cy="249554"/>
            </a:xfrm>
            <a:custGeom>
              <a:avLst/>
              <a:gdLst/>
              <a:ahLst/>
              <a:cxnLst/>
              <a:rect l="l" t="t" r="r" b="b"/>
              <a:pathLst>
                <a:path w="622934" h="249554">
                  <a:moveTo>
                    <a:pt x="124562" y="249123"/>
                  </a:moveTo>
                  <a:lnTo>
                    <a:pt x="0" y="124561"/>
                  </a:lnTo>
                  <a:lnTo>
                    <a:pt x="124562" y="0"/>
                  </a:lnTo>
                  <a:lnTo>
                    <a:pt x="124562" y="62280"/>
                  </a:lnTo>
                  <a:lnTo>
                    <a:pt x="622806" y="62280"/>
                  </a:lnTo>
                  <a:lnTo>
                    <a:pt x="622806" y="186842"/>
                  </a:lnTo>
                  <a:lnTo>
                    <a:pt x="124562" y="186842"/>
                  </a:lnTo>
                  <a:lnTo>
                    <a:pt x="124562" y="249123"/>
                  </a:lnTo>
                  <a:close/>
                </a:path>
              </a:pathLst>
            </a:custGeom>
            <a:solidFill>
              <a:srgbClr val="5B9AD5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8" name="object 8"/>
            <p:cNvSpPr/>
            <p:nvPr/>
          </p:nvSpPr>
          <p:spPr>
            <a:xfrm>
              <a:off x="7058482" y="3998042"/>
              <a:ext cx="622935" cy="249554"/>
            </a:xfrm>
            <a:custGeom>
              <a:avLst/>
              <a:gdLst/>
              <a:ahLst/>
              <a:cxnLst/>
              <a:rect l="l" t="t" r="r" b="b"/>
              <a:pathLst>
                <a:path w="622934" h="249554">
                  <a:moveTo>
                    <a:pt x="622806" y="186842"/>
                  </a:moveTo>
                  <a:lnTo>
                    <a:pt x="124562" y="186842"/>
                  </a:lnTo>
                  <a:lnTo>
                    <a:pt x="124562" y="249123"/>
                  </a:lnTo>
                  <a:lnTo>
                    <a:pt x="0" y="124561"/>
                  </a:lnTo>
                  <a:lnTo>
                    <a:pt x="124562" y="0"/>
                  </a:lnTo>
                  <a:lnTo>
                    <a:pt x="124562" y="62280"/>
                  </a:lnTo>
                  <a:lnTo>
                    <a:pt x="622806" y="62280"/>
                  </a:lnTo>
                  <a:lnTo>
                    <a:pt x="622806" y="186842"/>
                  </a:lnTo>
                  <a:close/>
                </a:path>
              </a:pathLst>
            </a:custGeom>
            <a:ln w="12686">
              <a:solidFill>
                <a:srgbClr val="41709A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70213" y="3070990"/>
            <a:ext cx="2552383" cy="301740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481650" marR="4349" indent="50557">
              <a:lnSpc>
                <a:spcPct val="100600"/>
              </a:lnSpc>
              <a:spcBef>
                <a:spcPts val="73"/>
              </a:spcBef>
            </a:pPr>
            <a:r>
              <a:rPr sz="1541" b="1" spc="77" dirty="0">
                <a:latin typeface="Roboto Bk"/>
                <a:cs typeface="Roboto Bk"/>
              </a:rPr>
              <a:t>Прием </a:t>
            </a:r>
            <a:r>
              <a:rPr sz="1541" b="1" spc="47" dirty="0">
                <a:latin typeface="Roboto Bk"/>
                <a:cs typeface="Roboto Bk"/>
              </a:rPr>
              <a:t>статей в </a:t>
            </a:r>
            <a:r>
              <a:rPr sz="1541" b="1" spc="51" dirty="0">
                <a:latin typeface="Roboto Bk"/>
                <a:cs typeface="Roboto Bk"/>
              </a:rPr>
              <a:t> </a:t>
            </a:r>
            <a:r>
              <a:rPr sz="1541" b="1" spc="81" dirty="0">
                <a:latin typeface="Roboto Bk"/>
                <a:cs typeface="Roboto Bk"/>
              </a:rPr>
              <a:t>журнал </a:t>
            </a:r>
            <a:r>
              <a:rPr sz="1541" b="1" spc="64" dirty="0">
                <a:latin typeface="Roboto Bk"/>
                <a:cs typeface="Roboto Bk"/>
              </a:rPr>
              <a:t>«Учитель </a:t>
            </a:r>
            <a:r>
              <a:rPr sz="1541" b="1" spc="68" dirty="0">
                <a:latin typeface="Roboto Bk"/>
                <a:cs typeface="Roboto Bk"/>
              </a:rPr>
              <a:t> </a:t>
            </a:r>
            <a:r>
              <a:rPr sz="1541" b="1" spc="26" dirty="0">
                <a:latin typeface="Roboto Bk"/>
                <a:cs typeface="Roboto Bk"/>
              </a:rPr>
              <a:t>Алтая».</a:t>
            </a:r>
            <a:r>
              <a:rPr sz="1541" b="1" spc="-9" dirty="0">
                <a:latin typeface="Roboto Bk"/>
                <a:cs typeface="Roboto Bk"/>
              </a:rPr>
              <a:t> </a:t>
            </a:r>
            <a:r>
              <a:rPr sz="1541" b="1" spc="30" dirty="0">
                <a:latin typeface="Roboto Bk"/>
                <a:cs typeface="Roboto Bk"/>
              </a:rPr>
              <a:t>Тема</a:t>
            </a:r>
            <a:r>
              <a:rPr sz="1541" b="1" spc="-4" dirty="0">
                <a:latin typeface="Roboto Bk"/>
                <a:cs typeface="Roboto Bk"/>
              </a:rPr>
              <a:t> </a:t>
            </a:r>
            <a:r>
              <a:rPr sz="1541" b="1" spc="60" dirty="0">
                <a:latin typeface="Roboto Bk"/>
                <a:cs typeface="Roboto Bk"/>
              </a:rPr>
              <a:t>номера </a:t>
            </a:r>
            <a:r>
              <a:rPr sz="1541" b="1" spc="-372" dirty="0">
                <a:latin typeface="Roboto Bk"/>
                <a:cs typeface="Roboto Bk"/>
              </a:rPr>
              <a:t> </a:t>
            </a:r>
            <a:r>
              <a:rPr sz="1541" b="1" spc="-34" dirty="0">
                <a:latin typeface="Roboto Bk"/>
                <a:cs typeface="Roboto Bk"/>
              </a:rPr>
              <a:t>4</a:t>
            </a:r>
            <a:r>
              <a:rPr sz="1541" b="1" spc="-9" dirty="0">
                <a:latin typeface="Roboto Bk"/>
                <a:cs typeface="Roboto Bk"/>
              </a:rPr>
              <a:t> </a:t>
            </a:r>
            <a:r>
              <a:rPr sz="1541" b="1" spc="47" dirty="0">
                <a:latin typeface="Roboto Bk"/>
                <a:cs typeface="Roboto Bk"/>
              </a:rPr>
              <a:t>«Деятельностный </a:t>
            </a:r>
            <a:r>
              <a:rPr sz="1541" b="1" spc="51" dirty="0">
                <a:latin typeface="Roboto Bk"/>
                <a:cs typeface="Roboto Bk"/>
              </a:rPr>
              <a:t> </a:t>
            </a:r>
            <a:r>
              <a:rPr sz="1541" b="1" spc="-13" dirty="0">
                <a:latin typeface="Roboto Bk"/>
                <a:cs typeface="Roboto Bk"/>
              </a:rPr>
              <a:t>подход </a:t>
            </a:r>
            <a:r>
              <a:rPr sz="1541" b="1" spc="47" dirty="0">
                <a:latin typeface="Roboto Bk"/>
                <a:cs typeface="Roboto Bk"/>
              </a:rPr>
              <a:t>в </a:t>
            </a:r>
            <a:r>
              <a:rPr sz="1541" b="1" spc="86" dirty="0">
                <a:latin typeface="Roboto Bk"/>
                <a:cs typeface="Roboto Bk"/>
              </a:rPr>
              <a:t>обучении: </a:t>
            </a:r>
            <a:r>
              <a:rPr sz="1541" b="1" spc="90" dirty="0">
                <a:latin typeface="Roboto Bk"/>
                <a:cs typeface="Roboto Bk"/>
              </a:rPr>
              <a:t> </a:t>
            </a:r>
            <a:r>
              <a:rPr sz="1541" b="1" spc="-4" dirty="0">
                <a:latin typeface="Roboto Bk"/>
                <a:cs typeface="Roboto Bk"/>
              </a:rPr>
              <a:t>опыт,</a:t>
            </a:r>
            <a:r>
              <a:rPr sz="1541" b="1" spc="4" dirty="0">
                <a:latin typeface="Roboto Bk"/>
                <a:cs typeface="Roboto Bk"/>
              </a:rPr>
              <a:t> </a:t>
            </a:r>
            <a:r>
              <a:rPr sz="1541" b="1" spc="34" dirty="0">
                <a:latin typeface="Roboto Bk"/>
                <a:cs typeface="Roboto Bk"/>
              </a:rPr>
              <a:t>проблемы, </a:t>
            </a:r>
            <a:r>
              <a:rPr sz="1541" b="1" spc="39" dirty="0">
                <a:latin typeface="Roboto Bk"/>
                <a:cs typeface="Roboto Bk"/>
              </a:rPr>
              <a:t> </a:t>
            </a:r>
            <a:r>
              <a:rPr sz="1541" b="1" spc="56" dirty="0">
                <a:latin typeface="Roboto Bk"/>
                <a:cs typeface="Roboto Bk"/>
              </a:rPr>
              <a:t>перспективы»</a:t>
            </a:r>
            <a:endParaRPr sz="1541">
              <a:latin typeface="Roboto Bk"/>
              <a:cs typeface="Roboto Bk"/>
            </a:endParaRPr>
          </a:p>
          <a:p>
            <a:pPr>
              <a:spcBef>
                <a:spcPts val="9"/>
              </a:spcBef>
            </a:pPr>
            <a:endParaRPr sz="2525">
              <a:latin typeface="Roboto Bk"/>
              <a:cs typeface="Roboto Bk"/>
            </a:endParaRPr>
          </a:p>
          <a:p>
            <a:pPr marL="10872" marR="216361">
              <a:lnSpc>
                <a:spcPct val="100600"/>
              </a:lnSpc>
            </a:pPr>
            <a:r>
              <a:rPr sz="1541" spc="17" dirty="0">
                <a:solidFill>
                  <a:srgbClr val="BF0000"/>
                </a:solidFill>
                <a:latin typeface="Roboto"/>
                <a:cs typeface="Roboto"/>
              </a:rPr>
              <a:t>Ждем</a:t>
            </a:r>
            <a:r>
              <a:rPr sz="1541" spc="-51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9" dirty="0">
                <a:solidFill>
                  <a:srgbClr val="BF0000"/>
                </a:solidFill>
                <a:latin typeface="Roboto"/>
                <a:cs typeface="Roboto"/>
              </a:rPr>
              <a:t>и</a:t>
            </a:r>
            <a:r>
              <a:rPr sz="1541" spc="-51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-17" dirty="0">
                <a:solidFill>
                  <a:srgbClr val="BF0000"/>
                </a:solidFill>
                <a:latin typeface="Roboto"/>
                <a:cs typeface="Roboto"/>
              </a:rPr>
              <a:t>материалы</a:t>
            </a:r>
            <a:r>
              <a:rPr sz="1541" spc="-51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9" dirty="0">
                <a:solidFill>
                  <a:srgbClr val="BF0000"/>
                </a:solidFill>
                <a:latin typeface="Roboto"/>
                <a:cs typeface="Roboto"/>
              </a:rPr>
              <a:t>и</a:t>
            </a:r>
            <a:r>
              <a:rPr sz="1541" spc="-51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-17" dirty="0">
                <a:solidFill>
                  <a:srgbClr val="BF0000"/>
                </a:solidFill>
                <a:latin typeface="Roboto"/>
                <a:cs typeface="Roboto"/>
              </a:rPr>
              <a:t>для </a:t>
            </a:r>
            <a:r>
              <a:rPr sz="1541" spc="-372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-13" dirty="0">
                <a:solidFill>
                  <a:srgbClr val="BF0000"/>
                </a:solidFill>
                <a:latin typeface="Roboto"/>
                <a:cs typeface="Roboto"/>
              </a:rPr>
              <a:t>страничек </a:t>
            </a:r>
            <a:r>
              <a:rPr sz="1541" spc="-17" dirty="0">
                <a:solidFill>
                  <a:srgbClr val="BF0000"/>
                </a:solidFill>
                <a:latin typeface="Roboto"/>
                <a:cs typeface="Roboto"/>
              </a:rPr>
              <a:t>отделения </a:t>
            </a:r>
            <a:r>
              <a:rPr sz="1541" spc="4" dirty="0">
                <a:solidFill>
                  <a:srgbClr val="BF0000"/>
                </a:solidFill>
                <a:latin typeface="Roboto"/>
                <a:cs typeface="Roboto"/>
              </a:rPr>
              <a:t>по </a:t>
            </a:r>
            <a:r>
              <a:rPr sz="1541" spc="9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4" dirty="0">
                <a:solidFill>
                  <a:srgbClr val="BF0000"/>
                </a:solidFill>
                <a:latin typeface="Roboto"/>
                <a:cs typeface="Roboto"/>
              </a:rPr>
              <a:t>ЕНД</a:t>
            </a:r>
            <a:r>
              <a:rPr sz="1541" spc="-43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-4" dirty="0">
                <a:solidFill>
                  <a:srgbClr val="BF0000"/>
                </a:solidFill>
                <a:latin typeface="Roboto"/>
                <a:cs typeface="Roboto"/>
              </a:rPr>
              <a:t>на</a:t>
            </a:r>
            <a:r>
              <a:rPr sz="1541" spc="-43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-17" dirty="0">
                <a:solidFill>
                  <a:srgbClr val="BF0000"/>
                </a:solidFill>
                <a:latin typeface="Roboto"/>
                <a:cs typeface="Roboto"/>
              </a:rPr>
              <a:t>сайт</a:t>
            </a:r>
            <a:r>
              <a:rPr sz="1541" spc="-39" dirty="0">
                <a:solidFill>
                  <a:srgbClr val="BF0000"/>
                </a:solidFill>
                <a:latin typeface="Roboto"/>
                <a:cs typeface="Roboto"/>
              </a:rPr>
              <a:t> </a:t>
            </a:r>
            <a:r>
              <a:rPr sz="1541" spc="9" dirty="0">
                <a:solidFill>
                  <a:srgbClr val="BF0000"/>
                </a:solidFill>
                <a:latin typeface="Roboto"/>
                <a:cs typeface="Roboto"/>
              </a:rPr>
              <a:t>АИРО</a:t>
            </a:r>
            <a:endParaRPr sz="1541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781;p228">
            <a:extLst>
              <a:ext uri="{FF2B5EF4-FFF2-40B4-BE49-F238E27FC236}">
                <a16:creationId xmlns="" xmlns:a16="http://schemas.microsoft.com/office/drawing/2014/main" id="{53891A25-2169-4008-B1A3-B019DAC3FA7C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2" name="Google Shape;1782;p228">
              <a:extLst>
                <a:ext uri="{FF2B5EF4-FFF2-40B4-BE49-F238E27FC236}">
                  <a16:creationId xmlns="" xmlns:a16="http://schemas.microsoft.com/office/drawing/2014/main" id="{BDD03398-5D2D-471C-AF49-0BD2CF114DB7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83;p228">
              <a:extLst>
                <a:ext uri="{FF2B5EF4-FFF2-40B4-BE49-F238E27FC236}">
                  <a16:creationId xmlns="" xmlns:a16="http://schemas.microsoft.com/office/drawing/2014/main" id="{9D0239CE-C71F-4A7E-85C3-39A3CECAF7F2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784;p228">
            <a:extLst>
              <a:ext uri="{FF2B5EF4-FFF2-40B4-BE49-F238E27FC236}">
                <a16:creationId xmlns="" xmlns:a16="http://schemas.microsoft.com/office/drawing/2014/main" id="{CD2D5EA0-214A-4C77-9926-6A38C4D9E3CE}"/>
              </a:ext>
            </a:extLst>
          </p:cNvPr>
          <p:cNvGrpSpPr/>
          <p:nvPr/>
        </p:nvGrpSpPr>
        <p:grpSpPr>
          <a:xfrm>
            <a:off x="0" y="0"/>
            <a:ext cx="8268916" cy="1225179"/>
            <a:chOff x="0" y="-152403"/>
            <a:chExt cx="8269122" cy="918907"/>
          </a:xfrm>
        </p:grpSpPr>
        <p:grpSp>
          <p:nvGrpSpPr>
            <p:cNvPr id="15" name="Google Shape;1785;p228">
              <a:extLst>
                <a:ext uri="{FF2B5EF4-FFF2-40B4-BE49-F238E27FC236}">
                  <a16:creationId xmlns="" xmlns:a16="http://schemas.microsoft.com/office/drawing/2014/main" id="{60D81F81-47E6-4C7D-84A7-858DE0254804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" name="Google Shape;1786;p228">
                <a:extLst>
                  <a:ext uri="{FF2B5EF4-FFF2-40B4-BE49-F238E27FC236}">
                    <a16:creationId xmlns="" xmlns:a16="http://schemas.microsoft.com/office/drawing/2014/main" id="{596A432F-557D-4F42-9313-3E080AE66331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/>
                  <a:t>   </a:t>
                </a:r>
                <a:endParaRPr sz="1900" b="1" dirty="0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" name="Google Shape;1787;p228">
                <a:extLst>
                  <a:ext uri="{FF2B5EF4-FFF2-40B4-BE49-F238E27FC236}">
                    <a16:creationId xmlns="" xmlns:a16="http://schemas.microsoft.com/office/drawing/2014/main" id="{9D96C44A-D9CE-49E2-8936-9C4461D798CE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88;p228">
                <a:extLst>
                  <a:ext uri="{FF2B5EF4-FFF2-40B4-BE49-F238E27FC236}">
                    <a16:creationId xmlns="" xmlns:a16="http://schemas.microsoft.com/office/drawing/2014/main" id="{D32D6221-B6C2-4664-AF2B-D7071AFB36C0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89;p228">
                <a:extLst>
                  <a:ext uri="{FF2B5EF4-FFF2-40B4-BE49-F238E27FC236}">
                    <a16:creationId xmlns="" xmlns:a16="http://schemas.microsoft.com/office/drawing/2014/main" id="{96C8DBB6-9AF6-4A80-A5A8-C126E6ECA094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790;p228">
              <a:extLst>
                <a:ext uri="{FF2B5EF4-FFF2-40B4-BE49-F238E27FC236}">
                  <a16:creationId xmlns="" xmlns:a16="http://schemas.microsoft.com/office/drawing/2014/main" id="{BA092133-0E31-44DB-B9BE-F09EC86843E5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84983EA-C7C4-4E58-BCD0-5826F56BB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222" y="2852936"/>
            <a:ext cx="7045555" cy="1574164"/>
          </a:xfrm>
          <a:prstGeom prst="rect">
            <a:avLst/>
          </a:prstGeom>
        </p:spPr>
        <p:txBody>
          <a:bodyPr vert="horz" wrap="square" lIns="0" tIns="10873" rIns="0" bIns="0" rtlCol="0" anchor="ctr">
            <a:spAutoFit/>
          </a:bodyPr>
          <a:lstStyle/>
          <a:p>
            <a:pPr marL="10872" marR="4349">
              <a:lnSpc>
                <a:spcPct val="106900"/>
              </a:lnSpc>
              <a:spcBef>
                <a:spcPts val="86"/>
              </a:spcBef>
            </a:pPr>
            <a:r>
              <a:rPr sz="2400" b="1" dirty="0"/>
              <a:t>Дни образования и науки </a:t>
            </a:r>
            <a:r>
              <a:rPr sz="2400" b="1" dirty="0" err="1"/>
              <a:t>на</a:t>
            </a:r>
            <a:r>
              <a:rPr sz="2400" b="1" dirty="0"/>
              <a:t>  </a:t>
            </a:r>
            <a:r>
              <a:rPr sz="2400" b="1" dirty="0" err="1"/>
              <a:t>Алтае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sz="2400" b="1" dirty="0" err="1"/>
              <a:t>Нау</a:t>
            </a:r>
            <a:r>
              <a:rPr lang="ru-RU" sz="2400" b="1" dirty="0"/>
              <a:t>ч</a:t>
            </a:r>
            <a:r>
              <a:rPr sz="2400" b="1" dirty="0" err="1"/>
              <a:t>но-практическая</a:t>
            </a:r>
            <a:r>
              <a:rPr sz="2400" b="1" dirty="0"/>
              <a:t> </a:t>
            </a:r>
            <a:r>
              <a:rPr sz="2400" b="1" dirty="0" err="1"/>
              <a:t>конференция</a:t>
            </a:r>
            <a:r>
              <a:rPr lang="ru-RU" sz="2400" b="1" dirty="0"/>
              <a:t> краевых профессиональных сообществ</a:t>
            </a:r>
            <a:r>
              <a:rPr lang="ru-RU" sz="2400" spc="64" dirty="0"/>
              <a:t/>
            </a:r>
            <a:br>
              <a:rPr lang="ru-RU" sz="2400" spc="64" dirty="0"/>
            </a:br>
            <a:endParaRPr sz="2400" b="1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9" y="685568"/>
            <a:ext cx="704851" cy="6914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7836" y="627200"/>
            <a:ext cx="1352551" cy="8081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00879" y="627197"/>
            <a:ext cx="725488" cy="79319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126072" y="274920"/>
            <a:ext cx="2698078" cy="1512946"/>
            <a:chOff x="7155592" y="94109"/>
            <a:chExt cx="3151505" cy="176720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5592" y="94109"/>
              <a:ext cx="3151439" cy="176694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909654" y="1255994"/>
              <a:ext cx="965835" cy="270510"/>
            </a:xfrm>
            <a:custGeom>
              <a:avLst/>
              <a:gdLst/>
              <a:ahLst/>
              <a:cxnLst/>
              <a:rect l="l" t="t" r="r" b="b"/>
              <a:pathLst>
                <a:path w="965834" h="270509">
                  <a:moveTo>
                    <a:pt x="965350" y="269883"/>
                  </a:moveTo>
                  <a:lnTo>
                    <a:pt x="0" y="269883"/>
                  </a:lnTo>
                  <a:lnTo>
                    <a:pt x="0" y="0"/>
                  </a:lnTo>
                  <a:lnTo>
                    <a:pt x="965350" y="0"/>
                  </a:lnTo>
                  <a:lnTo>
                    <a:pt x="965350" y="269883"/>
                  </a:lnTo>
                  <a:close/>
                </a:path>
              </a:pathLst>
            </a:custGeom>
            <a:solidFill>
              <a:srgbClr val="94C600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10" name="object 10"/>
            <p:cNvSpPr/>
            <p:nvPr/>
          </p:nvSpPr>
          <p:spPr>
            <a:xfrm>
              <a:off x="7909654" y="1255994"/>
              <a:ext cx="965835" cy="270510"/>
            </a:xfrm>
            <a:custGeom>
              <a:avLst/>
              <a:gdLst/>
              <a:ahLst/>
              <a:cxnLst/>
              <a:rect l="l" t="t" r="r" b="b"/>
              <a:pathLst>
                <a:path w="965834" h="270509">
                  <a:moveTo>
                    <a:pt x="0" y="0"/>
                  </a:moveTo>
                  <a:lnTo>
                    <a:pt x="965350" y="0"/>
                  </a:lnTo>
                  <a:lnTo>
                    <a:pt x="965350" y="269883"/>
                  </a:lnTo>
                  <a:lnTo>
                    <a:pt x="0" y="269883"/>
                  </a:lnTo>
                  <a:lnTo>
                    <a:pt x="0" y="0"/>
                  </a:lnTo>
                  <a:close/>
                </a:path>
              </a:pathLst>
            </a:custGeom>
            <a:ln w="15858">
              <a:solidFill>
                <a:srgbClr val="6B8F00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781;p228">
            <a:extLst>
              <a:ext uri="{FF2B5EF4-FFF2-40B4-BE49-F238E27FC236}">
                <a16:creationId xmlns="" xmlns:a16="http://schemas.microsoft.com/office/drawing/2014/main" id="{53891A25-2169-4008-B1A3-B019DAC3FA7C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2" name="Google Shape;1782;p228">
              <a:extLst>
                <a:ext uri="{FF2B5EF4-FFF2-40B4-BE49-F238E27FC236}">
                  <a16:creationId xmlns="" xmlns:a16="http://schemas.microsoft.com/office/drawing/2014/main" id="{BDD03398-5D2D-471C-AF49-0BD2CF114DB7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83;p228">
              <a:extLst>
                <a:ext uri="{FF2B5EF4-FFF2-40B4-BE49-F238E27FC236}">
                  <a16:creationId xmlns="" xmlns:a16="http://schemas.microsoft.com/office/drawing/2014/main" id="{9D0239CE-C71F-4A7E-85C3-39A3CECAF7F2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784;p228">
            <a:extLst>
              <a:ext uri="{FF2B5EF4-FFF2-40B4-BE49-F238E27FC236}">
                <a16:creationId xmlns="" xmlns:a16="http://schemas.microsoft.com/office/drawing/2014/main" id="{CD2D5EA0-214A-4C77-9926-6A38C4D9E3CE}"/>
              </a:ext>
            </a:extLst>
          </p:cNvPr>
          <p:cNvGrpSpPr/>
          <p:nvPr/>
        </p:nvGrpSpPr>
        <p:grpSpPr>
          <a:xfrm>
            <a:off x="0" y="0"/>
            <a:ext cx="8268916" cy="1225179"/>
            <a:chOff x="0" y="-152403"/>
            <a:chExt cx="8269122" cy="918907"/>
          </a:xfrm>
        </p:grpSpPr>
        <p:grpSp>
          <p:nvGrpSpPr>
            <p:cNvPr id="15" name="Google Shape;1785;p228">
              <a:extLst>
                <a:ext uri="{FF2B5EF4-FFF2-40B4-BE49-F238E27FC236}">
                  <a16:creationId xmlns="" xmlns:a16="http://schemas.microsoft.com/office/drawing/2014/main" id="{60D81F81-47E6-4C7D-84A7-858DE0254804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7" name="Google Shape;1786;p228">
                <a:extLst>
                  <a:ext uri="{FF2B5EF4-FFF2-40B4-BE49-F238E27FC236}">
                    <a16:creationId xmlns="" xmlns:a16="http://schemas.microsoft.com/office/drawing/2014/main" id="{596A432F-557D-4F42-9313-3E080AE66331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/>
                  <a:t>   </a:t>
                </a:r>
                <a:endParaRPr sz="1900" b="1" dirty="0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" name="Google Shape;1787;p228">
                <a:extLst>
                  <a:ext uri="{FF2B5EF4-FFF2-40B4-BE49-F238E27FC236}">
                    <a16:creationId xmlns="" xmlns:a16="http://schemas.microsoft.com/office/drawing/2014/main" id="{9D96C44A-D9CE-49E2-8936-9C4461D798CE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88;p228">
                <a:extLst>
                  <a:ext uri="{FF2B5EF4-FFF2-40B4-BE49-F238E27FC236}">
                    <a16:creationId xmlns="" xmlns:a16="http://schemas.microsoft.com/office/drawing/2014/main" id="{D32D6221-B6C2-4664-AF2B-D7071AFB36C0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89;p228">
                <a:extLst>
                  <a:ext uri="{FF2B5EF4-FFF2-40B4-BE49-F238E27FC236}">
                    <a16:creationId xmlns="" xmlns:a16="http://schemas.microsoft.com/office/drawing/2014/main" id="{96C8DBB6-9AF6-4A80-A5A8-C126E6ECA094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790;p228">
              <a:extLst>
                <a:ext uri="{FF2B5EF4-FFF2-40B4-BE49-F238E27FC236}">
                  <a16:creationId xmlns="" xmlns:a16="http://schemas.microsoft.com/office/drawing/2014/main" id="{BA092133-0E31-44DB-B9BE-F09EC86843E5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84983EA-C7C4-4E58-BCD0-5826F56BB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9" y="685568"/>
            <a:ext cx="704851" cy="6914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7836" y="627200"/>
            <a:ext cx="1352551" cy="8081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00879" y="627197"/>
            <a:ext cx="725488" cy="79319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126072" y="274920"/>
            <a:ext cx="2698078" cy="1512946"/>
            <a:chOff x="7155592" y="94109"/>
            <a:chExt cx="3151505" cy="176720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5592" y="94109"/>
              <a:ext cx="3151439" cy="176694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909654" y="1255994"/>
              <a:ext cx="965835" cy="270510"/>
            </a:xfrm>
            <a:custGeom>
              <a:avLst/>
              <a:gdLst/>
              <a:ahLst/>
              <a:cxnLst/>
              <a:rect l="l" t="t" r="r" b="b"/>
              <a:pathLst>
                <a:path w="965834" h="270509">
                  <a:moveTo>
                    <a:pt x="965350" y="269883"/>
                  </a:moveTo>
                  <a:lnTo>
                    <a:pt x="0" y="269883"/>
                  </a:lnTo>
                  <a:lnTo>
                    <a:pt x="0" y="0"/>
                  </a:lnTo>
                  <a:lnTo>
                    <a:pt x="965350" y="0"/>
                  </a:lnTo>
                  <a:lnTo>
                    <a:pt x="965350" y="269883"/>
                  </a:lnTo>
                  <a:close/>
                </a:path>
              </a:pathLst>
            </a:custGeom>
            <a:solidFill>
              <a:srgbClr val="94C600"/>
            </a:solidFill>
          </p:spPr>
          <p:txBody>
            <a:bodyPr wrap="square" lIns="0" tIns="0" rIns="0" bIns="0" rtlCol="0"/>
            <a:lstStyle/>
            <a:p>
              <a:endParaRPr sz="1541"/>
            </a:p>
          </p:txBody>
        </p:sp>
        <p:sp>
          <p:nvSpPr>
            <p:cNvPr id="10" name="object 10"/>
            <p:cNvSpPr/>
            <p:nvPr/>
          </p:nvSpPr>
          <p:spPr>
            <a:xfrm>
              <a:off x="7909654" y="1255994"/>
              <a:ext cx="965835" cy="270510"/>
            </a:xfrm>
            <a:custGeom>
              <a:avLst/>
              <a:gdLst/>
              <a:ahLst/>
              <a:cxnLst/>
              <a:rect l="l" t="t" r="r" b="b"/>
              <a:pathLst>
                <a:path w="965834" h="270509">
                  <a:moveTo>
                    <a:pt x="0" y="0"/>
                  </a:moveTo>
                  <a:lnTo>
                    <a:pt x="965350" y="0"/>
                  </a:lnTo>
                  <a:lnTo>
                    <a:pt x="965350" y="269883"/>
                  </a:lnTo>
                  <a:lnTo>
                    <a:pt x="0" y="269883"/>
                  </a:lnTo>
                  <a:lnTo>
                    <a:pt x="0" y="0"/>
                  </a:lnTo>
                  <a:close/>
                </a:path>
              </a:pathLst>
            </a:custGeom>
            <a:ln w="15858">
              <a:solidFill>
                <a:srgbClr val="6B8F00"/>
              </a:solidFill>
            </a:ln>
          </p:spPr>
          <p:txBody>
            <a:bodyPr wrap="square" lIns="0" tIns="0" rIns="0" bIns="0" rtlCol="0"/>
            <a:lstStyle/>
            <a:p>
              <a:endParaRPr sz="1541"/>
            </a:p>
          </p:txBody>
        </p:sp>
      </p:grpSp>
      <p:sp>
        <p:nvSpPr>
          <p:cNvPr id="28" name="object 5">
            <a:extLst>
              <a:ext uri="{FF2B5EF4-FFF2-40B4-BE49-F238E27FC236}">
                <a16:creationId xmlns="" xmlns:a16="http://schemas.microsoft.com/office/drawing/2014/main" id="{484AEFA1-A0A5-4642-BD8B-E098D79B41E4}"/>
              </a:ext>
            </a:extLst>
          </p:cNvPr>
          <p:cNvSpPr txBox="1"/>
          <p:nvPr/>
        </p:nvSpPr>
        <p:spPr>
          <a:xfrm>
            <a:off x="1209909" y="3780961"/>
            <a:ext cx="6048404" cy="713381"/>
          </a:xfrm>
          <a:prstGeom prst="rect">
            <a:avLst/>
          </a:prstGeom>
        </p:spPr>
        <p:txBody>
          <a:bodyPr vert="horz" wrap="square" lIns="0" tIns="23920" rIns="0" bIns="0" rtlCol="0">
            <a:spAutoFit/>
          </a:bodyPr>
          <a:lstStyle/>
          <a:p>
            <a:pPr marL="10872" marR="4349" indent="1087" algn="ctr">
              <a:lnSpc>
                <a:spcPts val="2757"/>
              </a:lnSpc>
              <a:spcBef>
                <a:spcPts val="188"/>
              </a:spcBef>
              <a:tabLst>
                <a:tab pos="1408528" algn="l"/>
              </a:tabLst>
            </a:pPr>
            <a:r>
              <a:rPr sz="2311" b="1" spc="-21" dirty="0">
                <a:solidFill>
                  <a:srgbClr val="BF0000"/>
                </a:solidFill>
                <a:latin typeface="Tahoma"/>
                <a:cs typeface="Tahoma"/>
              </a:rPr>
              <a:t>Желаем	</a:t>
            </a:r>
            <a:r>
              <a:rPr sz="2311" b="1" spc="-68" dirty="0">
                <a:solidFill>
                  <a:srgbClr val="BF0000"/>
                </a:solidFill>
                <a:latin typeface="Tahoma"/>
                <a:cs typeface="Tahoma"/>
              </a:rPr>
              <a:t>здоровья, </a:t>
            </a:r>
            <a:r>
              <a:rPr sz="2311" b="1" spc="-64" dirty="0">
                <a:solidFill>
                  <a:srgbClr val="BF0000"/>
                </a:solidFill>
                <a:latin typeface="Tahoma"/>
                <a:cs typeface="Tahoma"/>
              </a:rPr>
              <a:t> </a:t>
            </a:r>
            <a:r>
              <a:rPr sz="2311" b="1" spc="47" dirty="0">
                <a:solidFill>
                  <a:srgbClr val="BF0000"/>
                </a:solidFill>
                <a:latin typeface="Tahoma"/>
                <a:cs typeface="Tahoma"/>
              </a:rPr>
              <a:t>б</a:t>
            </a:r>
            <a:r>
              <a:rPr sz="2311" b="1" spc="-261" dirty="0">
                <a:solidFill>
                  <a:srgbClr val="BF0000"/>
                </a:solidFill>
                <a:latin typeface="Tahoma"/>
                <a:cs typeface="Tahoma"/>
              </a:rPr>
              <a:t>л</a:t>
            </a:r>
            <a:r>
              <a:rPr sz="2311" b="1" spc="-47" dirty="0">
                <a:solidFill>
                  <a:srgbClr val="BF0000"/>
                </a:solidFill>
                <a:latin typeface="Tahoma"/>
                <a:cs typeface="Tahoma"/>
              </a:rPr>
              <a:t>аг</a:t>
            </a:r>
            <a:r>
              <a:rPr sz="2311" b="1" spc="47" dirty="0">
                <a:solidFill>
                  <a:srgbClr val="BF0000"/>
                </a:solidFill>
                <a:latin typeface="Tahoma"/>
                <a:cs typeface="Tahoma"/>
              </a:rPr>
              <a:t>о</a:t>
            </a:r>
            <a:r>
              <a:rPr sz="2311" b="1" spc="-116" dirty="0">
                <a:solidFill>
                  <a:srgbClr val="BF0000"/>
                </a:solidFill>
                <a:latin typeface="Tahoma"/>
                <a:cs typeface="Tahoma"/>
              </a:rPr>
              <a:t>п</a:t>
            </a:r>
            <a:r>
              <a:rPr sz="2311" b="1" spc="47" dirty="0">
                <a:solidFill>
                  <a:srgbClr val="BF0000"/>
                </a:solidFill>
                <a:latin typeface="Tahoma"/>
                <a:cs typeface="Tahoma"/>
              </a:rPr>
              <a:t>о</a:t>
            </a:r>
            <a:r>
              <a:rPr sz="2311" b="1" spc="-261" dirty="0">
                <a:solidFill>
                  <a:srgbClr val="BF0000"/>
                </a:solidFill>
                <a:latin typeface="Tahoma"/>
                <a:cs typeface="Tahoma"/>
              </a:rPr>
              <a:t>л</a:t>
            </a:r>
            <a:r>
              <a:rPr sz="2311" b="1" spc="4" dirty="0">
                <a:solidFill>
                  <a:srgbClr val="BF0000"/>
                </a:solidFill>
                <a:latin typeface="Tahoma"/>
                <a:cs typeface="Tahoma"/>
              </a:rPr>
              <a:t>у</a:t>
            </a:r>
            <a:r>
              <a:rPr sz="2311" b="1" spc="-141" dirty="0">
                <a:solidFill>
                  <a:srgbClr val="BF0000"/>
                </a:solidFill>
                <a:latin typeface="Tahoma"/>
                <a:cs typeface="Tahoma"/>
              </a:rPr>
              <a:t>ч</a:t>
            </a:r>
            <a:r>
              <a:rPr sz="2311" b="1" spc="-128" dirty="0">
                <a:solidFill>
                  <a:srgbClr val="BF0000"/>
                </a:solidFill>
                <a:latin typeface="Tahoma"/>
                <a:cs typeface="Tahoma"/>
              </a:rPr>
              <a:t>и</a:t>
            </a:r>
            <a:r>
              <a:rPr sz="2311" b="1" spc="-210" dirty="0">
                <a:solidFill>
                  <a:srgbClr val="BF0000"/>
                </a:solidFill>
                <a:latin typeface="Tahoma"/>
                <a:cs typeface="Tahoma"/>
              </a:rPr>
              <a:t>я</a:t>
            </a:r>
            <a:r>
              <a:rPr sz="2311" b="1" spc="-34" dirty="0">
                <a:solidFill>
                  <a:srgbClr val="BF0000"/>
                </a:solidFill>
                <a:latin typeface="Tahoma"/>
                <a:cs typeface="Tahoma"/>
              </a:rPr>
              <a:t> </a:t>
            </a:r>
            <a:r>
              <a:rPr sz="2311" b="1" spc="-124" dirty="0">
                <a:solidFill>
                  <a:srgbClr val="BF0000"/>
                </a:solidFill>
                <a:latin typeface="Tahoma"/>
                <a:cs typeface="Tahoma"/>
              </a:rPr>
              <a:t>и</a:t>
            </a:r>
            <a:r>
              <a:rPr sz="2311" b="1" spc="-34" dirty="0">
                <a:solidFill>
                  <a:srgbClr val="BF0000"/>
                </a:solidFill>
                <a:latin typeface="Tahoma"/>
                <a:cs typeface="Tahoma"/>
              </a:rPr>
              <a:t> </a:t>
            </a:r>
            <a:r>
              <a:rPr sz="2311" b="1" spc="-120" dirty="0">
                <a:solidFill>
                  <a:srgbClr val="BF0000"/>
                </a:solidFill>
                <a:latin typeface="Tahoma"/>
                <a:cs typeface="Tahoma"/>
              </a:rPr>
              <a:t>н</a:t>
            </a:r>
            <a:r>
              <a:rPr sz="2311" b="1" spc="47" dirty="0">
                <a:solidFill>
                  <a:srgbClr val="BF0000"/>
                </a:solidFill>
                <a:latin typeface="Tahoma"/>
                <a:cs typeface="Tahoma"/>
              </a:rPr>
              <a:t>о</a:t>
            </a:r>
            <a:r>
              <a:rPr sz="2311" b="1" spc="-150" dirty="0">
                <a:solidFill>
                  <a:srgbClr val="BF0000"/>
                </a:solidFill>
                <a:latin typeface="Tahoma"/>
                <a:cs typeface="Tahoma"/>
              </a:rPr>
              <a:t>в</a:t>
            </a:r>
            <a:r>
              <a:rPr sz="2311" b="1" spc="-210" dirty="0">
                <a:solidFill>
                  <a:srgbClr val="BF0000"/>
                </a:solidFill>
                <a:latin typeface="Tahoma"/>
                <a:cs typeface="Tahoma"/>
              </a:rPr>
              <a:t>ы</a:t>
            </a:r>
            <a:r>
              <a:rPr sz="2311" b="1" spc="-68" dirty="0">
                <a:solidFill>
                  <a:srgbClr val="BF0000"/>
                </a:solidFill>
                <a:latin typeface="Tahoma"/>
                <a:cs typeface="Tahoma"/>
              </a:rPr>
              <a:t>х  </a:t>
            </a:r>
            <a:r>
              <a:rPr sz="2311" b="1" spc="-21" dirty="0">
                <a:solidFill>
                  <a:srgbClr val="BF0000"/>
                </a:solidFill>
                <a:latin typeface="Tahoma"/>
                <a:cs typeface="Tahoma"/>
              </a:rPr>
              <a:t>творческих </a:t>
            </a:r>
            <a:r>
              <a:rPr sz="2311" b="1" spc="-17" dirty="0">
                <a:solidFill>
                  <a:srgbClr val="BF0000"/>
                </a:solidFill>
                <a:latin typeface="Tahoma"/>
                <a:cs typeface="Tahoma"/>
              </a:rPr>
              <a:t> </a:t>
            </a:r>
            <a:r>
              <a:rPr sz="2311" b="1" spc="-39" dirty="0">
                <a:solidFill>
                  <a:srgbClr val="BF0000"/>
                </a:solidFill>
                <a:latin typeface="Tahoma"/>
                <a:cs typeface="Tahoma"/>
              </a:rPr>
              <a:t>достижений!</a:t>
            </a:r>
            <a:endParaRPr sz="2311" dirty="0">
              <a:latin typeface="Tahoma"/>
              <a:cs typeface="Tahoma"/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="" xmlns:a16="http://schemas.microsoft.com/office/drawing/2014/main" id="{23182EBB-4E72-4345-AF74-1CA9B764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424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781;p228">
            <a:extLst>
              <a:ext uri="{FF2B5EF4-FFF2-40B4-BE49-F238E27FC236}">
                <a16:creationId xmlns="" xmlns:a16="http://schemas.microsoft.com/office/drawing/2014/main" id="{EC8B07C4-4CC0-4A77-8565-E68D424B722B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6" name="Google Shape;1782;p228">
              <a:extLst>
                <a:ext uri="{FF2B5EF4-FFF2-40B4-BE49-F238E27FC236}">
                  <a16:creationId xmlns="" xmlns:a16="http://schemas.microsoft.com/office/drawing/2014/main" id="{9E0DDA93-8822-4B3D-997D-8FD2824D10AD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1783;p228">
              <a:extLst>
                <a:ext uri="{FF2B5EF4-FFF2-40B4-BE49-F238E27FC236}">
                  <a16:creationId xmlns="" xmlns:a16="http://schemas.microsoft.com/office/drawing/2014/main" id="{776E1680-8C05-4723-A2CC-BEA0C42FECDB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oogle Shape;1784;p228">
            <a:extLst>
              <a:ext uri="{FF2B5EF4-FFF2-40B4-BE49-F238E27FC236}">
                <a16:creationId xmlns="" xmlns:a16="http://schemas.microsoft.com/office/drawing/2014/main" id="{2C0541FC-A313-47B9-8374-6FD7391FEE86}"/>
              </a:ext>
            </a:extLst>
          </p:cNvPr>
          <p:cNvGrpSpPr/>
          <p:nvPr/>
        </p:nvGrpSpPr>
        <p:grpSpPr>
          <a:xfrm>
            <a:off x="30630" y="0"/>
            <a:ext cx="8268916" cy="1225179"/>
            <a:chOff x="0" y="-152403"/>
            <a:chExt cx="8269122" cy="918907"/>
          </a:xfrm>
        </p:grpSpPr>
        <p:grpSp>
          <p:nvGrpSpPr>
            <p:cNvPr id="19" name="Google Shape;1785;p228">
              <a:extLst>
                <a:ext uri="{FF2B5EF4-FFF2-40B4-BE49-F238E27FC236}">
                  <a16:creationId xmlns="" xmlns:a16="http://schemas.microsoft.com/office/drawing/2014/main" id="{F6EC0C0B-D8C3-4DDB-AE15-F4C73EDAAF3D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21" name="Google Shape;1786;p228">
                <a:extLst>
                  <a:ext uri="{FF2B5EF4-FFF2-40B4-BE49-F238E27FC236}">
                    <a16:creationId xmlns="" xmlns:a16="http://schemas.microsoft.com/office/drawing/2014/main" id="{F6EFDC5A-BB1A-487C-A180-9751BC3FF195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sz="1900" b="1">
                  <a:solidFill>
                    <a:srgbClr val="18488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22" name="Google Shape;1787;p228">
                <a:extLst>
                  <a:ext uri="{FF2B5EF4-FFF2-40B4-BE49-F238E27FC236}">
                    <a16:creationId xmlns="" xmlns:a16="http://schemas.microsoft.com/office/drawing/2014/main" id="{74B5B56E-DA7B-46E5-A47E-8ED4619A20C5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788;p228">
                <a:extLst>
                  <a:ext uri="{FF2B5EF4-FFF2-40B4-BE49-F238E27FC236}">
                    <a16:creationId xmlns="" xmlns:a16="http://schemas.microsoft.com/office/drawing/2014/main" id="{AF6D9D6B-2146-4425-A8E7-B0D961673807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789;p228">
                <a:extLst>
                  <a:ext uri="{FF2B5EF4-FFF2-40B4-BE49-F238E27FC236}">
                    <a16:creationId xmlns="" xmlns:a16="http://schemas.microsoft.com/office/drawing/2014/main" id="{5155C8EB-94A9-43D0-82E3-BB8499EB7FF3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Google Shape;1790;p228">
              <a:extLst>
                <a:ext uri="{FF2B5EF4-FFF2-40B4-BE49-F238E27FC236}">
                  <a16:creationId xmlns="" xmlns:a16="http://schemas.microsoft.com/office/drawing/2014/main" id="{30EFDC5D-4E38-49AD-914B-047D4FF1A2D6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endParaRPr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309DAAA-2BCE-4089-94B4-B2247BDE3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12290" name="object 4">
            <a:extLst>
              <a:ext uri="{FF2B5EF4-FFF2-40B4-BE49-F238E27FC236}">
                <a16:creationId xmlns="" xmlns:a16="http://schemas.microsoft.com/office/drawing/2014/main" id="{E64C41AB-EF8D-4B9D-B0BB-C5D480CFC47B}"/>
              </a:ext>
            </a:extLst>
          </p:cNvPr>
          <p:cNvSpPr>
            <a:spLocks/>
          </p:cNvSpPr>
          <p:nvPr/>
        </p:nvSpPr>
        <p:spPr bwMode="auto">
          <a:xfrm>
            <a:off x="0" y="1695450"/>
            <a:ext cx="1393825" cy="0"/>
          </a:xfrm>
          <a:custGeom>
            <a:avLst/>
            <a:gdLst>
              <a:gd name="T0" fmla="*/ 0 w 1858010"/>
              <a:gd name="T1" fmla="*/ 1857883 w 185801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noFill/>
          <a:ln w="76200">
            <a:solidFill>
              <a:srgbClr val="0071B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="" xmlns:a16="http://schemas.microsoft.com/office/drawing/2014/main" id="{645C82CF-7CD9-47EA-A07B-35674828A2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302811"/>
            <a:ext cx="8301038" cy="624690"/>
          </a:xfrm>
        </p:spPr>
        <p:txBody>
          <a:bodyPr lIns="0" tIns="9049" rIns="0" bIns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Единая структура требований к  результатам освоения образовательных программ</a:t>
            </a:r>
          </a:p>
        </p:txBody>
      </p:sp>
      <p:sp>
        <p:nvSpPr>
          <p:cNvPr id="6" name="object 6">
            <a:extLst>
              <a:ext uri="{FF2B5EF4-FFF2-40B4-BE49-F238E27FC236}">
                <a16:creationId xmlns="" xmlns:a16="http://schemas.microsoft.com/office/drawing/2014/main" id="{71322339-D43C-4123-9DD7-0B9908576604}"/>
              </a:ext>
            </a:extLst>
          </p:cNvPr>
          <p:cNvSpPr txBox="1"/>
          <p:nvPr/>
        </p:nvSpPr>
        <p:spPr>
          <a:xfrm>
            <a:off x="371475" y="4902200"/>
            <a:ext cx="8096250" cy="1318631"/>
          </a:xfrm>
          <a:prstGeom prst="rect">
            <a:avLst/>
          </a:prstGeom>
          <a:solidFill>
            <a:srgbClr val="1B3181">
              <a:alpha val="10978"/>
            </a:srgbClr>
          </a:solidFill>
        </p:spPr>
        <p:txBody>
          <a:bodyPr lIns="0" tIns="25718" rIns="0" bIns="0">
            <a:spAutoFit/>
          </a:bodyPr>
          <a:lstStyle>
            <a:lvl1pPr marL="66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200"/>
              </a:spcBef>
            </a:pPr>
            <a:r>
              <a:rPr lang="ru-RU" altLang="ru-RU" sz="1200" dirty="0">
                <a:solidFill>
                  <a:srgbClr val="44536A"/>
                </a:solidFill>
                <a:cs typeface="Arial" panose="020B0604020202020204" pitchFamily="34" charset="0"/>
              </a:rPr>
              <a:t>Требования задаются </a:t>
            </a:r>
            <a:r>
              <a:rPr lang="ru-RU" altLang="ru-RU" sz="1200" b="1" dirty="0">
                <a:solidFill>
                  <a:srgbClr val="44536A"/>
                </a:solidFill>
                <a:cs typeface="Arial" panose="020B0604020202020204" pitchFamily="34" charset="0"/>
              </a:rPr>
              <a:t>в деятельностной форме </a:t>
            </a:r>
            <a:r>
              <a:rPr lang="ru-RU" altLang="ru-RU" sz="1200" dirty="0">
                <a:solidFill>
                  <a:srgbClr val="44536A"/>
                </a:solidFill>
                <a:cs typeface="Arial" panose="020B0604020202020204" pitchFamily="34" charset="0"/>
              </a:rPr>
              <a:t>и описывают:</a:t>
            </a:r>
            <a:endParaRPr lang="ru-RU" altLang="ru-RU" sz="1200" dirty="0">
              <a:cs typeface="Arial" panose="020B0604020202020204" pitchFamily="34" charset="0"/>
            </a:endParaRPr>
          </a:p>
          <a:p>
            <a:pPr>
              <a:buSzPct val="94000"/>
              <a:buFont typeface="Wingdings" panose="05000000000000000000" pitchFamily="2" charset="2"/>
              <a:buChar char=""/>
            </a:pPr>
            <a:r>
              <a:rPr lang="ru-RU" altLang="ru-RU" sz="1200" dirty="0">
                <a:solidFill>
                  <a:srgbClr val="44536A"/>
                </a:solidFill>
                <a:cs typeface="Arial" panose="020B0604020202020204" pitchFamily="34" charset="0"/>
              </a:rPr>
              <a:t>Личностные результаты - </a:t>
            </a:r>
            <a:r>
              <a:rPr lang="ru-RU" altLang="ru-RU" sz="1200" i="1" dirty="0">
                <a:solidFill>
                  <a:srgbClr val="44536A"/>
                </a:solidFill>
                <a:cs typeface="Arial" panose="020B0604020202020204" pitchFamily="34" charset="0"/>
              </a:rPr>
              <a:t>действия </a:t>
            </a:r>
            <a:r>
              <a:rPr lang="ru-RU" altLang="ru-RU" sz="1200" dirty="0">
                <a:solidFill>
                  <a:srgbClr val="44536A"/>
                </a:solidFill>
                <a:cs typeface="Arial" panose="020B0604020202020204" pitchFamily="34" charset="0"/>
              </a:rPr>
              <a:t>на основе системы ценностных отношений</a:t>
            </a:r>
            <a:endParaRPr lang="ru-RU" altLang="ru-RU" sz="1200" dirty="0">
              <a:cs typeface="Arial" panose="020B0604020202020204" pitchFamily="34" charset="0"/>
            </a:endParaRPr>
          </a:p>
          <a:p>
            <a:pPr>
              <a:buSzPct val="94000"/>
              <a:buFont typeface="Wingdings" panose="05000000000000000000" pitchFamily="2" charset="2"/>
              <a:buChar char=""/>
            </a:pPr>
            <a:r>
              <a:rPr lang="ru-RU" altLang="ru-RU" sz="1200" dirty="0">
                <a:solidFill>
                  <a:srgbClr val="44536A"/>
                </a:solidFill>
                <a:cs typeface="Arial" panose="020B0604020202020204" pitchFamily="34" charset="0"/>
              </a:rPr>
              <a:t>Метапредметные результаты - универсальные </a:t>
            </a:r>
            <a:r>
              <a:rPr lang="ru-RU" altLang="ru-RU" sz="1200" i="1" dirty="0">
                <a:solidFill>
                  <a:srgbClr val="44536A"/>
                </a:solidFill>
                <a:cs typeface="Arial" panose="020B0604020202020204" pitchFamily="34" charset="0"/>
              </a:rPr>
              <a:t>учебные действия</a:t>
            </a:r>
            <a:r>
              <a:rPr lang="ru-RU" altLang="ru-RU" sz="1200" dirty="0">
                <a:solidFill>
                  <a:srgbClr val="44536A"/>
                </a:solidFill>
                <a:cs typeface="Arial" panose="020B0604020202020204" pitchFamily="34" charset="0"/>
              </a:rPr>
              <a:t>, необходимые при решении учебных и жизненных</a:t>
            </a:r>
            <a:endParaRPr lang="ru-RU" altLang="ru-RU" sz="1200" dirty="0">
              <a:cs typeface="Arial" panose="020B0604020202020204" pitchFamily="34" charset="0"/>
            </a:endParaRPr>
          </a:p>
          <a:p>
            <a:r>
              <a:rPr lang="ru-RU" altLang="ru-RU" sz="1200" dirty="0">
                <a:solidFill>
                  <a:srgbClr val="44536A"/>
                </a:solidFill>
                <a:cs typeface="Arial" panose="020B0604020202020204" pitchFamily="34" charset="0"/>
              </a:rPr>
              <a:t>задач</a:t>
            </a:r>
            <a:endParaRPr lang="ru-RU" altLang="ru-RU" sz="1200" dirty="0">
              <a:cs typeface="Arial" panose="020B0604020202020204" pitchFamily="34" charset="0"/>
            </a:endParaRPr>
          </a:p>
          <a:p>
            <a:pPr>
              <a:buSzPct val="94000"/>
              <a:buFont typeface="Wingdings" panose="05000000000000000000" pitchFamily="2" charset="2"/>
              <a:buChar char=""/>
            </a:pPr>
            <a:r>
              <a:rPr lang="ru-RU" altLang="ru-RU" sz="1200" dirty="0">
                <a:solidFill>
                  <a:srgbClr val="44536A"/>
                </a:solidFill>
                <a:cs typeface="Arial" panose="020B0604020202020204" pitchFamily="34" charset="0"/>
              </a:rPr>
              <a:t>Предметные результаты - систему знаний, умений и </a:t>
            </a:r>
            <a:r>
              <a:rPr lang="ru-RU" altLang="ru-RU" sz="1200" i="1" dirty="0">
                <a:solidFill>
                  <a:srgbClr val="44536A"/>
                </a:solidFill>
                <a:cs typeface="Arial" panose="020B0604020202020204" pitchFamily="34" charset="0"/>
              </a:rPr>
              <a:t>способов </a:t>
            </a:r>
            <a:r>
              <a:rPr lang="ru-RU" altLang="ru-RU" sz="1200" dirty="0">
                <a:solidFill>
                  <a:srgbClr val="44536A"/>
                </a:solidFill>
                <a:cs typeface="Arial" panose="020B0604020202020204" pitchFamily="34" charset="0"/>
              </a:rPr>
              <a:t>действий, специфических для определенной предметной  области</a:t>
            </a:r>
            <a:endParaRPr lang="ru-RU" altLang="ru-RU" sz="1200" dirty="0"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="" xmlns:a16="http://schemas.microsoft.com/office/drawing/2014/main" id="{69864D26-6C52-493A-B7B7-7C21FB78DC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71613" y="1125538"/>
            <a:ext cx="7421562" cy="3603625"/>
          </a:xfrm>
        </p:spPr>
        <p:txBody>
          <a:bodyPr lIns="0" tIns="9525" rIns="0" bIns="0">
            <a:spAutoFit/>
          </a:bodyPr>
          <a:lstStyle/>
          <a:p>
            <a:pPr marL="133350" indent="0">
              <a:spcBef>
                <a:spcPts val="75"/>
              </a:spcBef>
              <a:buFont typeface="Wingdings" panose="05000000000000000000" pitchFamily="2" charset="2"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ФГОС НОО, ООО и СОО устанавливает требования к результатам освоения обучающимися  программ общего образования:</a:t>
            </a:r>
          </a:p>
          <a:p>
            <a:pPr marL="133350" indent="0">
              <a:spcBef>
                <a:spcPts val="13"/>
              </a:spcBef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0" indent="0"/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личностным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33350" indent="0">
              <a:spcBef>
                <a:spcPts val="25"/>
              </a:spcBef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0" indent="0"/>
            <a:r>
              <a:rPr lang="ru-RU" alt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метапредметным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включающим: универсальные познавательные учебные действия  (базовые логические и начальные исследовательские действия, а также работу с информацией); универсальные коммуникативные действия (общение, совместная деятельность); универсальные регулятивные действия (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саморегуляция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самоконтроль);</a:t>
            </a:r>
          </a:p>
          <a:p>
            <a:pPr marL="133350" indent="0">
              <a:spcBef>
                <a:spcPts val="13"/>
              </a:spcBef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0" indent="0"/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предметным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включающим освоенную обучающимися в ходе изучения учебного предмета  деятельность, специфическую для данной предметной области, по получению нового знания, его преобразованию и применению.</a:t>
            </a:r>
          </a:p>
        </p:txBody>
      </p:sp>
      <p:grpSp>
        <p:nvGrpSpPr>
          <p:cNvPr id="12294" name="object 8">
            <a:extLst>
              <a:ext uri="{FF2B5EF4-FFF2-40B4-BE49-F238E27FC236}">
                <a16:creationId xmlns="" xmlns:a16="http://schemas.microsoft.com/office/drawing/2014/main" id="{2AF1A75F-4059-4151-AE90-FD07E3ADDBEB}"/>
              </a:ext>
            </a:extLst>
          </p:cNvPr>
          <p:cNvGrpSpPr>
            <a:grpSpLocks/>
          </p:cNvGrpSpPr>
          <p:nvPr/>
        </p:nvGrpSpPr>
        <p:grpSpPr bwMode="auto">
          <a:xfrm>
            <a:off x="554038" y="1981200"/>
            <a:ext cx="636587" cy="736600"/>
            <a:chOff x="739140" y="1499616"/>
            <a:chExt cx="848994" cy="981710"/>
          </a:xfrm>
        </p:grpSpPr>
        <p:sp>
          <p:nvSpPr>
            <p:cNvPr id="12301" name="object 9">
              <a:extLst>
                <a:ext uri="{FF2B5EF4-FFF2-40B4-BE49-F238E27FC236}">
                  <a16:creationId xmlns="" xmlns:a16="http://schemas.microsoft.com/office/drawing/2014/main" id="{04469B44-2DB3-466D-BC69-71AFC2E83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32" y="1499616"/>
              <a:ext cx="836930" cy="981710"/>
            </a:xfrm>
            <a:custGeom>
              <a:avLst/>
              <a:gdLst>
                <a:gd name="T0" fmla="*/ 418338 w 836930"/>
                <a:gd name="T1" fmla="*/ 0 h 981710"/>
                <a:gd name="T2" fmla="*/ 0 w 836930"/>
                <a:gd name="T3" fmla="*/ 209169 h 981710"/>
                <a:gd name="T4" fmla="*/ 0 w 836930"/>
                <a:gd name="T5" fmla="*/ 772287 h 981710"/>
                <a:gd name="T6" fmla="*/ 418338 w 836930"/>
                <a:gd name="T7" fmla="*/ 981456 h 981710"/>
                <a:gd name="T8" fmla="*/ 836676 w 836930"/>
                <a:gd name="T9" fmla="*/ 772287 h 981710"/>
                <a:gd name="T10" fmla="*/ 836676 w 836930"/>
                <a:gd name="T11" fmla="*/ 209169 h 981710"/>
                <a:gd name="T12" fmla="*/ 418338 w 836930"/>
                <a:gd name="T13" fmla="*/ 0 h 98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930" h="981710">
                  <a:moveTo>
                    <a:pt x="418338" y="0"/>
                  </a:moveTo>
                  <a:lnTo>
                    <a:pt x="0" y="209169"/>
                  </a:lnTo>
                  <a:lnTo>
                    <a:pt x="0" y="772287"/>
                  </a:lnTo>
                  <a:lnTo>
                    <a:pt x="418338" y="981456"/>
                  </a:lnTo>
                  <a:lnTo>
                    <a:pt x="836676" y="772287"/>
                  </a:lnTo>
                  <a:lnTo>
                    <a:pt x="836676" y="209169"/>
                  </a:lnTo>
                  <a:lnTo>
                    <a:pt x="418338" y="0"/>
                  </a:lnTo>
                  <a:close/>
                </a:path>
              </a:pathLst>
            </a:custGeom>
            <a:solidFill>
              <a:srgbClr val="1B31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302" name="object 10">
              <a:extLst>
                <a:ext uri="{FF2B5EF4-FFF2-40B4-BE49-F238E27FC236}">
                  <a16:creationId xmlns="" xmlns:a16="http://schemas.microsoft.com/office/drawing/2014/main" id="{D5BD598A-E489-4062-B6D9-14E512190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" y="1670304"/>
              <a:ext cx="780288" cy="78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5" name="object 11">
            <a:extLst>
              <a:ext uri="{FF2B5EF4-FFF2-40B4-BE49-F238E27FC236}">
                <a16:creationId xmlns="" xmlns:a16="http://schemas.microsoft.com/office/drawing/2014/main" id="{D2043DC7-3BD0-460C-8CB4-346DC16BDD01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803525"/>
            <a:ext cx="628650" cy="736600"/>
            <a:chOff x="711708" y="2595372"/>
            <a:chExt cx="836930" cy="981710"/>
          </a:xfrm>
        </p:grpSpPr>
        <p:sp>
          <p:nvSpPr>
            <p:cNvPr id="12299" name="object 12">
              <a:extLst>
                <a:ext uri="{FF2B5EF4-FFF2-40B4-BE49-F238E27FC236}">
                  <a16:creationId xmlns="" xmlns:a16="http://schemas.microsoft.com/office/drawing/2014/main" id="{5FE2213F-F5BE-42ED-B5AA-7755BAE96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08" y="2595372"/>
              <a:ext cx="836930" cy="981710"/>
            </a:xfrm>
            <a:custGeom>
              <a:avLst/>
              <a:gdLst>
                <a:gd name="T0" fmla="*/ 418338 w 836930"/>
                <a:gd name="T1" fmla="*/ 0 h 981710"/>
                <a:gd name="T2" fmla="*/ 0 w 836930"/>
                <a:gd name="T3" fmla="*/ 209168 h 981710"/>
                <a:gd name="T4" fmla="*/ 0 w 836930"/>
                <a:gd name="T5" fmla="*/ 772287 h 981710"/>
                <a:gd name="T6" fmla="*/ 418338 w 836930"/>
                <a:gd name="T7" fmla="*/ 981455 h 981710"/>
                <a:gd name="T8" fmla="*/ 836676 w 836930"/>
                <a:gd name="T9" fmla="*/ 772287 h 981710"/>
                <a:gd name="T10" fmla="*/ 836676 w 836930"/>
                <a:gd name="T11" fmla="*/ 209168 h 981710"/>
                <a:gd name="T12" fmla="*/ 418338 w 836930"/>
                <a:gd name="T13" fmla="*/ 0 h 98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930" h="981710">
                  <a:moveTo>
                    <a:pt x="418338" y="0"/>
                  </a:moveTo>
                  <a:lnTo>
                    <a:pt x="0" y="209168"/>
                  </a:lnTo>
                  <a:lnTo>
                    <a:pt x="0" y="772287"/>
                  </a:lnTo>
                  <a:lnTo>
                    <a:pt x="418338" y="981455"/>
                  </a:lnTo>
                  <a:lnTo>
                    <a:pt x="836676" y="772287"/>
                  </a:lnTo>
                  <a:lnTo>
                    <a:pt x="836676" y="209168"/>
                  </a:lnTo>
                  <a:lnTo>
                    <a:pt x="418338" y="0"/>
                  </a:lnTo>
                  <a:close/>
                </a:path>
              </a:pathLst>
            </a:custGeom>
            <a:solidFill>
              <a:srgbClr val="1B31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300" name="object 13">
              <a:extLst>
                <a:ext uri="{FF2B5EF4-FFF2-40B4-BE49-F238E27FC236}">
                  <a16:creationId xmlns="" xmlns:a16="http://schemas.microsoft.com/office/drawing/2014/main" id="{F9E82281-680F-4397-AE11-600CB6E3A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48" y="2758440"/>
              <a:ext cx="653796" cy="655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6" name="object 14">
            <a:extLst>
              <a:ext uri="{FF2B5EF4-FFF2-40B4-BE49-F238E27FC236}">
                <a16:creationId xmlns="" xmlns:a16="http://schemas.microsoft.com/office/drawing/2014/main" id="{095983BC-1016-4AD6-A7A3-64A4E0D84F09}"/>
              </a:ext>
            </a:extLst>
          </p:cNvPr>
          <p:cNvGrpSpPr>
            <a:grpSpLocks/>
          </p:cNvGrpSpPr>
          <p:nvPr/>
        </p:nvGrpSpPr>
        <p:grpSpPr bwMode="auto">
          <a:xfrm>
            <a:off x="554038" y="3627438"/>
            <a:ext cx="628650" cy="735012"/>
            <a:chOff x="739140" y="3694176"/>
            <a:chExt cx="836930" cy="980440"/>
          </a:xfrm>
        </p:grpSpPr>
        <p:sp>
          <p:nvSpPr>
            <p:cNvPr id="12297" name="object 15">
              <a:extLst>
                <a:ext uri="{FF2B5EF4-FFF2-40B4-BE49-F238E27FC236}">
                  <a16:creationId xmlns="" xmlns:a16="http://schemas.microsoft.com/office/drawing/2014/main" id="{5E5C1109-F23A-4259-9000-29D00D7AF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" y="3694176"/>
              <a:ext cx="836930" cy="980440"/>
            </a:xfrm>
            <a:custGeom>
              <a:avLst/>
              <a:gdLst>
                <a:gd name="T0" fmla="*/ 418338 w 836930"/>
                <a:gd name="T1" fmla="*/ 0 h 980439"/>
                <a:gd name="T2" fmla="*/ 0 w 836930"/>
                <a:gd name="T3" fmla="*/ 209169 h 980439"/>
                <a:gd name="T4" fmla="*/ 0 w 836930"/>
                <a:gd name="T5" fmla="*/ 770763 h 980439"/>
                <a:gd name="T6" fmla="*/ 418338 w 836930"/>
                <a:gd name="T7" fmla="*/ 979932 h 980439"/>
                <a:gd name="T8" fmla="*/ 836676 w 836930"/>
                <a:gd name="T9" fmla="*/ 770763 h 980439"/>
                <a:gd name="T10" fmla="*/ 836676 w 836930"/>
                <a:gd name="T11" fmla="*/ 209169 h 980439"/>
                <a:gd name="T12" fmla="*/ 418338 w 836930"/>
                <a:gd name="T13" fmla="*/ 0 h 980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930" h="980439">
                  <a:moveTo>
                    <a:pt x="418338" y="0"/>
                  </a:moveTo>
                  <a:lnTo>
                    <a:pt x="0" y="209169"/>
                  </a:lnTo>
                  <a:lnTo>
                    <a:pt x="0" y="770763"/>
                  </a:lnTo>
                  <a:lnTo>
                    <a:pt x="418338" y="979932"/>
                  </a:lnTo>
                  <a:lnTo>
                    <a:pt x="836676" y="770763"/>
                  </a:lnTo>
                  <a:lnTo>
                    <a:pt x="836676" y="209169"/>
                  </a:lnTo>
                  <a:lnTo>
                    <a:pt x="418338" y="0"/>
                  </a:lnTo>
                  <a:close/>
                </a:path>
              </a:pathLst>
            </a:custGeom>
            <a:solidFill>
              <a:srgbClr val="1B31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298" name="object 16">
              <a:extLst>
                <a:ext uri="{FF2B5EF4-FFF2-40B4-BE49-F238E27FC236}">
                  <a16:creationId xmlns="" xmlns:a16="http://schemas.microsoft.com/office/drawing/2014/main" id="{DC8CFC63-1A8C-4D6F-BFEF-DF04ACC8A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192" y="3954780"/>
              <a:ext cx="670559" cy="67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1784;p228">
            <a:extLst>
              <a:ext uri="{FF2B5EF4-FFF2-40B4-BE49-F238E27FC236}">
                <a16:creationId xmlns="" xmlns:a16="http://schemas.microsoft.com/office/drawing/2014/main" id="{9320C72A-788E-4B13-8EE2-DDDE853D4540}"/>
              </a:ext>
            </a:extLst>
          </p:cNvPr>
          <p:cNvGrpSpPr/>
          <p:nvPr/>
        </p:nvGrpSpPr>
        <p:grpSpPr>
          <a:xfrm>
            <a:off x="30630" y="0"/>
            <a:ext cx="8268916" cy="1225179"/>
            <a:chOff x="0" y="-152403"/>
            <a:chExt cx="8269122" cy="918907"/>
          </a:xfrm>
        </p:grpSpPr>
        <p:grpSp>
          <p:nvGrpSpPr>
            <p:cNvPr id="21" name="Google Shape;1785;p228">
              <a:extLst>
                <a:ext uri="{FF2B5EF4-FFF2-40B4-BE49-F238E27FC236}">
                  <a16:creationId xmlns="" xmlns:a16="http://schemas.microsoft.com/office/drawing/2014/main" id="{BA741D34-0626-47D6-A2C9-191C13E0EF35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23" name="Google Shape;1786;p228">
                <a:extLst>
                  <a:ext uri="{FF2B5EF4-FFF2-40B4-BE49-F238E27FC236}">
                    <a16:creationId xmlns="" xmlns:a16="http://schemas.microsoft.com/office/drawing/2014/main" id="{426E1DCD-EA00-47D6-8422-E3946FC9B316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1787;p228">
                <a:extLst>
                  <a:ext uri="{FF2B5EF4-FFF2-40B4-BE49-F238E27FC236}">
                    <a16:creationId xmlns="" xmlns:a16="http://schemas.microsoft.com/office/drawing/2014/main" id="{4801EBAE-069F-436F-BD56-6BA7E61D2EDC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88;p228">
                <a:extLst>
                  <a:ext uri="{FF2B5EF4-FFF2-40B4-BE49-F238E27FC236}">
                    <a16:creationId xmlns="" xmlns:a16="http://schemas.microsoft.com/office/drawing/2014/main" id="{15E8C4C7-6E97-48DE-B3D8-9C0BBFC01234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89;p228">
                <a:extLst>
                  <a:ext uri="{FF2B5EF4-FFF2-40B4-BE49-F238E27FC236}">
                    <a16:creationId xmlns="" xmlns:a16="http://schemas.microsoft.com/office/drawing/2014/main" id="{B1122285-9AE8-46B9-85CF-03853CA40FCA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1790;p228">
              <a:extLst>
                <a:ext uri="{FF2B5EF4-FFF2-40B4-BE49-F238E27FC236}">
                  <a16:creationId xmlns="" xmlns:a16="http://schemas.microsoft.com/office/drawing/2014/main" id="{1A7CDFD3-E4BA-4CD2-AF71-409A64AD6B75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34339" y="2018919"/>
          <a:ext cx="2124551" cy="3168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9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641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предметы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15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825"/>
                        </a:lnSpc>
                      </a:pP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spc="-1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20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200" spc="-1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20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8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800"/>
                        </a:lnSpc>
                      </a:pP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1200" spc="-1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Литература</a:t>
                      </a:r>
                      <a:r>
                        <a:rPr sz="1200" spc="-1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(Б,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У)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7097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marR="5441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2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Родной</a:t>
                      </a:r>
                      <a:r>
                        <a:rPr sz="1200" spc="1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и 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(или)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государственный язык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республики </a:t>
                      </a:r>
                      <a:r>
                        <a:rPr sz="1200" spc="-1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Российской </a:t>
                      </a:r>
                      <a:r>
                        <a:rPr sz="1200" spc="-35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Федерации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C000"/>
                      </a:solidFill>
                      <a:prstDash val="solid"/>
                    </a:lnR>
                    <a:lnT w="38100">
                      <a:solidFill>
                        <a:srgbClr val="FFC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15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825"/>
                        </a:lnSpc>
                      </a:pPr>
                      <a:r>
                        <a:rPr sz="1200" spc="-2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Родная</a:t>
                      </a:r>
                      <a:r>
                        <a:rPr sz="1200" spc="-3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литература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C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1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825"/>
                        </a:lnSpc>
                      </a:pP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Второй</a:t>
                      </a:r>
                      <a:r>
                        <a:rPr sz="1200" spc="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200" spc="-2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язык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C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3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C000"/>
                      </a:solidFill>
                      <a:prstDash val="solid"/>
                    </a:lnR>
                    <a:lnB w="38100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8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C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225"/>
                        </a:lnSpc>
                      </a:pP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1200" spc="-2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200" spc="-2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язык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(Б,</a:t>
                      </a:r>
                      <a:r>
                        <a:rPr sz="1200" spc="-3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У)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15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C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825"/>
                        </a:lnSpc>
                      </a:pP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4.</a:t>
                      </a:r>
                      <a:r>
                        <a:rPr sz="1200" spc="-1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200" spc="-3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(Б,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У)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59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C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830"/>
                        </a:lnSpc>
                      </a:pP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5.</a:t>
                      </a:r>
                      <a:r>
                        <a:rPr sz="1200" spc="-2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Информатика</a:t>
                      </a:r>
                      <a:r>
                        <a:rPr sz="1200" spc="-2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(Б,</a:t>
                      </a:r>
                      <a:r>
                        <a:rPr sz="120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У)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68131" y="2256758"/>
          <a:ext cx="2199323" cy="2556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93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4694">
                <a:tc>
                  <a:txBody>
                    <a:bodyPr/>
                    <a:lstStyle/>
                    <a:p>
                      <a:pPr marL="6038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предметы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369">
                <a:tc>
                  <a:txBody>
                    <a:bodyPr/>
                    <a:lstStyle/>
                    <a:p>
                      <a:pPr marL="13335">
                        <a:lnSpc>
                          <a:spcPts val="1825"/>
                        </a:lnSpc>
                      </a:pP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6.</a:t>
                      </a:r>
                      <a:r>
                        <a:rPr sz="1200" spc="-2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200" spc="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(Б,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У)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7550">
                <a:tc>
                  <a:txBody>
                    <a:bodyPr/>
                    <a:lstStyle/>
                    <a:p>
                      <a:pPr marL="13335">
                        <a:lnSpc>
                          <a:spcPts val="1825"/>
                        </a:lnSpc>
                      </a:pP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7.</a:t>
                      </a:r>
                      <a:r>
                        <a:rPr sz="1200" spc="-2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Обществознание</a:t>
                      </a:r>
                      <a:r>
                        <a:rPr sz="1200" spc="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(Б,</a:t>
                      </a:r>
                      <a:r>
                        <a:rPr sz="1200" spc="-3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marL="13335">
                        <a:lnSpc>
                          <a:spcPts val="1825"/>
                        </a:lnSpc>
                      </a:pP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8.</a:t>
                      </a:r>
                      <a:r>
                        <a:rPr sz="1200" spc="-2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География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(Б,</a:t>
                      </a:r>
                      <a:r>
                        <a:rPr sz="1200" spc="-2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marL="13335">
                        <a:lnSpc>
                          <a:spcPts val="1825"/>
                        </a:lnSpc>
                      </a:pP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9.</a:t>
                      </a:r>
                      <a:r>
                        <a:rPr sz="1200" spc="-2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Физика</a:t>
                      </a:r>
                      <a:r>
                        <a:rPr sz="1200" spc="-3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(Б,</a:t>
                      </a:r>
                      <a:r>
                        <a:rPr sz="1200" spc="-1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У)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7549">
                <a:tc>
                  <a:txBody>
                    <a:bodyPr/>
                    <a:lstStyle/>
                    <a:p>
                      <a:pPr marL="13335">
                        <a:lnSpc>
                          <a:spcPts val="1825"/>
                        </a:lnSpc>
                      </a:pP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10.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Химия</a:t>
                      </a:r>
                      <a:r>
                        <a:rPr sz="1200" spc="-1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(Б,</a:t>
                      </a:r>
                      <a:r>
                        <a:rPr sz="1200" spc="-1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У)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marL="13335">
                        <a:lnSpc>
                          <a:spcPts val="1825"/>
                        </a:lnSpc>
                      </a:pP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11. 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Биология</a:t>
                      </a:r>
                      <a:r>
                        <a:rPr sz="120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(Б, </a:t>
                      </a: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У)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799">
                <a:tc>
                  <a:txBody>
                    <a:bodyPr/>
                    <a:lstStyle/>
                    <a:p>
                      <a:pPr marL="13335">
                        <a:lnSpc>
                          <a:spcPts val="1825"/>
                        </a:lnSpc>
                      </a:pP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12.</a:t>
                      </a:r>
                      <a:r>
                        <a:rPr sz="1200" spc="-2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200" spc="-2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культура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2933">
                <a:tc>
                  <a:txBody>
                    <a:bodyPr/>
                    <a:lstStyle/>
                    <a:p>
                      <a:pPr marL="13335">
                        <a:lnSpc>
                          <a:spcPts val="1825"/>
                        </a:lnSpc>
                      </a:pPr>
                      <a:r>
                        <a:rPr sz="1200" spc="-5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13. Основы безопасности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33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3366"/>
                          </a:solidFill>
                          <a:latin typeface="Calibri"/>
                          <a:cs typeface="Calibri"/>
                        </a:rPr>
                        <a:t>жизнедеятельности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658671" y="3308413"/>
            <a:ext cx="1323975" cy="362600"/>
          </a:xfrm>
          <a:prstGeom prst="rect">
            <a:avLst/>
          </a:prstGeom>
          <a:ln w="19811">
            <a:solidFill>
              <a:srgbClr val="5B9BD4"/>
            </a:solidFill>
          </a:ln>
        </p:spPr>
        <p:txBody>
          <a:bodyPr vert="horz" wrap="square" lIns="0" tIns="84773" rIns="0" bIns="0" rtlCol="0">
            <a:spAutoFit/>
          </a:bodyPr>
          <a:lstStyle/>
          <a:p>
            <a:pPr marL="395288" marR="213836" indent="-173831">
              <a:spcBef>
                <a:spcPts val="668"/>
              </a:spcBef>
            </a:pPr>
            <a:r>
              <a:rPr sz="900" b="1" spc="-19" dirty="0">
                <a:solidFill>
                  <a:srgbClr val="003366"/>
                </a:solidFill>
                <a:latin typeface="Calibri"/>
                <a:cs typeface="Calibri"/>
              </a:rPr>
              <a:t>Е</a:t>
            </a:r>
            <a:r>
              <a:rPr sz="900" b="1" spc="-4" dirty="0">
                <a:solidFill>
                  <a:srgbClr val="003366"/>
                </a:solidFill>
                <a:latin typeface="Calibri"/>
                <a:cs typeface="Calibri"/>
              </a:rPr>
              <a:t>С</a:t>
            </a:r>
            <a:r>
              <a:rPr sz="900" b="1" spc="4" dirty="0">
                <a:solidFill>
                  <a:srgbClr val="003366"/>
                </a:solidFill>
                <a:latin typeface="Calibri"/>
                <a:cs typeface="Calibri"/>
              </a:rPr>
              <a:t>Т</a:t>
            </a:r>
            <a:r>
              <a:rPr sz="900" b="1" spc="-19" dirty="0">
                <a:solidFill>
                  <a:srgbClr val="003366"/>
                </a:solidFill>
                <a:latin typeface="Calibri"/>
                <a:cs typeface="Calibri"/>
              </a:rPr>
              <a:t>Е</a:t>
            </a:r>
            <a:r>
              <a:rPr sz="900" b="1" spc="-4" dirty="0">
                <a:solidFill>
                  <a:srgbClr val="003366"/>
                </a:solidFill>
                <a:latin typeface="Calibri"/>
                <a:cs typeface="Calibri"/>
              </a:rPr>
              <a:t>С</a:t>
            </a:r>
            <a:r>
              <a:rPr sz="900" b="1" spc="4" dirty="0">
                <a:solidFill>
                  <a:srgbClr val="003366"/>
                </a:solidFill>
                <a:latin typeface="Calibri"/>
                <a:cs typeface="Calibri"/>
              </a:rPr>
              <a:t>Т</a:t>
            </a:r>
            <a:r>
              <a:rPr sz="900" b="1" dirty="0">
                <a:solidFill>
                  <a:srgbClr val="003366"/>
                </a:solidFill>
                <a:latin typeface="Calibri"/>
                <a:cs typeface="Calibri"/>
              </a:rPr>
              <a:t>В</a:t>
            </a:r>
            <a:r>
              <a:rPr sz="900" b="1" spc="-8" dirty="0">
                <a:solidFill>
                  <a:srgbClr val="003366"/>
                </a:solidFill>
                <a:latin typeface="Calibri"/>
                <a:cs typeface="Calibri"/>
              </a:rPr>
              <a:t>О</a:t>
            </a:r>
            <a:r>
              <a:rPr sz="900" b="1" dirty="0">
                <a:solidFill>
                  <a:srgbClr val="003366"/>
                </a:solidFill>
                <a:latin typeface="Calibri"/>
                <a:cs typeface="Calibri"/>
              </a:rPr>
              <a:t>ЗНАНИЕ  </a:t>
            </a:r>
            <a:r>
              <a:rPr sz="900" b="1" spc="-11" dirty="0">
                <a:solidFill>
                  <a:srgbClr val="003366"/>
                </a:solidFill>
                <a:latin typeface="Calibri"/>
                <a:cs typeface="Calibri"/>
              </a:rPr>
              <a:t>ЭКОЛОГИЯ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2406" y="2955226"/>
            <a:ext cx="1156811" cy="163987"/>
          </a:xfrm>
          <a:prstGeom prst="rect">
            <a:avLst/>
          </a:prstGeom>
          <a:ln w="19811">
            <a:solidFill>
              <a:srgbClr val="5B9BD4"/>
            </a:solidFill>
          </a:ln>
        </p:spPr>
        <p:txBody>
          <a:bodyPr vert="horz" wrap="square" lIns="0" tIns="25241" rIns="0" bIns="0" rtlCol="0">
            <a:spAutoFit/>
          </a:bodyPr>
          <a:lstStyle/>
          <a:p>
            <a:pPr algn="ctr">
              <a:spcBef>
                <a:spcPts val="199"/>
              </a:spcBef>
            </a:pPr>
            <a:r>
              <a:rPr sz="900" b="1" spc="-11" dirty="0">
                <a:solidFill>
                  <a:srgbClr val="003366"/>
                </a:solidFill>
                <a:latin typeface="Calibri"/>
                <a:cs typeface="Calibri"/>
              </a:rPr>
              <a:t>ПРАВО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40977" y="3211258"/>
            <a:ext cx="1156811" cy="201454"/>
          </a:xfrm>
          <a:custGeom>
            <a:avLst/>
            <a:gdLst/>
            <a:ahLst/>
            <a:cxnLst/>
            <a:rect l="l" t="t" r="r" b="b"/>
            <a:pathLst>
              <a:path w="1542414" h="268604">
                <a:moveTo>
                  <a:pt x="0" y="268224"/>
                </a:moveTo>
                <a:lnTo>
                  <a:pt x="1542288" y="268224"/>
                </a:lnTo>
                <a:lnTo>
                  <a:pt x="1542288" y="0"/>
                </a:lnTo>
                <a:lnTo>
                  <a:pt x="0" y="0"/>
                </a:lnTo>
                <a:lnTo>
                  <a:pt x="0" y="268224"/>
                </a:lnTo>
                <a:close/>
              </a:path>
            </a:pathLst>
          </a:custGeom>
          <a:ln w="1981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3480245" y="3226080"/>
            <a:ext cx="67770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003366"/>
                </a:solidFill>
                <a:latin typeface="Calibri"/>
                <a:cs typeface="Calibri"/>
              </a:rPr>
              <a:t>Э</a:t>
            </a:r>
            <a:r>
              <a:rPr sz="900" b="1" spc="-30" dirty="0">
                <a:solidFill>
                  <a:srgbClr val="003366"/>
                </a:solidFill>
                <a:latin typeface="Calibri"/>
                <a:cs typeface="Calibri"/>
              </a:rPr>
              <a:t>К</a:t>
            </a:r>
            <a:r>
              <a:rPr sz="900" b="1" dirty="0">
                <a:solidFill>
                  <a:srgbClr val="003366"/>
                </a:solidFill>
                <a:latin typeface="Calibri"/>
                <a:cs typeface="Calibri"/>
              </a:rPr>
              <a:t>ОНО</a:t>
            </a:r>
            <a:r>
              <a:rPr sz="900" b="1" spc="-4" dirty="0">
                <a:solidFill>
                  <a:srgbClr val="003366"/>
                </a:solidFill>
                <a:latin typeface="Calibri"/>
                <a:cs typeface="Calibri"/>
              </a:rPr>
              <a:t>М</a:t>
            </a:r>
            <a:r>
              <a:rPr sz="900" b="1" dirty="0">
                <a:solidFill>
                  <a:srgbClr val="003366"/>
                </a:solidFill>
                <a:latin typeface="Calibri"/>
                <a:cs typeface="Calibri"/>
              </a:rPr>
              <a:t>И</a:t>
            </a:r>
            <a:r>
              <a:rPr sz="900" b="1" spc="-4" dirty="0">
                <a:solidFill>
                  <a:srgbClr val="003366"/>
                </a:solidFill>
                <a:latin typeface="Calibri"/>
                <a:cs typeface="Calibri"/>
              </a:rPr>
              <a:t>К</a:t>
            </a:r>
            <a:r>
              <a:rPr sz="900" b="1" dirty="0">
                <a:solidFill>
                  <a:srgbClr val="003366"/>
                </a:solidFill>
                <a:latin typeface="Calibri"/>
                <a:cs typeface="Calibri"/>
              </a:rPr>
              <a:t>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0121" y="4177094"/>
            <a:ext cx="1156811" cy="163987"/>
          </a:xfrm>
          <a:prstGeom prst="rect">
            <a:avLst/>
          </a:prstGeom>
          <a:ln w="19811">
            <a:solidFill>
              <a:srgbClr val="5B9BD4"/>
            </a:solidFill>
          </a:ln>
        </p:spPr>
        <p:txBody>
          <a:bodyPr vert="horz" wrap="square" lIns="0" tIns="25241" rIns="0" bIns="0" rtlCol="0">
            <a:spAutoFit/>
          </a:bodyPr>
          <a:lstStyle/>
          <a:p>
            <a:pPr marL="222885">
              <a:spcBef>
                <a:spcPts val="199"/>
              </a:spcBef>
            </a:pPr>
            <a:r>
              <a:rPr sz="900" b="1" spc="-8" dirty="0">
                <a:solidFill>
                  <a:srgbClr val="003366"/>
                </a:solidFill>
                <a:latin typeface="Calibri"/>
                <a:cs typeface="Calibri"/>
              </a:rPr>
              <a:t>АСТРОНОМИЯ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0383" y="2480882"/>
            <a:ext cx="1324928" cy="163987"/>
          </a:xfrm>
          <a:prstGeom prst="rect">
            <a:avLst/>
          </a:prstGeom>
          <a:ln w="19811">
            <a:solidFill>
              <a:srgbClr val="5B9BD4"/>
            </a:solidFill>
          </a:ln>
        </p:spPr>
        <p:txBody>
          <a:bodyPr vert="horz" wrap="square" lIns="0" tIns="25241" rIns="0" bIns="0" rtlCol="0">
            <a:spAutoFit/>
          </a:bodyPr>
          <a:lstStyle/>
          <a:p>
            <a:pPr marL="273368">
              <a:spcBef>
                <a:spcPts val="199"/>
              </a:spcBef>
            </a:pPr>
            <a:r>
              <a:rPr sz="900" b="1" spc="-4" dirty="0">
                <a:solidFill>
                  <a:srgbClr val="003366"/>
                </a:solidFill>
                <a:latin typeface="Calibri"/>
                <a:cs typeface="Calibri"/>
              </a:rPr>
              <a:t>РОССИЯ</a:t>
            </a:r>
            <a:r>
              <a:rPr sz="900" b="1" spc="-19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3366"/>
                </a:solidFill>
                <a:latin typeface="Calibri"/>
                <a:cs typeface="Calibri"/>
              </a:rPr>
              <a:t>В</a:t>
            </a:r>
            <a:r>
              <a:rPr sz="900" b="1" spc="-19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900" b="1" spc="-4" dirty="0">
                <a:solidFill>
                  <a:srgbClr val="003366"/>
                </a:solidFill>
                <a:latin typeface="Calibri"/>
                <a:cs typeface="Calibri"/>
              </a:rPr>
              <a:t>МИРЕ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17668" y="429493"/>
            <a:ext cx="3574830" cy="3789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b="1" spc="-8" dirty="0"/>
              <a:t>Обновленный</a:t>
            </a:r>
            <a:r>
              <a:rPr sz="2400" b="1" spc="-11" dirty="0"/>
              <a:t> </a:t>
            </a:r>
            <a:r>
              <a:rPr sz="2400" b="1" spc="-15" dirty="0"/>
              <a:t>ФГОС </a:t>
            </a:r>
            <a:r>
              <a:rPr sz="2400" b="1" spc="-4" dirty="0"/>
              <a:t>СОО</a:t>
            </a:r>
            <a:endParaRPr sz="2400" b="1" dirty="0"/>
          </a:p>
        </p:txBody>
      </p:sp>
      <p:sp>
        <p:nvSpPr>
          <p:cNvPr id="11" name="object 11"/>
          <p:cNvSpPr/>
          <p:nvPr/>
        </p:nvSpPr>
        <p:spPr>
          <a:xfrm>
            <a:off x="2599278" y="1447038"/>
            <a:ext cx="1602581" cy="1359217"/>
          </a:xfrm>
          <a:custGeom>
            <a:avLst/>
            <a:gdLst/>
            <a:ahLst/>
            <a:cxnLst/>
            <a:rect l="l" t="t" r="r" b="b"/>
            <a:pathLst>
              <a:path w="2136775" h="1812289">
                <a:moveTo>
                  <a:pt x="452500" y="0"/>
                </a:moveTo>
                <a:lnTo>
                  <a:pt x="733171" y="0"/>
                </a:lnTo>
                <a:lnTo>
                  <a:pt x="1154176" y="0"/>
                </a:lnTo>
                <a:lnTo>
                  <a:pt x="2136521" y="0"/>
                </a:lnTo>
                <a:lnTo>
                  <a:pt x="2136521" y="548513"/>
                </a:lnTo>
                <a:lnTo>
                  <a:pt x="2136521" y="783589"/>
                </a:lnTo>
                <a:lnTo>
                  <a:pt x="2136521" y="940307"/>
                </a:lnTo>
                <a:lnTo>
                  <a:pt x="1154176" y="940307"/>
                </a:lnTo>
                <a:lnTo>
                  <a:pt x="0" y="1811781"/>
                </a:lnTo>
                <a:lnTo>
                  <a:pt x="733171" y="940307"/>
                </a:lnTo>
                <a:lnTo>
                  <a:pt x="452500" y="940307"/>
                </a:lnTo>
                <a:lnTo>
                  <a:pt x="452500" y="783589"/>
                </a:lnTo>
                <a:lnTo>
                  <a:pt x="452500" y="548513"/>
                </a:lnTo>
                <a:lnTo>
                  <a:pt x="452500" y="0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3044571" y="1555908"/>
            <a:ext cx="1052513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sz="750" spc="-4" dirty="0">
                <a:solidFill>
                  <a:srgbClr val="1D4575"/>
                </a:solidFill>
                <a:latin typeface="Calibri"/>
                <a:cs typeface="Calibri"/>
              </a:rPr>
              <a:t>ЗАЯВЛЕНИЕ</a:t>
            </a:r>
            <a:endParaRPr sz="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750" spc="-8" dirty="0">
                <a:solidFill>
                  <a:srgbClr val="1D4575"/>
                </a:solidFill>
                <a:latin typeface="Calibri"/>
                <a:cs typeface="Calibri"/>
              </a:rPr>
              <a:t>обучающихся,</a:t>
            </a:r>
            <a:r>
              <a:rPr sz="750" dirty="0">
                <a:solidFill>
                  <a:srgbClr val="1D4575"/>
                </a:solidFill>
                <a:latin typeface="Calibri"/>
                <a:cs typeface="Calibri"/>
              </a:rPr>
              <a:t> </a:t>
            </a:r>
            <a:r>
              <a:rPr sz="750" spc="-4" dirty="0">
                <a:solidFill>
                  <a:srgbClr val="1D4575"/>
                </a:solidFill>
                <a:latin typeface="Calibri"/>
                <a:cs typeface="Calibri"/>
              </a:rPr>
              <a:t>родителей</a:t>
            </a:r>
            <a:endParaRPr sz="750">
              <a:latin typeface="Calibri"/>
              <a:cs typeface="Calibri"/>
            </a:endParaRPr>
          </a:p>
          <a:p>
            <a:pPr marL="89059" marR="84773" algn="ctr"/>
            <a:r>
              <a:rPr sz="750" spc="-8" dirty="0">
                <a:solidFill>
                  <a:srgbClr val="1D4575"/>
                </a:solidFill>
                <a:latin typeface="Calibri"/>
                <a:cs typeface="Calibri"/>
              </a:rPr>
              <a:t>не</a:t>
            </a:r>
            <a:r>
              <a:rPr sz="750" spc="-4" dirty="0">
                <a:solidFill>
                  <a:srgbClr val="1D4575"/>
                </a:solidFill>
                <a:latin typeface="Calibri"/>
                <a:cs typeface="Calibri"/>
              </a:rPr>
              <a:t>сов</a:t>
            </a:r>
            <a:r>
              <a:rPr sz="750" spc="-8" dirty="0">
                <a:solidFill>
                  <a:srgbClr val="1D4575"/>
                </a:solidFill>
                <a:latin typeface="Calibri"/>
                <a:cs typeface="Calibri"/>
              </a:rPr>
              <a:t>е</a:t>
            </a:r>
            <a:r>
              <a:rPr sz="750" spc="-4" dirty="0">
                <a:solidFill>
                  <a:srgbClr val="1D4575"/>
                </a:solidFill>
                <a:latin typeface="Calibri"/>
                <a:cs typeface="Calibri"/>
              </a:rPr>
              <a:t>р</a:t>
            </a:r>
            <a:r>
              <a:rPr sz="750" spc="-11" dirty="0">
                <a:solidFill>
                  <a:srgbClr val="1D4575"/>
                </a:solidFill>
                <a:latin typeface="Calibri"/>
                <a:cs typeface="Calibri"/>
              </a:rPr>
              <a:t>ш</a:t>
            </a:r>
            <a:r>
              <a:rPr sz="750" spc="-8" dirty="0">
                <a:solidFill>
                  <a:srgbClr val="1D4575"/>
                </a:solidFill>
                <a:latin typeface="Calibri"/>
                <a:cs typeface="Calibri"/>
              </a:rPr>
              <a:t>енн</a:t>
            </a:r>
            <a:r>
              <a:rPr sz="750" spc="-4" dirty="0">
                <a:solidFill>
                  <a:srgbClr val="1D4575"/>
                </a:solidFill>
                <a:latin typeface="Calibri"/>
                <a:cs typeface="Calibri"/>
              </a:rPr>
              <a:t>о</a:t>
            </a:r>
            <a:r>
              <a:rPr sz="750" spc="-8" dirty="0">
                <a:solidFill>
                  <a:srgbClr val="1D4575"/>
                </a:solidFill>
                <a:latin typeface="Calibri"/>
                <a:cs typeface="Calibri"/>
              </a:rPr>
              <a:t>л</a:t>
            </a:r>
            <a:r>
              <a:rPr sz="750" dirty="0">
                <a:solidFill>
                  <a:srgbClr val="1D4575"/>
                </a:solidFill>
                <a:latin typeface="Calibri"/>
                <a:cs typeface="Calibri"/>
              </a:rPr>
              <a:t>е</a:t>
            </a:r>
            <a:r>
              <a:rPr sz="750" spc="-8" dirty="0">
                <a:solidFill>
                  <a:srgbClr val="1D4575"/>
                </a:solidFill>
                <a:latin typeface="Calibri"/>
                <a:cs typeface="Calibri"/>
              </a:rPr>
              <a:t>т</a:t>
            </a:r>
            <a:r>
              <a:rPr sz="750" spc="-11" dirty="0">
                <a:solidFill>
                  <a:srgbClr val="1D4575"/>
                </a:solidFill>
                <a:latin typeface="Calibri"/>
                <a:cs typeface="Calibri"/>
              </a:rPr>
              <a:t>н</a:t>
            </a:r>
            <a:r>
              <a:rPr sz="750" spc="4" dirty="0">
                <a:solidFill>
                  <a:srgbClr val="1D4575"/>
                </a:solidFill>
                <a:latin typeface="Calibri"/>
                <a:cs typeface="Calibri"/>
              </a:rPr>
              <a:t>и</a:t>
            </a:r>
            <a:r>
              <a:rPr sz="750" spc="-4" dirty="0">
                <a:solidFill>
                  <a:srgbClr val="1D4575"/>
                </a:solidFill>
                <a:latin typeface="Calibri"/>
                <a:cs typeface="Calibri"/>
              </a:rPr>
              <a:t>х  обучающихся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76397" y="2861120"/>
            <a:ext cx="1664018" cy="1554479"/>
          </a:xfrm>
          <a:custGeom>
            <a:avLst/>
            <a:gdLst/>
            <a:ahLst/>
            <a:cxnLst/>
            <a:rect l="l" t="t" r="r" b="b"/>
            <a:pathLst>
              <a:path w="2218690" h="2072639">
                <a:moveTo>
                  <a:pt x="28955" y="71374"/>
                </a:moveTo>
                <a:lnTo>
                  <a:pt x="1010412" y="71374"/>
                </a:lnTo>
                <a:lnTo>
                  <a:pt x="1431036" y="71374"/>
                </a:lnTo>
                <a:lnTo>
                  <a:pt x="1711452" y="71374"/>
                </a:lnTo>
                <a:lnTo>
                  <a:pt x="1711452" y="193801"/>
                </a:lnTo>
                <a:lnTo>
                  <a:pt x="2216657" y="0"/>
                </a:lnTo>
                <a:lnTo>
                  <a:pt x="1711452" y="377444"/>
                </a:lnTo>
                <a:lnTo>
                  <a:pt x="1711452" y="805941"/>
                </a:lnTo>
                <a:lnTo>
                  <a:pt x="1431036" y="805941"/>
                </a:lnTo>
                <a:lnTo>
                  <a:pt x="1010412" y="805941"/>
                </a:lnTo>
                <a:lnTo>
                  <a:pt x="28955" y="805941"/>
                </a:lnTo>
                <a:lnTo>
                  <a:pt x="28955" y="377444"/>
                </a:lnTo>
                <a:lnTo>
                  <a:pt x="28955" y="193801"/>
                </a:lnTo>
                <a:lnTo>
                  <a:pt x="28955" y="71374"/>
                </a:lnTo>
                <a:close/>
              </a:path>
              <a:path w="2218690" h="2072639">
                <a:moveTo>
                  <a:pt x="0" y="1686814"/>
                </a:moveTo>
                <a:lnTo>
                  <a:pt x="982344" y="1686814"/>
                </a:lnTo>
                <a:lnTo>
                  <a:pt x="2218690" y="566038"/>
                </a:lnTo>
                <a:lnTo>
                  <a:pt x="1403350" y="1686814"/>
                </a:lnTo>
                <a:lnTo>
                  <a:pt x="1684019" y="1686814"/>
                </a:lnTo>
                <a:lnTo>
                  <a:pt x="1684019" y="1751076"/>
                </a:lnTo>
                <a:lnTo>
                  <a:pt x="1684019" y="1847469"/>
                </a:lnTo>
                <a:lnTo>
                  <a:pt x="1684019" y="2072386"/>
                </a:lnTo>
                <a:lnTo>
                  <a:pt x="1403350" y="2072386"/>
                </a:lnTo>
                <a:lnTo>
                  <a:pt x="982344" y="2072386"/>
                </a:lnTo>
                <a:lnTo>
                  <a:pt x="0" y="2072386"/>
                </a:lnTo>
                <a:lnTo>
                  <a:pt x="0" y="1847469"/>
                </a:lnTo>
                <a:lnTo>
                  <a:pt x="0" y="1751076"/>
                </a:lnTo>
                <a:lnTo>
                  <a:pt x="0" y="1686814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7046596" y="2518791"/>
            <a:ext cx="570071" cy="315754"/>
          </a:xfrm>
          <a:custGeom>
            <a:avLst/>
            <a:gdLst/>
            <a:ahLst/>
            <a:cxnLst/>
            <a:rect l="l" t="t" r="r" b="b"/>
            <a:pathLst>
              <a:path w="760095" h="421005">
                <a:moveTo>
                  <a:pt x="760095" y="64135"/>
                </a:moveTo>
                <a:lnTo>
                  <a:pt x="754507" y="52705"/>
                </a:lnTo>
                <a:lnTo>
                  <a:pt x="742238" y="58712"/>
                </a:lnTo>
                <a:lnTo>
                  <a:pt x="742315" y="52324"/>
                </a:lnTo>
                <a:lnTo>
                  <a:pt x="36068" y="44831"/>
                </a:lnTo>
                <a:lnTo>
                  <a:pt x="25171" y="51028"/>
                </a:lnTo>
                <a:lnTo>
                  <a:pt x="34937" y="45466"/>
                </a:lnTo>
                <a:lnTo>
                  <a:pt x="36068" y="44831"/>
                </a:lnTo>
                <a:lnTo>
                  <a:pt x="36499" y="44577"/>
                </a:lnTo>
                <a:lnTo>
                  <a:pt x="92329" y="12827"/>
                </a:lnTo>
                <a:lnTo>
                  <a:pt x="95377" y="11049"/>
                </a:lnTo>
                <a:lnTo>
                  <a:pt x="96520" y="7239"/>
                </a:lnTo>
                <a:lnTo>
                  <a:pt x="92964" y="1143"/>
                </a:lnTo>
                <a:lnTo>
                  <a:pt x="89154" y="0"/>
                </a:lnTo>
                <a:lnTo>
                  <a:pt x="86106" y="1778"/>
                </a:lnTo>
                <a:lnTo>
                  <a:pt x="0" y="50800"/>
                </a:lnTo>
                <a:lnTo>
                  <a:pt x="85090" y="101600"/>
                </a:lnTo>
                <a:lnTo>
                  <a:pt x="88011" y="103378"/>
                </a:lnTo>
                <a:lnTo>
                  <a:pt x="91948" y="102489"/>
                </a:lnTo>
                <a:lnTo>
                  <a:pt x="95504" y="96393"/>
                </a:lnTo>
                <a:lnTo>
                  <a:pt x="94615" y="92583"/>
                </a:lnTo>
                <a:lnTo>
                  <a:pt x="91567" y="90678"/>
                </a:lnTo>
                <a:lnTo>
                  <a:pt x="36068" y="57531"/>
                </a:lnTo>
                <a:lnTo>
                  <a:pt x="729627" y="64897"/>
                </a:lnTo>
                <a:lnTo>
                  <a:pt x="63093" y="391515"/>
                </a:lnTo>
                <a:lnTo>
                  <a:pt x="98933" y="337566"/>
                </a:lnTo>
                <a:lnTo>
                  <a:pt x="100965" y="334645"/>
                </a:lnTo>
                <a:lnTo>
                  <a:pt x="100076" y="330708"/>
                </a:lnTo>
                <a:lnTo>
                  <a:pt x="97155" y="328803"/>
                </a:lnTo>
                <a:lnTo>
                  <a:pt x="94234" y="326771"/>
                </a:lnTo>
                <a:lnTo>
                  <a:pt x="90297" y="327660"/>
                </a:lnTo>
                <a:lnTo>
                  <a:pt x="88303" y="330708"/>
                </a:lnTo>
                <a:lnTo>
                  <a:pt x="33528" y="413004"/>
                </a:lnTo>
                <a:lnTo>
                  <a:pt x="135890" y="420497"/>
                </a:lnTo>
                <a:lnTo>
                  <a:pt x="138938" y="417830"/>
                </a:lnTo>
                <a:lnTo>
                  <a:pt x="139268" y="413131"/>
                </a:lnTo>
                <a:lnTo>
                  <a:pt x="139446" y="410845"/>
                </a:lnTo>
                <a:lnTo>
                  <a:pt x="136779" y="407797"/>
                </a:lnTo>
                <a:lnTo>
                  <a:pt x="68567" y="402882"/>
                </a:lnTo>
                <a:lnTo>
                  <a:pt x="760095" y="6413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7071742" y="3275837"/>
            <a:ext cx="564356" cy="445770"/>
          </a:xfrm>
          <a:custGeom>
            <a:avLst/>
            <a:gdLst/>
            <a:ahLst/>
            <a:cxnLst/>
            <a:rect l="l" t="t" r="r" b="b"/>
            <a:pathLst>
              <a:path w="752475" h="594360">
                <a:moveTo>
                  <a:pt x="710946" y="259461"/>
                </a:moveTo>
                <a:lnTo>
                  <a:pt x="64960" y="24650"/>
                </a:lnTo>
                <a:lnTo>
                  <a:pt x="109105" y="16637"/>
                </a:lnTo>
                <a:lnTo>
                  <a:pt x="132207" y="12446"/>
                </a:lnTo>
                <a:lnTo>
                  <a:pt x="134493" y="9144"/>
                </a:lnTo>
                <a:lnTo>
                  <a:pt x="133223" y="2286"/>
                </a:lnTo>
                <a:lnTo>
                  <a:pt x="129921" y="0"/>
                </a:lnTo>
                <a:lnTo>
                  <a:pt x="28956" y="18288"/>
                </a:lnTo>
                <a:lnTo>
                  <a:pt x="92329" y="94488"/>
                </a:lnTo>
                <a:lnTo>
                  <a:pt x="94615" y="97155"/>
                </a:lnTo>
                <a:lnTo>
                  <a:pt x="98552" y="97536"/>
                </a:lnTo>
                <a:lnTo>
                  <a:pt x="101219" y="95250"/>
                </a:lnTo>
                <a:lnTo>
                  <a:pt x="104013" y="92964"/>
                </a:lnTo>
                <a:lnTo>
                  <a:pt x="104267" y="89027"/>
                </a:lnTo>
                <a:lnTo>
                  <a:pt x="102108" y="86360"/>
                </a:lnTo>
                <a:lnTo>
                  <a:pt x="60617" y="36588"/>
                </a:lnTo>
                <a:lnTo>
                  <a:pt x="706628" y="271399"/>
                </a:lnTo>
                <a:lnTo>
                  <a:pt x="710946" y="259461"/>
                </a:lnTo>
                <a:close/>
              </a:path>
              <a:path w="752475" h="594360">
                <a:moveTo>
                  <a:pt x="725805" y="327533"/>
                </a:moveTo>
                <a:lnTo>
                  <a:pt x="721614" y="315595"/>
                </a:lnTo>
                <a:lnTo>
                  <a:pt x="31940" y="556526"/>
                </a:lnTo>
                <a:lnTo>
                  <a:pt x="23774" y="566089"/>
                </a:lnTo>
                <a:lnTo>
                  <a:pt x="25539" y="564007"/>
                </a:lnTo>
                <a:lnTo>
                  <a:pt x="74041" y="507238"/>
                </a:lnTo>
                <a:lnTo>
                  <a:pt x="70612" y="496062"/>
                </a:lnTo>
                <a:lnTo>
                  <a:pt x="66548" y="496316"/>
                </a:lnTo>
                <a:lnTo>
                  <a:pt x="0" y="574421"/>
                </a:lnTo>
                <a:lnTo>
                  <a:pt x="100711" y="593979"/>
                </a:lnTo>
                <a:lnTo>
                  <a:pt x="104013" y="591693"/>
                </a:lnTo>
                <a:lnTo>
                  <a:pt x="104648" y="588264"/>
                </a:lnTo>
                <a:lnTo>
                  <a:pt x="105410" y="584835"/>
                </a:lnTo>
                <a:lnTo>
                  <a:pt x="103124" y="581533"/>
                </a:lnTo>
                <a:lnTo>
                  <a:pt x="99695" y="580771"/>
                </a:lnTo>
                <a:lnTo>
                  <a:pt x="76060" y="576199"/>
                </a:lnTo>
                <a:lnTo>
                  <a:pt x="36106" y="568464"/>
                </a:lnTo>
                <a:lnTo>
                  <a:pt x="725805" y="327533"/>
                </a:lnTo>
                <a:close/>
              </a:path>
              <a:path w="752475" h="594360">
                <a:moveTo>
                  <a:pt x="752475" y="275590"/>
                </a:moveTo>
                <a:lnTo>
                  <a:pt x="35991" y="275590"/>
                </a:lnTo>
                <a:lnTo>
                  <a:pt x="94996" y="241173"/>
                </a:lnTo>
                <a:lnTo>
                  <a:pt x="96012" y="237363"/>
                </a:lnTo>
                <a:lnTo>
                  <a:pt x="92456" y="231267"/>
                </a:lnTo>
                <a:lnTo>
                  <a:pt x="88646" y="230251"/>
                </a:lnTo>
                <a:lnTo>
                  <a:pt x="0" y="281940"/>
                </a:lnTo>
                <a:lnTo>
                  <a:pt x="88646" y="333629"/>
                </a:lnTo>
                <a:lnTo>
                  <a:pt x="92456" y="332613"/>
                </a:lnTo>
                <a:lnTo>
                  <a:pt x="96012" y="326517"/>
                </a:lnTo>
                <a:lnTo>
                  <a:pt x="94996" y="322707"/>
                </a:lnTo>
                <a:lnTo>
                  <a:pt x="35991" y="288290"/>
                </a:lnTo>
                <a:lnTo>
                  <a:pt x="752475" y="288290"/>
                </a:lnTo>
                <a:lnTo>
                  <a:pt x="752475" y="27559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17" name="Google Shape;1781;p228">
            <a:extLst>
              <a:ext uri="{FF2B5EF4-FFF2-40B4-BE49-F238E27FC236}">
                <a16:creationId xmlns="" xmlns:a16="http://schemas.microsoft.com/office/drawing/2014/main" id="{27826BD9-F765-4DFE-B3BD-C661A65EF032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8" name="Google Shape;1782;p228">
              <a:extLst>
                <a:ext uri="{FF2B5EF4-FFF2-40B4-BE49-F238E27FC236}">
                  <a16:creationId xmlns="" xmlns:a16="http://schemas.microsoft.com/office/drawing/2014/main" id="{0B453F3B-C039-4E04-9080-6A9849328A85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83;p228">
              <a:extLst>
                <a:ext uri="{FF2B5EF4-FFF2-40B4-BE49-F238E27FC236}">
                  <a16:creationId xmlns="" xmlns:a16="http://schemas.microsoft.com/office/drawing/2014/main" id="{8166A787-CFC6-4FBB-9ED0-600BA05A1567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C056218-EA37-402B-9783-E2881C8AE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781;p228">
            <a:extLst>
              <a:ext uri="{FF2B5EF4-FFF2-40B4-BE49-F238E27FC236}">
                <a16:creationId xmlns="" xmlns:a16="http://schemas.microsoft.com/office/drawing/2014/main" id="{1F8E24A8-076C-4C7C-A06D-7C5DBB869A3C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5" name="Google Shape;1782;p228">
              <a:extLst>
                <a:ext uri="{FF2B5EF4-FFF2-40B4-BE49-F238E27FC236}">
                  <a16:creationId xmlns="" xmlns:a16="http://schemas.microsoft.com/office/drawing/2014/main" id="{517AAEE6-C34D-49C3-8E98-5E878DDBF02B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83;p228">
              <a:extLst>
                <a:ext uri="{FF2B5EF4-FFF2-40B4-BE49-F238E27FC236}">
                  <a16:creationId xmlns="" xmlns:a16="http://schemas.microsoft.com/office/drawing/2014/main" id="{017CA75D-06A7-432E-BAB7-172BA3F87B55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784;p228">
            <a:extLst>
              <a:ext uri="{FF2B5EF4-FFF2-40B4-BE49-F238E27FC236}">
                <a16:creationId xmlns="" xmlns:a16="http://schemas.microsoft.com/office/drawing/2014/main" id="{7968D257-4F79-44ED-BC8E-978107038BB5}"/>
              </a:ext>
            </a:extLst>
          </p:cNvPr>
          <p:cNvGrpSpPr/>
          <p:nvPr/>
        </p:nvGrpSpPr>
        <p:grpSpPr>
          <a:xfrm>
            <a:off x="30630" y="0"/>
            <a:ext cx="8268916" cy="1225179"/>
            <a:chOff x="0" y="-152403"/>
            <a:chExt cx="8269122" cy="918907"/>
          </a:xfrm>
        </p:grpSpPr>
        <p:grpSp>
          <p:nvGrpSpPr>
            <p:cNvPr id="8" name="Google Shape;1785;p228">
              <a:extLst>
                <a:ext uri="{FF2B5EF4-FFF2-40B4-BE49-F238E27FC236}">
                  <a16:creationId xmlns="" xmlns:a16="http://schemas.microsoft.com/office/drawing/2014/main" id="{25C43C98-ABF9-4806-A829-69703287A15D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0" name="Google Shape;1786;p228">
                <a:extLst>
                  <a:ext uri="{FF2B5EF4-FFF2-40B4-BE49-F238E27FC236}">
                    <a16:creationId xmlns="" xmlns:a16="http://schemas.microsoft.com/office/drawing/2014/main" id="{E0D985FE-D684-409B-A956-78527423A84D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" name="Google Shape;1787;p228">
                <a:extLst>
                  <a:ext uri="{FF2B5EF4-FFF2-40B4-BE49-F238E27FC236}">
                    <a16:creationId xmlns="" xmlns:a16="http://schemas.microsoft.com/office/drawing/2014/main" id="{8B062A14-AA5D-4CE8-8B2A-7C0986A95A61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88;p228">
                <a:extLst>
                  <a:ext uri="{FF2B5EF4-FFF2-40B4-BE49-F238E27FC236}">
                    <a16:creationId xmlns="" xmlns:a16="http://schemas.microsoft.com/office/drawing/2014/main" id="{28071208-6863-4FC1-BF88-7FA676A39D18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89;p228">
                <a:extLst>
                  <a:ext uri="{FF2B5EF4-FFF2-40B4-BE49-F238E27FC236}">
                    <a16:creationId xmlns="" xmlns:a16="http://schemas.microsoft.com/office/drawing/2014/main" id="{8A479060-ED10-42C3-8D87-9BCB410B4CDE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1790;p228">
              <a:extLst>
                <a:ext uri="{FF2B5EF4-FFF2-40B4-BE49-F238E27FC236}">
                  <a16:creationId xmlns="" xmlns:a16="http://schemas.microsoft.com/office/drawing/2014/main" id="{B65E4748-16B1-49C5-8241-C7F806C2F0D6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EFEB2A0-D990-4C2E-9F7F-4F624BF64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14338" name="Заголовок 1">
            <a:extLst>
              <a:ext uri="{FF2B5EF4-FFF2-40B4-BE49-F238E27FC236}">
                <a16:creationId xmlns="" xmlns:a16="http://schemas.microsoft.com/office/drawing/2014/main" id="{3AB99753-55F7-43F3-8F7D-D8AC31BD4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Примерный недельный учебный план для 7–9 классов</a:t>
            </a:r>
            <a:b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6D7C4CAB-D748-4A45-B166-5B62BF5AA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985256"/>
              </p:ext>
            </p:extLst>
          </p:nvPr>
        </p:nvGraphicFramePr>
        <p:xfrm>
          <a:off x="457200" y="1628775"/>
          <a:ext cx="8081963" cy="3011424"/>
        </p:xfrm>
        <a:graphic>
          <a:graphicData uri="http://schemas.openxmlformats.org/drawingml/2006/table">
            <a:tbl>
              <a:tblPr firstRow="1" firstCol="1" bandRow="1" bandCol="1">
                <a:tableStyleId>{22838BEF-8BB2-4498-84A7-C5851F593DF1}</a:tableStyleId>
              </a:tblPr>
              <a:tblGrid>
                <a:gridCol w="2393878">
                  <a:extLst>
                    <a:ext uri="{9D8B030D-6E8A-4147-A177-3AD203B41FA5}">
                      <a16:colId xmlns="" xmlns:a16="http://schemas.microsoft.com/office/drawing/2014/main" val="2423573086"/>
                    </a:ext>
                  </a:extLst>
                </a:gridCol>
                <a:gridCol w="1603461">
                  <a:extLst>
                    <a:ext uri="{9D8B030D-6E8A-4147-A177-3AD203B41FA5}">
                      <a16:colId xmlns="" xmlns:a16="http://schemas.microsoft.com/office/drawing/2014/main" val="754948737"/>
                    </a:ext>
                  </a:extLst>
                </a:gridCol>
                <a:gridCol w="1078134">
                  <a:extLst>
                    <a:ext uri="{9D8B030D-6E8A-4147-A177-3AD203B41FA5}">
                      <a16:colId xmlns="" xmlns:a16="http://schemas.microsoft.com/office/drawing/2014/main" val="1725281932"/>
                    </a:ext>
                  </a:extLst>
                </a:gridCol>
                <a:gridCol w="1079750">
                  <a:extLst>
                    <a:ext uri="{9D8B030D-6E8A-4147-A177-3AD203B41FA5}">
                      <a16:colId xmlns="" xmlns:a16="http://schemas.microsoft.com/office/drawing/2014/main" val="2008732637"/>
                    </a:ext>
                  </a:extLst>
                </a:gridCol>
                <a:gridCol w="1079750">
                  <a:extLst>
                    <a:ext uri="{9D8B030D-6E8A-4147-A177-3AD203B41FA5}">
                      <a16:colId xmlns="" xmlns:a16="http://schemas.microsoft.com/office/drawing/2014/main" val="212119375"/>
                    </a:ext>
                  </a:extLst>
                </a:gridCol>
                <a:gridCol w="846990">
                  <a:extLst>
                    <a:ext uri="{9D8B030D-6E8A-4147-A177-3AD203B41FA5}">
                      <a16:colId xmlns="" xmlns:a16="http://schemas.microsoft.com/office/drawing/2014/main" val="363429953"/>
                    </a:ext>
                  </a:extLst>
                </a:gridCol>
              </a:tblGrid>
              <a:tr h="333505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kern="100" dirty="0">
                          <a:effectLst/>
                        </a:rPr>
                        <a:t>Предметная 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kern="100" dirty="0">
                          <a:effectLst/>
                        </a:rPr>
                        <a:t>область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kern="100" dirty="0">
                          <a:effectLst/>
                        </a:rPr>
                        <a:t>Учебные предметы 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Классы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kern="100">
                          <a:effectLst/>
                        </a:rPr>
                        <a:t>Всего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="" xmlns:a16="http://schemas.microsoft.com/office/drawing/2014/main" val="143982612"/>
                  </a:ext>
                </a:extLst>
              </a:tr>
              <a:tr h="370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kern="100">
                          <a:effectLst/>
                        </a:rPr>
                        <a:t>VII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kern="100">
                          <a:effectLst/>
                        </a:rPr>
                        <a:t>VIII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</a:rPr>
                        <a:t>IX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5916712"/>
                  </a:ext>
                </a:extLst>
              </a:tr>
              <a:tr h="107439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Естественно-научные предметы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kern="100" dirty="0">
                          <a:effectLst/>
                        </a:rPr>
                        <a:t>Физика (базовый уровень)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3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7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="" xmlns:a16="http://schemas.microsoft.com/office/drawing/2014/main" val="1274510609"/>
                  </a:ext>
                </a:extLst>
              </a:tr>
              <a:tr h="107439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Естественно-научные предметы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kern="100">
                          <a:effectLst/>
                        </a:rPr>
                        <a:t>Физика (углубленный уровень)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3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3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4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10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="" xmlns:a16="http://schemas.microsoft.com/office/drawing/2014/main" val="26116844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781;p228">
            <a:extLst>
              <a:ext uri="{FF2B5EF4-FFF2-40B4-BE49-F238E27FC236}">
                <a16:creationId xmlns="" xmlns:a16="http://schemas.microsoft.com/office/drawing/2014/main" id="{7CE4EBF3-2D4B-44A8-92FE-461F27D12145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11" name="Google Shape;1782;p228">
              <a:extLst>
                <a:ext uri="{FF2B5EF4-FFF2-40B4-BE49-F238E27FC236}">
                  <a16:creationId xmlns="" xmlns:a16="http://schemas.microsoft.com/office/drawing/2014/main" id="{49DDDEB9-36EB-4343-A6F0-931BC663EFB6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1783;p228">
              <a:extLst>
                <a:ext uri="{FF2B5EF4-FFF2-40B4-BE49-F238E27FC236}">
                  <a16:creationId xmlns="" xmlns:a16="http://schemas.microsoft.com/office/drawing/2014/main" id="{FFE6251A-4850-4E54-BDE2-600E71DF0446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oogle Shape;1784;p228">
            <a:extLst>
              <a:ext uri="{FF2B5EF4-FFF2-40B4-BE49-F238E27FC236}">
                <a16:creationId xmlns="" xmlns:a16="http://schemas.microsoft.com/office/drawing/2014/main" id="{DD1FD732-FE80-4F6B-9D47-092134152585}"/>
              </a:ext>
            </a:extLst>
          </p:cNvPr>
          <p:cNvGrpSpPr/>
          <p:nvPr/>
        </p:nvGrpSpPr>
        <p:grpSpPr>
          <a:xfrm>
            <a:off x="30630" y="0"/>
            <a:ext cx="8268916" cy="1225179"/>
            <a:chOff x="0" y="-152403"/>
            <a:chExt cx="8269122" cy="918907"/>
          </a:xfrm>
        </p:grpSpPr>
        <p:grpSp>
          <p:nvGrpSpPr>
            <p:cNvPr id="14" name="Google Shape;1785;p228">
              <a:extLst>
                <a:ext uri="{FF2B5EF4-FFF2-40B4-BE49-F238E27FC236}">
                  <a16:creationId xmlns="" xmlns:a16="http://schemas.microsoft.com/office/drawing/2014/main" id="{6942342D-4308-4A26-BAB5-BA4C12DBD20F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6" name="Google Shape;1786;p228">
                <a:extLst>
                  <a:ext uri="{FF2B5EF4-FFF2-40B4-BE49-F238E27FC236}">
                    <a16:creationId xmlns="" xmlns:a16="http://schemas.microsoft.com/office/drawing/2014/main" id="{F4B4C86D-E7E2-41B5-BCF8-31DF64BE27FF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sz="1900" b="1">
                  <a:solidFill>
                    <a:srgbClr val="18488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17" name="Google Shape;1787;p228">
                <a:extLst>
                  <a:ext uri="{FF2B5EF4-FFF2-40B4-BE49-F238E27FC236}">
                    <a16:creationId xmlns="" xmlns:a16="http://schemas.microsoft.com/office/drawing/2014/main" id="{0C488EAE-BFC6-414A-8E8E-AC1EAE845B23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1788;p228">
                <a:extLst>
                  <a:ext uri="{FF2B5EF4-FFF2-40B4-BE49-F238E27FC236}">
                    <a16:creationId xmlns="" xmlns:a16="http://schemas.microsoft.com/office/drawing/2014/main" id="{F4ECD0C5-39FB-4E44-9307-F25241DCDB42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789;p228">
                <a:extLst>
                  <a:ext uri="{FF2B5EF4-FFF2-40B4-BE49-F238E27FC236}">
                    <a16:creationId xmlns="" xmlns:a16="http://schemas.microsoft.com/office/drawing/2014/main" id="{392855CC-5D9B-486A-A965-A367D7CE2BE7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Google Shape;1790;p228">
              <a:extLst>
                <a:ext uri="{FF2B5EF4-FFF2-40B4-BE49-F238E27FC236}">
                  <a16:creationId xmlns="" xmlns:a16="http://schemas.microsoft.com/office/drawing/2014/main" id="{03294E37-FF37-44E7-830B-F2BF5B0D74E6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796CF63-7EAF-4AC0-BE89-4AF87A13C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8302180" y="3324415"/>
            <a:ext cx="461010" cy="1858804"/>
          </a:xfrm>
          <a:custGeom>
            <a:avLst/>
            <a:gdLst/>
            <a:ahLst/>
            <a:cxnLst/>
            <a:rect l="l" t="t" r="r" b="b"/>
            <a:pathLst>
              <a:path w="614679" h="2478404">
                <a:moveTo>
                  <a:pt x="0" y="2478024"/>
                </a:moveTo>
                <a:lnTo>
                  <a:pt x="614172" y="2478024"/>
                </a:lnTo>
                <a:lnTo>
                  <a:pt x="614172" y="0"/>
                </a:lnTo>
                <a:lnTo>
                  <a:pt x="0" y="0"/>
                </a:lnTo>
                <a:lnTo>
                  <a:pt x="0" y="2478024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8649" y="852065"/>
            <a:ext cx="3416618" cy="47128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sz="15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4" dirty="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sz="15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5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учебным</a:t>
            </a:r>
            <a:r>
              <a:rPr sz="150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4" dirty="0">
                <a:latin typeface="Arial" panose="020B0604020202020204" pitchFamily="34" charset="0"/>
                <a:cs typeface="Arial" panose="020B0604020202020204" pitchFamily="34" charset="0"/>
              </a:rPr>
              <a:t>планом.</a:t>
            </a:r>
            <a:r>
              <a:rPr sz="15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4" dirty="0">
                <a:latin typeface="Arial" panose="020B0604020202020204" pitchFamily="34" charset="0"/>
                <a:cs typeface="Arial" panose="020B0604020202020204" pitchFamily="34" charset="0"/>
              </a:rPr>
              <a:t>ООО</a:t>
            </a:r>
            <a:endParaRPr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265" y="2828544"/>
            <a:ext cx="3921919" cy="7025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1500" b="1" spc="-4" dirty="0">
                <a:solidFill>
                  <a:srgbClr val="1D4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</a:t>
            </a:r>
            <a:r>
              <a:rPr sz="1500" b="1" spc="-34" dirty="0">
                <a:solidFill>
                  <a:srgbClr val="1D4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8" dirty="0">
                <a:solidFill>
                  <a:srgbClr val="1D4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недельный</a:t>
            </a:r>
            <a:r>
              <a:rPr sz="1500" b="1" spc="-34" dirty="0">
                <a:solidFill>
                  <a:srgbClr val="1D4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1D4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</a:t>
            </a:r>
            <a:r>
              <a:rPr sz="1500" b="1" spc="-23" dirty="0">
                <a:solidFill>
                  <a:srgbClr val="1D4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4" dirty="0">
                <a:solidFill>
                  <a:srgbClr val="1D4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9" marR="3810" algn="ctr"/>
            <a:r>
              <a:rPr sz="1500" b="1" spc="-4" dirty="0">
                <a:solidFill>
                  <a:srgbClr val="1D4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основного общего </a:t>
            </a:r>
            <a:r>
              <a:rPr sz="1500" b="1" dirty="0">
                <a:solidFill>
                  <a:srgbClr val="1D4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r>
              <a:rPr sz="1500" b="1" spc="-4" dirty="0">
                <a:solidFill>
                  <a:srgbClr val="1D4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5-дневной </a:t>
            </a:r>
            <a:r>
              <a:rPr sz="1500" b="1" spc="-330" dirty="0">
                <a:solidFill>
                  <a:srgbClr val="1D4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1D4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учебной</a:t>
            </a:r>
            <a:r>
              <a:rPr sz="1500" b="1" spc="-19" dirty="0">
                <a:solidFill>
                  <a:srgbClr val="1D4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1" dirty="0">
                <a:solidFill>
                  <a:srgbClr val="1D4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недели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7729" y="913256"/>
            <a:ext cx="8552021" cy="5036344"/>
            <a:chOff x="156971" y="74674"/>
            <a:chExt cx="11402695" cy="67151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4139" y="74674"/>
              <a:ext cx="5105400" cy="67147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598" y="4176500"/>
              <a:ext cx="5809507" cy="15141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9925" y="3335781"/>
              <a:ext cx="10036810" cy="2547620"/>
            </a:xfrm>
            <a:custGeom>
              <a:avLst/>
              <a:gdLst/>
              <a:ahLst/>
              <a:cxnLst/>
              <a:rect l="l" t="t" r="r" b="b"/>
              <a:pathLst>
                <a:path w="10036810" h="2547620">
                  <a:moveTo>
                    <a:pt x="0" y="746251"/>
                  </a:moveTo>
                  <a:lnTo>
                    <a:pt x="3507104" y="746251"/>
                  </a:lnTo>
                  <a:lnTo>
                    <a:pt x="5010150" y="746251"/>
                  </a:lnTo>
                  <a:lnTo>
                    <a:pt x="6012180" y="746251"/>
                  </a:lnTo>
                  <a:lnTo>
                    <a:pt x="6012180" y="1046479"/>
                  </a:lnTo>
                  <a:lnTo>
                    <a:pt x="10036683" y="0"/>
                  </a:lnTo>
                  <a:lnTo>
                    <a:pt x="6012180" y="1496821"/>
                  </a:lnTo>
                  <a:lnTo>
                    <a:pt x="6012180" y="2547619"/>
                  </a:lnTo>
                  <a:lnTo>
                    <a:pt x="5010150" y="2547619"/>
                  </a:lnTo>
                  <a:lnTo>
                    <a:pt x="3507104" y="2547619"/>
                  </a:lnTo>
                  <a:lnTo>
                    <a:pt x="0" y="2547619"/>
                  </a:lnTo>
                  <a:lnTo>
                    <a:pt x="0" y="1496821"/>
                  </a:lnTo>
                  <a:lnTo>
                    <a:pt x="0" y="1046479"/>
                  </a:lnTo>
                  <a:lnTo>
                    <a:pt x="0" y="746251"/>
                  </a:lnTo>
                  <a:close/>
                </a:path>
              </a:pathLst>
            </a:custGeom>
            <a:ln w="25908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174241" y="5145786"/>
              <a:ext cx="1351280" cy="0"/>
            </a:xfrm>
            <a:custGeom>
              <a:avLst/>
              <a:gdLst/>
              <a:ahLst/>
              <a:cxnLst/>
              <a:rect l="l" t="t" r="r" b="b"/>
              <a:pathLst>
                <a:path w="1351280">
                  <a:moveTo>
                    <a:pt x="0" y="0"/>
                  </a:moveTo>
                  <a:lnTo>
                    <a:pt x="1351153" y="0"/>
                  </a:lnTo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74787" y="6349021"/>
            <a:ext cx="8779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5"/>
              </a:rPr>
              <a:t>Обновление содержания и требований к результатам освоения федеральных образовательных программ | </a:t>
            </a:r>
            <a:r>
              <a:rPr lang="ru-RU" sz="1200" dirty="0" err="1">
                <a:hlinkClick r:id="rId5"/>
              </a:rPr>
              <a:t>Учитель.club</a:t>
            </a:r>
            <a:r>
              <a:rPr lang="ru-RU" sz="1200" dirty="0">
                <a:hlinkClick r:id="rId5"/>
              </a:rPr>
              <a:t> (</a:t>
            </a:r>
            <a:r>
              <a:rPr lang="ru-RU" sz="1200" dirty="0" err="1">
                <a:hlinkClick r:id="rId5"/>
              </a:rPr>
              <a:t>uchitel.club</a:t>
            </a:r>
            <a:r>
              <a:rPr lang="ru-RU" sz="1200" dirty="0">
                <a:hlinkClick r:id="rId5"/>
              </a:rPr>
              <a:t>)</a:t>
            </a:r>
            <a:endParaRPr lang="ru-RU" sz="1200" i="0" dirty="0">
              <a:solidFill>
                <a:srgbClr val="26293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781;p228">
            <a:extLst>
              <a:ext uri="{FF2B5EF4-FFF2-40B4-BE49-F238E27FC236}">
                <a16:creationId xmlns="" xmlns:a16="http://schemas.microsoft.com/office/drawing/2014/main" id="{85AAEEA8-1D63-41D5-A548-61416892417B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5" name="Google Shape;1782;p228">
              <a:extLst>
                <a:ext uri="{FF2B5EF4-FFF2-40B4-BE49-F238E27FC236}">
                  <a16:creationId xmlns="" xmlns:a16="http://schemas.microsoft.com/office/drawing/2014/main" id="{0F854660-AA19-46F0-BC7F-5BA8120EBE92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83;p228">
              <a:extLst>
                <a:ext uri="{FF2B5EF4-FFF2-40B4-BE49-F238E27FC236}">
                  <a16:creationId xmlns="" xmlns:a16="http://schemas.microsoft.com/office/drawing/2014/main" id="{164B4D80-7E8B-4681-8359-05889D2057E4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784;p228">
            <a:extLst>
              <a:ext uri="{FF2B5EF4-FFF2-40B4-BE49-F238E27FC236}">
                <a16:creationId xmlns="" xmlns:a16="http://schemas.microsoft.com/office/drawing/2014/main" id="{4594A78B-FA1C-4726-AFBD-04E59BCE203F}"/>
              </a:ext>
            </a:extLst>
          </p:cNvPr>
          <p:cNvGrpSpPr/>
          <p:nvPr/>
        </p:nvGrpSpPr>
        <p:grpSpPr>
          <a:xfrm>
            <a:off x="30630" y="0"/>
            <a:ext cx="8268916" cy="1225179"/>
            <a:chOff x="0" y="-152403"/>
            <a:chExt cx="8269122" cy="918907"/>
          </a:xfrm>
        </p:grpSpPr>
        <p:grpSp>
          <p:nvGrpSpPr>
            <p:cNvPr id="8" name="Google Shape;1785;p228">
              <a:extLst>
                <a:ext uri="{FF2B5EF4-FFF2-40B4-BE49-F238E27FC236}">
                  <a16:creationId xmlns="" xmlns:a16="http://schemas.microsoft.com/office/drawing/2014/main" id="{BCD89994-4C44-4F6E-9CF7-DCAB978DE0F9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0" name="Google Shape;1786;p228">
                <a:extLst>
                  <a:ext uri="{FF2B5EF4-FFF2-40B4-BE49-F238E27FC236}">
                    <a16:creationId xmlns="" xmlns:a16="http://schemas.microsoft.com/office/drawing/2014/main" id="{2E6D3307-ED9D-4BAF-BC87-39F725BA75F0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</a:t>
                </a:r>
                <a:endParaRPr sz="1900" b="1">
                  <a:solidFill>
                    <a:srgbClr val="18488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" name="Google Shape;1787;p228">
                <a:extLst>
                  <a:ext uri="{FF2B5EF4-FFF2-40B4-BE49-F238E27FC236}">
                    <a16:creationId xmlns="" xmlns:a16="http://schemas.microsoft.com/office/drawing/2014/main" id="{D473BC6F-8ED7-4195-BEA7-F302986B7635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88;p228">
                <a:extLst>
                  <a:ext uri="{FF2B5EF4-FFF2-40B4-BE49-F238E27FC236}">
                    <a16:creationId xmlns="" xmlns:a16="http://schemas.microsoft.com/office/drawing/2014/main" id="{B05CF5BE-6FF5-4E43-970F-62BBF09DC17D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89;p228">
                <a:extLst>
                  <a:ext uri="{FF2B5EF4-FFF2-40B4-BE49-F238E27FC236}">
                    <a16:creationId xmlns="" xmlns:a16="http://schemas.microsoft.com/office/drawing/2014/main" id="{F6E54056-2280-4262-ABE2-1CC7B8A5732A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1790;p228">
              <a:extLst>
                <a:ext uri="{FF2B5EF4-FFF2-40B4-BE49-F238E27FC236}">
                  <a16:creationId xmlns="" xmlns:a16="http://schemas.microsoft.com/office/drawing/2014/main" id="{AEF1CD24-6359-428A-98E2-9D087999CBF4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 Narrow" pitchFamily="34" charset="0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4C53FFD-1563-406B-B8FB-D9CA98082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797" y="1130983"/>
            <a:ext cx="1799500" cy="84061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800" spc="-23" dirty="0"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еральный  учебный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план.</a:t>
            </a:r>
            <a:r>
              <a:rPr sz="18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СОО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39899" y="852488"/>
          <a:ext cx="6671786" cy="5106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59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64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97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97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6012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6535">
                        <a:lnSpc>
                          <a:spcPct val="100000"/>
                        </a:lnSpc>
                      </a:pPr>
                      <a:r>
                        <a:rPr sz="1100" b="1" i="1" spc="-5" dirty="0">
                          <a:latin typeface="Calibri"/>
                          <a:cs typeface="Calibri"/>
                        </a:rPr>
                        <a:t>Предметная</a:t>
                      </a:r>
                      <a:r>
                        <a:rPr sz="110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область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28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94665">
                        <a:lnSpc>
                          <a:spcPct val="100000"/>
                        </a:lnSpc>
                      </a:pPr>
                      <a:r>
                        <a:rPr sz="1100" b="1" i="1" spc="-10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10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предмет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28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24230">
                        <a:lnSpc>
                          <a:spcPts val="1725"/>
                        </a:lnSpc>
                      </a:pPr>
                      <a:r>
                        <a:rPr sz="1100" b="1" i="1" spc="-10" dirty="0"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100" b="1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1100" b="1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i="1" spc="-10" dirty="0">
                          <a:latin typeface="Calibri"/>
                          <a:cs typeface="Calibri"/>
                        </a:rPr>
                        <a:t>предмета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i="1" spc="-5" dirty="0">
                          <a:latin typeface="Calibri"/>
                          <a:cs typeface="Calibri"/>
                        </a:rPr>
                        <a:t>базовый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i="1" spc="-5" dirty="0">
                          <a:latin typeface="Calibri"/>
                          <a:cs typeface="Calibri"/>
                        </a:rPr>
                        <a:t>углубленный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455"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4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454"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5" dirty="0">
                          <a:latin typeface="Calibri"/>
                          <a:cs typeface="Calibri"/>
                        </a:rPr>
                        <a:t>Родной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язык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родная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5" dirty="0">
                          <a:latin typeface="Calibri"/>
                          <a:cs typeface="Calibri"/>
                        </a:rPr>
                        <a:t>Родной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1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5" dirty="0">
                          <a:latin typeface="Calibri"/>
                          <a:cs typeface="Calibri"/>
                        </a:rPr>
                        <a:t>Родная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1454"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языки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30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Второй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763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1454">
                <a:tc row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Общественно-научные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История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14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14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География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38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38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1550"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3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3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38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38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14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1455">
                <a:tc row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Естественно-научные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3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Физика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3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38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38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1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Химия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3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38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38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14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Биология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3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38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38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1454"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культура,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основ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безопаснос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жизнедеятельности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3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культура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3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38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229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безопасности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жизнедеятельности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3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05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Индивидуальный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проект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3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422958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Дополнительные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предметы,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курсы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выбору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обучающихся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239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781;p228">
            <a:extLst>
              <a:ext uri="{FF2B5EF4-FFF2-40B4-BE49-F238E27FC236}">
                <a16:creationId xmlns="" xmlns:a16="http://schemas.microsoft.com/office/drawing/2014/main" id="{B18FBD35-7BE2-4285-9F2B-846307499C00}"/>
              </a:ext>
            </a:extLst>
          </p:cNvPr>
          <p:cNvGrpSpPr/>
          <p:nvPr/>
        </p:nvGrpSpPr>
        <p:grpSpPr>
          <a:xfrm>
            <a:off x="8841864" y="6216731"/>
            <a:ext cx="302131" cy="641258"/>
            <a:chOff x="8637595" y="4337396"/>
            <a:chExt cx="506400" cy="806107"/>
          </a:xfrm>
        </p:grpSpPr>
        <p:sp>
          <p:nvSpPr>
            <p:cNvPr id="5" name="Google Shape;1782;p228">
              <a:extLst>
                <a:ext uri="{FF2B5EF4-FFF2-40B4-BE49-F238E27FC236}">
                  <a16:creationId xmlns="" xmlns:a16="http://schemas.microsoft.com/office/drawing/2014/main" id="{606E8E1D-0DFB-4662-ACA9-F31A8E624460}"/>
                </a:ext>
              </a:extLst>
            </p:cNvPr>
            <p:cNvSpPr/>
            <p:nvPr/>
          </p:nvSpPr>
          <p:spPr>
            <a:xfrm>
              <a:off x="8637595" y="4337396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7FCA20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Google Shape;1783;p228">
              <a:extLst>
                <a:ext uri="{FF2B5EF4-FFF2-40B4-BE49-F238E27FC236}">
                  <a16:creationId xmlns="" xmlns:a16="http://schemas.microsoft.com/office/drawing/2014/main" id="{F39EA778-E830-43EA-8C5E-DCBDBDC7869C}"/>
                </a:ext>
              </a:extLst>
            </p:cNvPr>
            <p:cNvSpPr/>
            <p:nvPr/>
          </p:nvSpPr>
          <p:spPr>
            <a:xfrm>
              <a:off x="8765998" y="4877403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rgbClr val="02C1D3"/>
                </a:gs>
                <a:gs pos="100000">
                  <a:srgbClr val="1985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oogle Shape;1784;p228">
            <a:extLst>
              <a:ext uri="{FF2B5EF4-FFF2-40B4-BE49-F238E27FC236}">
                <a16:creationId xmlns="" xmlns:a16="http://schemas.microsoft.com/office/drawing/2014/main" id="{FFE0E5B5-C1B7-4C3D-92FC-E7A3945376A4}"/>
              </a:ext>
            </a:extLst>
          </p:cNvPr>
          <p:cNvGrpSpPr/>
          <p:nvPr/>
        </p:nvGrpSpPr>
        <p:grpSpPr>
          <a:xfrm>
            <a:off x="0" y="0"/>
            <a:ext cx="8268916" cy="1225179"/>
            <a:chOff x="0" y="-152403"/>
            <a:chExt cx="8269122" cy="918907"/>
          </a:xfrm>
        </p:grpSpPr>
        <p:grpSp>
          <p:nvGrpSpPr>
            <p:cNvPr id="8" name="Google Shape;1785;p228">
              <a:extLst>
                <a:ext uri="{FF2B5EF4-FFF2-40B4-BE49-F238E27FC236}">
                  <a16:creationId xmlns="" xmlns:a16="http://schemas.microsoft.com/office/drawing/2014/main" id="{3BE2E5C9-D1A3-4D9B-8648-10727374610E}"/>
                </a:ext>
              </a:extLst>
            </p:cNvPr>
            <p:cNvGrpSpPr/>
            <p:nvPr/>
          </p:nvGrpSpPr>
          <p:grpSpPr>
            <a:xfrm>
              <a:off x="0" y="-152403"/>
              <a:ext cx="8108384" cy="918907"/>
              <a:chOff x="0" y="-120053"/>
              <a:chExt cx="8108384" cy="918907"/>
            </a:xfrm>
          </p:grpSpPr>
          <p:sp>
            <p:nvSpPr>
              <p:cNvPr id="10" name="Google Shape;1786;p228">
                <a:extLst>
                  <a:ext uri="{FF2B5EF4-FFF2-40B4-BE49-F238E27FC236}">
                    <a16:creationId xmlns="" xmlns:a16="http://schemas.microsoft.com/office/drawing/2014/main" id="{ADC4EA23-32C9-4CFE-83CC-ACD160BA2436}"/>
                  </a:ext>
                </a:extLst>
              </p:cNvPr>
              <p:cNvSpPr/>
              <p:nvPr/>
            </p:nvSpPr>
            <p:spPr>
              <a:xfrm>
                <a:off x="0" y="185928"/>
                <a:ext cx="8108384" cy="428639"/>
              </a:xfrm>
              <a:prstGeom prst="rect">
                <a:avLst/>
              </a:prstGeom>
              <a:solidFill>
                <a:srgbClr val="EBF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sz="1900" b="1" dirty="0">
                  <a:solidFill>
                    <a:srgbClr val="18488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11" name="Google Shape;1787;p228">
                <a:extLst>
                  <a:ext uri="{FF2B5EF4-FFF2-40B4-BE49-F238E27FC236}">
                    <a16:creationId xmlns="" xmlns:a16="http://schemas.microsoft.com/office/drawing/2014/main" id="{A337F656-8262-41E1-9F14-D459BB230D49}"/>
                  </a:ext>
                </a:extLst>
              </p:cNvPr>
              <p:cNvSpPr/>
              <p:nvPr/>
            </p:nvSpPr>
            <p:spPr>
              <a:xfrm>
                <a:off x="4" y="347054"/>
                <a:ext cx="423600" cy="451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02C1D3"/>
                  </a:gs>
                  <a:gs pos="100000">
                    <a:srgbClr val="1985D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Google Shape;1788;p228">
                <a:extLst>
                  <a:ext uri="{FF2B5EF4-FFF2-40B4-BE49-F238E27FC236}">
                    <a16:creationId xmlns="" xmlns:a16="http://schemas.microsoft.com/office/drawing/2014/main" id="{1F36AAFE-6163-4B74-BB69-7C6885886BF8}"/>
                  </a:ext>
                </a:extLst>
              </p:cNvPr>
              <p:cNvSpPr/>
              <p:nvPr/>
            </p:nvSpPr>
            <p:spPr>
              <a:xfrm>
                <a:off x="206355" y="23823"/>
                <a:ext cx="561600" cy="5988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Google Shape;1789;p228">
                <a:extLst>
                  <a:ext uri="{FF2B5EF4-FFF2-40B4-BE49-F238E27FC236}">
                    <a16:creationId xmlns="" xmlns:a16="http://schemas.microsoft.com/office/drawing/2014/main" id="{F10CA7B8-36EA-4F4E-81CA-AB1DC2F87ADD}"/>
                  </a:ext>
                </a:extLst>
              </p:cNvPr>
              <p:cNvSpPr/>
              <p:nvPr/>
            </p:nvSpPr>
            <p:spPr>
              <a:xfrm>
                <a:off x="346812" y="-120053"/>
                <a:ext cx="236400" cy="252000"/>
              </a:xfrm>
              <a:prstGeom prst="parallelogram">
                <a:avLst>
                  <a:gd name="adj" fmla="val 59001"/>
                </a:avLst>
              </a:prstGeom>
              <a:gradFill>
                <a:gsLst>
                  <a:gs pos="0">
                    <a:srgbClr val="7FCA20"/>
                  </a:gs>
                  <a:gs pos="100000">
                    <a:srgbClr val="02C1D3">
                      <a:alpha val="3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Google Shape;1790;p228">
              <a:extLst>
                <a:ext uri="{FF2B5EF4-FFF2-40B4-BE49-F238E27FC236}">
                  <a16:creationId xmlns="" xmlns:a16="http://schemas.microsoft.com/office/drawing/2014/main" id="{CCCF4FF2-5C66-4CEC-A56B-755B16C85E4A}"/>
                </a:ext>
              </a:extLst>
            </p:cNvPr>
            <p:cNvSpPr txBox="1"/>
            <p:nvPr/>
          </p:nvSpPr>
          <p:spPr>
            <a:xfrm>
              <a:off x="583210" y="165557"/>
              <a:ext cx="7685912" cy="444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ru-RU" sz="2500" b="1" dirty="0">
                <a:solidFill>
                  <a:srgbClr val="00206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18ECF6A-0622-422D-AE44-E0EE66A16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" y="5420917"/>
            <a:ext cx="2408624" cy="1328526"/>
          </a:xfrm>
          <a:prstGeom prst="rect">
            <a:avLst/>
          </a:prstGeom>
        </p:spPr>
      </p:pic>
      <p:sp>
        <p:nvSpPr>
          <p:cNvPr id="33794" name="Заголовок 1">
            <a:extLst>
              <a:ext uri="{FF2B5EF4-FFF2-40B4-BE49-F238E27FC236}">
                <a16:creationId xmlns="" xmlns:a16="http://schemas.microsoft.com/office/drawing/2014/main" id="{68D2144F-0B48-4027-A18B-4B1FCD2D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ФГОС СОО физика является обязательным предметом на уровне среднего общего образования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C2A7E7-27ED-4469-988A-83C8A381C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базовом уровне программа предусматривает изучение физики в объеме 136 ч. за два года обучения по 2 ч. в неделю в 10 и 11 классах.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отдельных случаях курс физики базового уровня может изучаться в объеме 204 ч. за два года обучения (3 ч. в неделю в 10 и 11 классах).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Курс физики углубленного уровня предусматривает изучение физики в объеме 340 ч. за два года обучения: 5 ч. в неделю в 10 и 11 классах.</a:t>
            </a:r>
          </a:p>
          <a:p>
            <a:pPr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6705</TotalTime>
  <Words>2385</Words>
  <Application>Microsoft Office PowerPoint</Application>
  <PresentationFormat>Экран (4:3)</PresentationFormat>
  <Paragraphs>619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ОТ ПРИМЕРНЫХ ОСНОВНЫХ К ФЕДЕРАЛЬНЫМ ОБРАЗОВАТЕЛЬНЫМ ПРОГРАММАМ*</vt:lpstr>
      <vt:lpstr>Внесены изменения в Федеральный закон «Об образовании в Российской Федерации»</vt:lpstr>
      <vt:lpstr>Единая структура требований к  результатам освоения образовательных программ</vt:lpstr>
      <vt:lpstr>Обновленный ФГОС СОО</vt:lpstr>
      <vt:lpstr>Примерный недельный учебный план для 7–9 классов </vt:lpstr>
      <vt:lpstr>Пример работы с учебным планом. ООО</vt:lpstr>
      <vt:lpstr>Федеральный  учебный  план. СОО</vt:lpstr>
      <vt:lpstr>В соответствии с ФГОС СОО физика является обязательным предметом на уровне среднего общего образования.</vt:lpstr>
      <vt:lpstr>Разъяснение по ссылке: https://smp.edu.ru/concept</vt:lpstr>
      <vt:lpstr>Слайд 11</vt:lpstr>
      <vt:lpstr>Слайд 12</vt:lpstr>
      <vt:lpstr>Слайд 13</vt:lpstr>
      <vt:lpstr>Слайд 14</vt:lpstr>
      <vt:lpstr>О результатах оценки компетенций педагогических работников  образовательных организаций Алтайского края</vt:lpstr>
      <vt:lpstr>Слайд 16</vt:lpstr>
      <vt:lpstr>Слайд 17</vt:lpstr>
      <vt:lpstr>Базовый и углубленный уровни! Преемственность!</vt:lpstr>
      <vt:lpstr>Слайд 19</vt:lpstr>
      <vt:lpstr>Слайд 20</vt:lpstr>
      <vt:lpstr>!</vt:lpstr>
      <vt:lpstr>Слайд 22</vt:lpstr>
      <vt:lpstr>Слайд 23</vt:lpstr>
      <vt:lpstr>Слайд 24</vt:lpstr>
      <vt:lpstr>Слайд 25</vt:lpstr>
      <vt:lpstr>Подробнее о ФПУ</vt:lpstr>
      <vt:lpstr>ИЗМЕНЕНИЯ В ФЕДЕРАЛЬНОМ ПЕРЕЧНЕ УЧЕБНИКОВ</vt:lpstr>
      <vt:lpstr>Слайд 28</vt:lpstr>
      <vt:lpstr>Слайд 29</vt:lpstr>
      <vt:lpstr>Слайд 30</vt:lpstr>
      <vt:lpstr>Уровни сформированности естественно-научной грамотности  обучающихся, определенные по результатам проведения стартовой и  итоговой федеральных диагностических работ (февраль-апрель, 2023 г.)</vt:lpstr>
      <vt:lpstr>Реализация Комплексного</vt:lpstr>
      <vt:lpstr>Слайд 33</vt:lpstr>
      <vt:lpstr>Слайд 34</vt:lpstr>
      <vt:lpstr>Дни образования и науки на  Алтае Научно-практическая конференция краевых профессиональных сообществ 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Проектный менеджмент как технология эффективного управления качеством образования в условиях изменений</dc:title>
  <dc:creator>Татьяна</dc:creator>
  <cp:lastModifiedBy>User</cp:lastModifiedBy>
  <cp:revision>329</cp:revision>
  <dcterms:created xsi:type="dcterms:W3CDTF">2016-12-10T09:45:20Z</dcterms:created>
  <dcterms:modified xsi:type="dcterms:W3CDTF">2024-01-23T10:39:28Z</dcterms:modified>
</cp:coreProperties>
</file>