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4" r:id="rId2"/>
    <p:sldId id="258" r:id="rId3"/>
    <p:sldId id="259" r:id="rId4"/>
    <p:sldId id="262" r:id="rId5"/>
    <p:sldId id="285" r:id="rId6"/>
    <p:sldId id="286" r:id="rId7"/>
    <p:sldId id="287" r:id="rId8"/>
    <p:sldId id="263" r:id="rId9"/>
    <p:sldId id="264" r:id="rId10"/>
    <p:sldId id="265" r:id="rId11"/>
    <p:sldId id="270" r:id="rId12"/>
    <p:sldId id="267" r:id="rId13"/>
    <p:sldId id="268" r:id="rId14"/>
    <p:sldId id="269" r:id="rId15"/>
    <p:sldId id="271" r:id="rId16"/>
    <p:sldId id="282" r:id="rId17"/>
    <p:sldId id="283" r:id="rId18"/>
    <p:sldId id="272" r:id="rId19"/>
    <p:sldId id="274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67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279CD10-547B-4EF5-9B9A-51EEB7C1E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7260" y="2173576"/>
            <a:ext cx="7626247" cy="264297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424C0D8E-92F5-4D53-BC35-0D02149CE7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16780" y="5006738"/>
            <a:ext cx="6906719" cy="115947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FC951E8-195E-4A49-B5D3-709F56EA0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EA0D4-FC36-4C5E-95BC-3BCB3D5F3562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50A0F6C-C73E-4C7A-8467-A9E135705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64F6D52-083E-40D8-8589-35185F87D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DD567-BAC8-4734-910C-091EA25980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121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82762F0-9F97-4E92-9B3D-262F67549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1DDCE052-DC9E-48B2-A5AE-0FBB7AFD54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C38AB3A-6E1D-499C-9CDC-3127A6085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EA0D4-FC36-4C5E-95BC-3BCB3D5F3562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FD33244-84D6-42E1-9840-4D4A3768A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30C2E0C-5C75-4DE0-8CD2-E4529C65A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DD567-BAC8-4734-910C-091EA25980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965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27312A4D-AF57-446B-AE01-6469572060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D5D6E906-BDF3-4D35-9209-4A33055ACB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B8B48E1-B2C4-41B4-A95D-F78E36FBC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EA0D4-FC36-4C5E-95BC-3BCB3D5F3562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F876574-1BAE-427F-9401-A974688F5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EDC75EA-18F4-4B7C-A582-BC4AD35F8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DD567-BAC8-4734-910C-091EA25980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7895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08C2FF7-1C1D-46CB-AC4E-F4B8FDCFC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9C1CE92-AA8C-4C3F-ABD4-54AA17D5BD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67B6101-6583-4745-AEA6-3EBE074D4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EA0D4-FC36-4C5E-95BC-3BCB3D5F3562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85487FE-3F1C-4502-A9F7-B342595FF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4C1D571-D308-4057-90BF-A6156ECC9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DD567-BAC8-4734-910C-091EA25980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6239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64B7029-B893-466C-BA13-C234D7318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8013" y="1873770"/>
            <a:ext cx="8769141" cy="3106088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4072B91-1161-44CC-BB7E-2B1376F19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62729" y="5186597"/>
            <a:ext cx="8334427" cy="963014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1D15ADE-AC8B-4A1C-B966-D24A18408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EA0D4-FC36-4C5E-95BC-3BCB3D5F3562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3E249E7-04B7-48EB-B648-98E05B70C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EA956B4-1447-4E7A-BD72-94735E8AD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DD567-BAC8-4734-910C-091EA25980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2718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5B0ECEE-14FF-48D6-91B8-8EFF8A6DD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E7417EB-0443-4C74-AFC0-8F1944180D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9551" y="1825625"/>
            <a:ext cx="5330252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B5264B6D-74A6-493F-A4A8-E1DD686A28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565099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49F09E1-3628-440D-9E28-29F2F6572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EA0D4-FC36-4C5E-95BC-3BCB3D5F3562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E614718-7570-4A79-9553-0D58D1A28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9D7B7BD-3D5D-4787-BFC3-94E0E3311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DD567-BAC8-4734-910C-091EA25980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6104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23D0646-FCE6-4D86-988D-EA7680B62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40B367D-5762-4A53-BD16-ADEE0A8FEA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C75B0F7B-5D92-4BE4-B223-1E372D61B0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D5505FCE-1C37-4B50-978E-ECC77CBAFF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A92F2E89-5BF5-4BB2-B755-26133F4647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30E6BADE-947D-413E-B7F1-FACA6153E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EA0D4-FC36-4C5E-95BC-3BCB3D5F3562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E1055473-A8B4-4B98-AF23-27343CC75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E6E91618-1AC4-4164-831D-4FFD11CED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DD567-BAC8-4734-910C-091EA25980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703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5C53AFA-C9CB-4056-BF58-0FD3EDDC0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695FEB3C-9BBB-4C6D-A3D1-086DF2F8D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EA0D4-FC36-4C5E-95BC-3BCB3D5F3562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4547AE10-FF78-4558-B35F-4A8FC5B05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0EC888FE-4410-4FD4-9DCF-B2E233C15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DD567-BAC8-4734-910C-091EA25980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1600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13662C18-F075-4E50-B609-0D729E6ED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EA0D4-FC36-4C5E-95BC-3BCB3D5F3562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8255523D-2032-42F7-9C83-C3C800209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3C9A06F1-E2C5-49D0-8CFE-C60155B74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DD567-BAC8-4734-910C-091EA25980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0783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4A8E887-D45E-49B8-AE03-33F3DAE5D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EF18F8B-C8FB-48BF-98F5-63B91F39C7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4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D722AD8B-326F-4B80-B834-601874236D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CF877C2-A393-4004-903F-24F0C8092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EA0D4-FC36-4C5E-95BC-3BCB3D5F3562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627E22E-3D27-4B0A-B48B-6D1CA26C0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893BB206-6C12-4C79-AAF9-64C899784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DD567-BAC8-4734-910C-091EA25980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4540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2E5FB3D-D002-4895-A5E5-A9A892519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6650B8FE-C74A-44C6-9D7B-B80BD15D2E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4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7B91119D-6E21-4483-967F-4F1F343ED1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A75991A8-7E69-4AE8-AF37-2C5022A255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EA0D4-FC36-4C5E-95BC-3BCB3D5F3562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AB4025E-FE0B-4599-80D6-D8C9F3748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1DAAD08-9A08-4024-8950-9F10AA6BC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DD567-BAC8-4734-910C-091EA25980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8032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0CCC97F-F8EB-4A6D-BBCE-D708EFE8D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563" y="365129"/>
            <a:ext cx="1104775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morning" dir="t"/>
            </a:scene3d>
            <a:sp3d extrusionH="57150" prstMaterial="softEdge">
              <a:bevelT h="25400" prst="softRound"/>
            </a:sp3d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7C7FC7A-A546-417D-90B2-C6D5FF67F8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9563" y="1825625"/>
            <a:ext cx="1104775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337DC94-DA35-49BA-809F-7E81B8EF73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7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EA0D4-FC36-4C5E-95BC-3BCB3D5F3562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4F6B816-B4CE-4554-ADB8-D69C2077D0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7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8CB9CB0-67CF-450A-B1FC-C507C024C9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7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DD567-BAC8-4734-910C-091EA25980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4734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6664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en.ru/" TargetMode="External"/><Relationship Id="rId2" Type="http://schemas.openxmlformats.org/officeDocument/2006/relationships/hyperlink" Target="http://www.fipi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bio-ege.sdamgia.ru/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habaralt-sch2@mail.r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9563" y="365128"/>
            <a:ext cx="11047751" cy="6010271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обучающихся к ГИА по предметам естественно-научного цикла (биология, физика)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Квачко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Ольга Михайловна, заместитель директора </a:t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УВР МБОУ «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абарская СОШ №2»</a:t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Мастевная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Елена Михайловна, учитель биологии </a:t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«Хабарская СОШ №2»</a:t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Бокань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Елена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Григорьевна,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физики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«Хабарская СОШ №2»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218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9563" y="365130"/>
            <a:ext cx="11047751" cy="20213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9563" y="762000"/>
            <a:ext cx="11047751" cy="5414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5 классе- самые простые формы заданий: «Верно-неверно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6 классе начинаю использовать тесты «Установи соответствие» при изучении темы «Систематика растений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0" indent="0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7 классе начинаю использовать задания «Выбери три ответа из шести», а также задания «Вставь пропущенное слово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класса применяю все формы тестовых заданий.</a:t>
            </a:r>
          </a:p>
        </p:txBody>
      </p:sp>
    </p:spTree>
    <p:extLst>
      <p:ext uri="{BB962C8B-B14F-4D97-AF65-F5344CB8AC3E}">
        <p14:creationId xmlns:p14="http://schemas.microsoft.com/office/powerpoint/2010/main" val="245252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689563" y="319430"/>
            <a:ext cx="11047751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9551" y="465667"/>
            <a:ext cx="5330252" cy="5711296"/>
          </a:xfrm>
        </p:spPr>
        <p:txBody>
          <a:bodyPr>
            <a:normAutofit lnSpcReduction="10000"/>
          </a:bodyPr>
          <a:lstStyle/>
          <a:p>
            <a:r>
              <a:rPr lang="ru-RU" b="1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Установите соответствие между особенностью образа жизни и строения кишечнополостных,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группой̆ животных этого </a:t>
            </a:r>
            <a:r>
              <a:rPr lang="ru-RU" b="1" baseline="30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типа</a:t>
            </a:r>
          </a:p>
          <a:p>
            <a:r>
              <a:rPr lang="ru-RU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КИШЕЧНОПОЛОСТНЫХ </a:t>
            </a:r>
          </a:p>
          <a:p>
            <a:r>
              <a:rPr lang="ru-RU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медузы</a:t>
            </a:r>
          </a:p>
          <a:p>
            <a:r>
              <a:rPr lang="ru-RU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коралловые полипы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aseline="30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 ЖИЗНИ И СТРОЕНИЕ</a:t>
            </a:r>
            <a:endParaRPr lang="en-US" baseline="30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aseline="30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обитание в толще </a:t>
            </a:r>
            <a:r>
              <a:rPr lang="ru-RU" baseline="30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морской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aseline="30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воды</a:t>
            </a:r>
          </a:p>
          <a:p>
            <a:r>
              <a:rPr lang="ru-RU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Б) обитание в полосе прибоя</a:t>
            </a:r>
          </a:p>
          <a:p>
            <a:r>
              <a:rPr lang="ru-RU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В) образуют колонии</a:t>
            </a:r>
          </a:p>
          <a:p>
            <a:r>
              <a:rPr lang="ru-RU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Г) не образуют колоний</a:t>
            </a:r>
          </a:p>
          <a:p>
            <a:r>
              <a:rPr lang="ru-RU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Д) имеют известковый скелет</a:t>
            </a:r>
          </a:p>
          <a:p>
            <a:r>
              <a:rPr lang="ru-RU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Е) не имеют известкового скелета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73800" y="397957"/>
            <a:ext cx="5565099" cy="577903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ошибки в приведенном тексте. Укажите номера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предложений, в которых сделаны ошибки, исправьте </a:t>
            </a:r>
            <a:r>
              <a:rPr lang="ru-RU" b="1" baseline="30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</a:t>
            </a:r>
          </a:p>
          <a:p>
            <a:pPr marL="0" indent="0">
              <a:buNone/>
            </a:pPr>
            <a:r>
              <a:rPr lang="ru-RU" sz="3200" baseline="30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1.Кишечнополостные </a:t>
            </a:r>
            <a:r>
              <a:rPr lang="ru-RU" sz="3200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трехслойные многоклеточные животные</a:t>
            </a:r>
            <a:r>
              <a:rPr lang="ru-RU" sz="3200" baseline="30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3200" baseline="30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Они имеют </a:t>
            </a:r>
            <a:r>
              <a:rPr lang="ru-RU" sz="3200" baseline="30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гастральную</a:t>
            </a:r>
            <a:r>
              <a:rPr lang="ru-RU" sz="3200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или кишечную полость. </a:t>
            </a:r>
            <a:endParaRPr lang="ru-RU" sz="3200" baseline="30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200" baseline="30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3200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Кишечная полость включает стрекательные клетки. </a:t>
            </a:r>
            <a:endParaRPr lang="ru-RU" sz="3200" baseline="30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200" baseline="30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3200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Кишечнополостные имеют </a:t>
            </a:r>
            <a:r>
              <a:rPr lang="ru-RU" sz="3200" baseline="30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сетчатую </a:t>
            </a:r>
            <a:r>
              <a:rPr lang="ru-RU" sz="3200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(диффузную) нервную систему. </a:t>
            </a:r>
            <a:endParaRPr lang="ru-RU" sz="3200" baseline="30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200" baseline="30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3200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Все кишечнополостные – </a:t>
            </a:r>
            <a:r>
              <a:rPr lang="ru-RU" sz="3200" baseline="30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свободноплавающие.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781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ошибки в приведенном тексте. Укажите номера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предложений, в которых сделаны ошибки, исправьте их.</a:t>
            </a:r>
            <a:br>
              <a:rPr lang="ru-RU" b="1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714963" y="1859492"/>
            <a:ext cx="11047751" cy="4351338"/>
          </a:xfrm>
        </p:spPr>
        <p:txBody>
          <a:bodyPr/>
          <a:lstStyle/>
          <a:p>
            <a:pPr marL="0" indent="0">
              <a:buNone/>
            </a:pPr>
            <a:r>
              <a:rPr lang="ru-RU" baseline="30000" dirty="0" smtClean="0">
                <a:solidFill>
                  <a:srgbClr val="000000"/>
                </a:solidFill>
                <a:latin typeface="Verdana" pitchFamily="34" charset="0"/>
              </a:rPr>
              <a:t>1</a:t>
            </a:r>
            <a:r>
              <a:rPr lang="ru-RU" sz="3200" baseline="30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Кишечнополостные </a:t>
            </a:r>
            <a:r>
              <a:rPr lang="ru-RU" sz="3200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трехслойные многоклеточные животные. </a:t>
            </a:r>
            <a:endParaRPr lang="ru-RU" sz="3200" baseline="30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200" baseline="30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3200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Они имеют </a:t>
            </a:r>
            <a:r>
              <a:rPr lang="ru-RU" sz="3200" baseline="30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гастральную</a:t>
            </a:r>
            <a:r>
              <a:rPr lang="ru-RU" sz="3200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или кишечную полость</a:t>
            </a:r>
            <a:r>
              <a:rPr lang="ru-RU" sz="3200" baseline="30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3200" baseline="30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Кишечная полость включает стрекательные клетки. </a:t>
            </a:r>
            <a:endParaRPr lang="ru-RU" sz="3200" baseline="30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200" baseline="30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3200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Кишечнополостные имеют сетчатую (диффузную) нервную систему. </a:t>
            </a:r>
            <a:endParaRPr lang="ru-RU" sz="3200" baseline="30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200" baseline="30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3200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Все кишечнополостные – свободноплавающие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559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Вести  словари  биологических терминов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/>
            <a:r>
              <a:rPr lang="ru-RU" b="1" i="1" dirty="0">
                <a:latin typeface="Verdana" pitchFamily="34" charset="0"/>
                <a:cs typeface="Times New Roman" pitchFamily="18" charset="0"/>
              </a:rPr>
              <a:t>Тропизмы</a:t>
            </a:r>
            <a:r>
              <a:rPr lang="ru-RU" dirty="0">
                <a:latin typeface="Verdana" pitchFamily="34" charset="0"/>
                <a:cs typeface="Times New Roman" pitchFamily="18" charset="0"/>
              </a:rPr>
              <a:t>–</a:t>
            </a:r>
            <a:r>
              <a:rPr lang="ru-RU" sz="2400" dirty="0">
                <a:latin typeface="Verdana" pitchFamily="34" charset="0"/>
                <a:cs typeface="Times New Roman" pitchFamily="18" charset="0"/>
              </a:rPr>
              <a:t> </a:t>
            </a:r>
            <a:r>
              <a:rPr lang="ru-RU" dirty="0">
                <a:latin typeface="Verdana" pitchFamily="34" charset="0"/>
                <a:cs typeface="Times New Roman" pitchFamily="18" charset="0"/>
              </a:rPr>
              <a:t>направленные ростовые движения органов растений, выраженные односторонним воздействием факторов среды и т.д.</a:t>
            </a:r>
          </a:p>
          <a:p>
            <a:pPr marL="342900" indent="-342900"/>
            <a:r>
              <a:rPr lang="ru-RU" b="1" dirty="0"/>
              <a:t>(</a:t>
            </a:r>
            <a:r>
              <a:rPr lang="ru-RU" dirty="0"/>
              <a:t>греч.  </a:t>
            </a:r>
            <a:r>
              <a:rPr lang="ru-RU" dirty="0" err="1"/>
              <a:t>тропос</a:t>
            </a:r>
            <a:r>
              <a:rPr lang="ru-RU" dirty="0"/>
              <a:t> – поворот, </a:t>
            </a:r>
            <a:r>
              <a:rPr lang="ru-RU" dirty="0" smtClean="0"/>
              <a:t>направление)</a:t>
            </a:r>
          </a:p>
          <a:p>
            <a:pPr marL="342900" indent="-342900"/>
            <a:endParaRPr lang="ru-RU" dirty="0"/>
          </a:p>
        </p:txBody>
      </p:sp>
      <p:pic>
        <p:nvPicPr>
          <p:cNvPr id="4" name="Picture 4" descr="&amp;Scy;&amp;lcy;&amp;ocy;&amp;vcy;&amp;acy;&amp;rcy;&amp;softcy; &amp;Acy;&amp;kcy;&amp;acy;&amp;dcy;&amp;iecy;&amp;mcy;&amp;icy;&amp;icy; &amp;Rcy;&amp;ocy;&amp;scy;&amp;scy;&amp;icy;&amp;jcy;&amp;scy;&amp;kcy;&amp;ocy;&amp;jcy; (&amp;vcy; 6 &amp;chcy;&amp;acy;&amp;scy;&amp;tcy;&amp;yacy;&amp;khcy;) &amp;Tcy;&amp;ocy;&amp;lcy;&amp;kcy;&amp;ocy;&amp;vcy;&amp;ycy;&amp;jcy; &amp;scy;&amp;lcy;&amp;ocy;&amp;vcy;&amp;acy;&amp;rcy;&amp;softcy;, &amp;rcy;&amp;acy;&amp;rcy;&amp;icy;&amp;tcy;&amp;iecy;&amp;tcy;, 1789-1794, DjV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39682" y="3739379"/>
            <a:ext cx="2968625" cy="243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5303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Рекомендую </a:t>
            </a:r>
            <a:r>
              <a:rPr lang="ru-RU" dirty="0"/>
              <a:t>он-</a:t>
            </a:r>
            <a:r>
              <a:rPr lang="ru-RU" dirty="0" err="1"/>
              <a:t>лайн</a:t>
            </a:r>
            <a:r>
              <a:rPr lang="ru-RU" dirty="0"/>
              <a:t> тестирование в системе </a:t>
            </a:r>
            <a:r>
              <a:rPr lang="ru-RU" dirty="0" err="1" smtClean="0"/>
              <a:t>интернет-ресурсов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hlinkClick r:id="rId2"/>
              </a:rPr>
              <a:t>http://www.fipi.ru</a:t>
            </a:r>
            <a:r>
              <a:rPr lang="ru-RU" dirty="0"/>
              <a:t>.</a:t>
            </a:r>
          </a:p>
          <a:p>
            <a:r>
              <a:rPr lang="ru-RU" dirty="0"/>
              <a:t>учебно-тренировочных материалов под авторством </a:t>
            </a:r>
            <a:r>
              <a:rPr lang="ru-RU" dirty="0" err="1"/>
              <a:t>Рохлова</a:t>
            </a:r>
            <a:r>
              <a:rPr lang="ru-RU" dirty="0"/>
              <a:t> В.С.</a:t>
            </a:r>
          </a:p>
          <a:p>
            <a:r>
              <a:rPr lang="ru-RU" dirty="0">
                <a:hlinkClick r:id="rId3"/>
              </a:rPr>
              <a:t>http://www.examen.ru</a:t>
            </a:r>
            <a:r>
              <a:rPr lang="ru-RU" dirty="0"/>
              <a:t>, </a:t>
            </a:r>
          </a:p>
          <a:p>
            <a:r>
              <a:rPr lang="en-US" dirty="0">
                <a:solidFill>
                  <a:srgbClr val="003366"/>
                </a:solidFill>
                <a:hlinkClick r:id="rId4"/>
              </a:rPr>
              <a:t>https://</a:t>
            </a:r>
            <a:r>
              <a:rPr lang="en-US" dirty="0" smtClean="0">
                <a:solidFill>
                  <a:srgbClr val="003366"/>
                </a:solidFill>
                <a:hlinkClick r:id="rId4"/>
              </a:rPr>
              <a:t>bio-ege.sdamgia.ru</a:t>
            </a:r>
            <a:r>
              <a:rPr lang="ru-RU" dirty="0" smtClean="0">
                <a:solidFill>
                  <a:srgbClr val="003366"/>
                </a:solidFill>
              </a:rPr>
              <a:t> </a:t>
            </a:r>
            <a:endParaRPr lang="ru-RU" dirty="0"/>
          </a:p>
          <a:p>
            <a:r>
              <a:rPr lang="ru-RU" dirty="0"/>
              <a:t>Открытый банк заданий для оценки естественнонаучной грамотности </a:t>
            </a:r>
            <a:endParaRPr lang="ru-RU" dirty="0" smtClean="0"/>
          </a:p>
          <a:p>
            <a:r>
              <a:rPr lang="ru-RU" dirty="0" smtClean="0"/>
              <a:t>ЦОК</a:t>
            </a:r>
          </a:p>
          <a:p>
            <a:r>
              <a:rPr lang="ru-RU" smtClean="0"/>
              <a:t>РЭШ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327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067" y="1270001"/>
            <a:ext cx="8517466" cy="1844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Учебный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 как средство </a:t>
            </a:r>
          </a:p>
          <a:p>
            <a:pPr marL="228600" lvl="0" indent="-228600" algn="ctr">
              <a:lnSpc>
                <a:spcPct val="90000"/>
              </a:lnSpc>
              <a:spcBef>
                <a:spcPts val="1000"/>
              </a:spcBef>
            </a:pPr>
            <a:r>
              <a:rPr lang="ru-RU" sz="36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эффективной подготовки к ГИА </a:t>
            </a:r>
            <a:endParaRPr lang="ru-RU" sz="3600" b="1" dirty="0" smtClean="0">
              <a:solidFill>
                <a:prstClr val="black"/>
              </a:solidFill>
              <a:latin typeface="Times New Roman" pitchFamily="18" charset="0"/>
              <a:cs typeface="Times New Roman" panose="02020603050405020304" pitchFamily="18" charset="0"/>
            </a:endParaRPr>
          </a:p>
          <a:p>
            <a:pPr marL="228600" lvl="0" indent="-228600" algn="ctr">
              <a:lnSpc>
                <a:spcPct val="90000"/>
              </a:lnSpc>
              <a:spcBef>
                <a:spcPts val="1000"/>
              </a:spcBef>
            </a:pPr>
            <a:r>
              <a:rPr lang="ru-RU" sz="36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по физике </a:t>
            </a:r>
          </a:p>
        </p:txBody>
      </p:sp>
    </p:spTree>
    <p:extLst>
      <p:ext uri="{BB962C8B-B14F-4D97-AF65-F5344CB8AC3E}">
        <p14:creationId xmlns:p14="http://schemas.microsoft.com/office/powerpoint/2010/main" val="91338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143000" y="304800"/>
            <a:ext cx="10795000" cy="6417733"/>
          </a:xfrm>
        </p:spPr>
        <p:txBody>
          <a:bodyPr>
            <a:noAutofit/>
          </a:bodyPr>
          <a:lstStyle/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</a:pP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Познание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достигается путём наблюдений и опытов, следовательно необходимо уделять значительное внимание экспериментам для большей заинтересованности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Путём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выполнения самостоятельных лабораторных работ школьники получают  полное представление о количественной стороне явлений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</a:pP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Прежде 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 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должна 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быть ясна цель эксперимента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</a:pP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Лабораторные 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должны сопровождаться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решением задач – задач-вопросов и вычислительных задач, </a:t>
            </a:r>
            <a:r>
              <a:rPr lang="ru-RU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24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также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экспериментальных задач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 algn="just">
              <a:lnSpc>
                <a:spcPct val="100000"/>
              </a:lnSpc>
              <a:spcBef>
                <a:spcPct val="20000"/>
              </a:spcBef>
              <a:buNone/>
            </a:pPr>
            <a:endParaRPr lang="ru-RU" sz="2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Экспериментальное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№17 ОГЭ по физике проверяет: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проводить косвенные измерения физических величин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представлять экспериментальные результаты в виде таблиц, графиков или схематических рисунков и делать выводы на основании полученных экспериментальных данных.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840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1829" y="-803271"/>
            <a:ext cx="11047751" cy="13255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9563" y="533400"/>
            <a:ext cx="11047751" cy="5643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</a:t>
            </a:r>
            <a:r>
              <a:rPr lang="ru-RU" sz="1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Используя динамометр 1, цилиндр № 3, сосуд с водой, соберите экспериментальную установку для исследования зависимости выталкивающей силы от объёма погружённой части тела. Для этого последовательно погрузите цилиндр в воду на 1/4 часть объёма, на 1/2 часть объёма и полностью. Для каждого погружения измерьте выталкивающую силу. Абсолютную погрешность измерения веса цилиндра с помощью динамометра принять равной ±0,02 Н, абсолютную погрешность измерения выталкивающей силы принять равной ±0,04 Н</a:t>
            </a: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400" y="2015067"/>
            <a:ext cx="7349067" cy="4617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887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467" y="1929014"/>
            <a:ext cx="1699683" cy="2266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7" t="-9192" r="-1857" b="9192"/>
          <a:stretch/>
        </p:blipFill>
        <p:spPr bwMode="auto">
          <a:xfrm>
            <a:off x="825503" y="1193800"/>
            <a:ext cx="1892298" cy="252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53"/>
          <a:stretch/>
        </p:blipFill>
        <p:spPr bwMode="auto">
          <a:xfrm>
            <a:off x="7033712" y="1851795"/>
            <a:ext cx="1911321" cy="2317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9719736" y="1497215"/>
            <a:ext cx="1958200" cy="239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78" r="5118"/>
          <a:stretch/>
        </p:blipFill>
        <p:spPr bwMode="auto">
          <a:xfrm>
            <a:off x="5299076" y="4360779"/>
            <a:ext cx="1844705" cy="2393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1" y="4360779"/>
            <a:ext cx="1778000" cy="2370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61" r="-3455" b="8638"/>
          <a:stretch/>
        </p:blipFill>
        <p:spPr bwMode="auto">
          <a:xfrm>
            <a:off x="8586408" y="4687726"/>
            <a:ext cx="2154764" cy="1910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999067" y="719667"/>
            <a:ext cx="10738247" cy="971025"/>
          </a:xfrm>
        </p:spPr>
        <p:txBody>
          <a:bodyPr>
            <a:normAutofit fontScale="90000"/>
          </a:bodyPr>
          <a:lstStyle/>
          <a:p>
            <a:pPr marL="342900" lvl="0" indent="-342900">
              <a:lnSpc>
                <a:spcPct val="100000"/>
              </a:lnSpc>
              <a:spcBef>
                <a:spcPct val="20000"/>
              </a:spcBef>
            </a:pPr>
            <a:r>
              <a:rPr lang="ru-RU" sz="2400" b="1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Главный подход в выполнении лабораторных работ</a:t>
            </a:r>
            <a:r>
              <a:rPr lang="ru-RU" sz="2400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выполнение в определённом порядке(по алгоритму), а </a:t>
            </a:r>
            <a:r>
              <a:rPr lang="ru-RU" sz="2400" dirty="0" smtClean="0"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также </a:t>
            </a:r>
            <a:r>
              <a:rPr lang="ru-RU" sz="2400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каким образом будет оформлена данная работа с учетом погрешности измерения.</a:t>
            </a:r>
            <a:br>
              <a:rPr lang="ru-RU" sz="2400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808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9069" y="468490"/>
            <a:ext cx="4684182" cy="6245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738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FD2D9AD-E187-4293-95F1-FC907B674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689563" y="318656"/>
            <a:ext cx="11047751" cy="46470"/>
          </a:xfrm>
        </p:spPr>
        <p:txBody>
          <a:bodyPr>
            <a:normAutofit fontScale="90000"/>
          </a:bodyPr>
          <a:lstStyle/>
          <a:p>
            <a:pPr algn="ctr"/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CBDD987-4289-46C8-9E7E-B4BD0E7820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9563" y="365134"/>
            <a:ext cx="11047751" cy="6174219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инновационного опыта: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Обновление единого содержания общего образования, включая реализацию обновленных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ФГОС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 algn="just">
              <a:buNone/>
            </a:pPr>
            <a:r>
              <a:rPr lang="ru-RU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проекта: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Обновление содержания общего образования как инструмент повышения качества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РИП: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Светлана Николаевна Петрова, директор школы 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E-mail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habaralt-sch2@mail.ru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Научный консультант: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Татьяна Владимировна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Пивнева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старший преподаватель кафедры менеджмента и экономики в образовании КАУ ДПО «АИРО имени А.М. Топорова»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899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FD2D9AD-E187-4293-95F1-FC907B674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689563" y="318656"/>
            <a:ext cx="11047751" cy="46470"/>
          </a:xfrm>
        </p:spPr>
        <p:txBody>
          <a:bodyPr>
            <a:normAutofit fontScale="90000"/>
          </a:bodyPr>
          <a:lstStyle/>
          <a:p>
            <a:pPr algn="ctr"/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CBDD987-4289-46C8-9E7E-B4BD0E7820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9563" y="365134"/>
            <a:ext cx="11047751" cy="6174219"/>
          </a:xfrm>
        </p:spPr>
        <p:txBody>
          <a:bodyPr>
            <a:normAutofit/>
          </a:bodyPr>
          <a:lstStyle/>
          <a:p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Создание позитивной образовательной среды за счет изменения содержания образовательных программ для более полного учета интересов обучающихся и требований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XXI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века.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Сроки реализации проекта: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2022-2024 гг.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229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FD2D9AD-E187-4293-95F1-FC907B674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689563" y="318656"/>
            <a:ext cx="11047751" cy="46470"/>
          </a:xfrm>
        </p:spPr>
        <p:txBody>
          <a:bodyPr>
            <a:normAutofit fontScale="90000"/>
          </a:bodyPr>
          <a:lstStyle/>
          <a:p>
            <a:pPr algn="ctr"/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CBDD987-4289-46C8-9E7E-B4BD0E7820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9563" y="365134"/>
            <a:ext cx="11047751" cy="617421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год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 Центр образования естественнонаучной направленности «Точка роста»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год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обновленные ФГОС общего образования (пилотный режим)</a:t>
            </a:r>
          </a:p>
          <a:p>
            <a:pPr algn="just"/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год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проект «Цифровая образовательная среда»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89382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FD2D9AD-E187-4293-95F1-FC907B674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689563" y="318656"/>
            <a:ext cx="11047751" cy="46470"/>
          </a:xfrm>
        </p:spPr>
        <p:txBody>
          <a:bodyPr>
            <a:normAutofit fontScale="90000"/>
          </a:bodyPr>
          <a:lstStyle/>
          <a:p>
            <a:pPr algn="ctr"/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425649"/>
              </p:ext>
            </p:extLst>
          </p:nvPr>
        </p:nvGraphicFramePr>
        <p:xfrm>
          <a:off x="688975" y="365125"/>
          <a:ext cx="11049003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8225"/>
                <a:gridCol w="1668463"/>
                <a:gridCol w="1668463"/>
                <a:gridCol w="1668463"/>
                <a:gridCol w="1668463"/>
                <a:gridCol w="1668463"/>
                <a:gridCol w="1668463"/>
              </a:tblGrid>
              <a:tr h="370840">
                <a:tc gridSpan="7">
                  <a:txBody>
                    <a:bodyPr/>
                    <a:lstStyle/>
                    <a:p>
                      <a:pPr algn="ctr"/>
                      <a:r>
                        <a:rPr lang="ru-RU" sz="6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ОГЭ</a:t>
                      </a:r>
                      <a:endParaRPr lang="ru-RU" sz="6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Биология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Физика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Химия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сдающих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 </a:t>
                      </a:r>
                    </a:p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балл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сдающих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 </a:t>
                      </a:r>
                    </a:p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балл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сдающих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 </a:t>
                      </a:r>
                    </a:p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балл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</a:p>
                    <a:p>
                      <a:pPr algn="ctr"/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3,47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3,5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</a:p>
                    <a:p>
                      <a:pPr algn="ctr"/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3,58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4,4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108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FD2D9AD-E187-4293-95F1-FC907B674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689563" y="318656"/>
            <a:ext cx="11047751" cy="46470"/>
          </a:xfrm>
        </p:spPr>
        <p:txBody>
          <a:bodyPr>
            <a:normAutofit fontScale="90000"/>
          </a:bodyPr>
          <a:lstStyle/>
          <a:p>
            <a:pPr algn="ctr"/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3094916"/>
              </p:ext>
            </p:extLst>
          </p:nvPr>
        </p:nvGraphicFramePr>
        <p:xfrm>
          <a:off x="688975" y="365125"/>
          <a:ext cx="11049003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8225"/>
                <a:gridCol w="1668463"/>
                <a:gridCol w="1668463"/>
                <a:gridCol w="1668463"/>
                <a:gridCol w="1668463"/>
                <a:gridCol w="1668463"/>
                <a:gridCol w="1668463"/>
              </a:tblGrid>
              <a:tr h="370840">
                <a:tc gridSpan="7">
                  <a:txBody>
                    <a:bodyPr/>
                    <a:lstStyle/>
                    <a:p>
                      <a:pPr algn="ctr"/>
                      <a:r>
                        <a:rPr lang="ru-RU" sz="6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ЕГЭ</a:t>
                      </a:r>
                      <a:endParaRPr lang="ru-RU" sz="6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Биология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Физика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Химия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сдающих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 </a:t>
                      </a:r>
                    </a:p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балл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сдающих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 </a:t>
                      </a:r>
                    </a:p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балл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сдающих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 </a:t>
                      </a:r>
                    </a:p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балл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</a:p>
                    <a:p>
                      <a:pPr algn="ctr"/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59,67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56,75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</a:p>
                    <a:p>
                      <a:pPr algn="ctr"/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</a:p>
                    <a:p>
                      <a:pPr algn="ctr"/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88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9563" y="365129"/>
            <a:ext cx="11047751" cy="6179604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2022 год</a:t>
            </a:r>
            <a:br>
              <a:rPr lang="ru-RU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 – Алтайский государственный медицинский университет</a:t>
            </a:r>
            <a:br>
              <a:rPr lang="ru-RU" sz="3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 – Алтайский государственный политехнический университет им. Ползунова</a:t>
            </a:r>
            <a:br>
              <a:rPr lang="ru-RU" sz="3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 – Алтайский государственный университет</a:t>
            </a:r>
            <a:br>
              <a:rPr lang="ru-RU" sz="3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br>
              <a:rPr lang="ru-RU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Алтайский государственный медицинский университет</a:t>
            </a:r>
            <a:br>
              <a:rPr lang="ru-RU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Новосибирский </a:t>
            </a:r>
            <a:r>
              <a:rPr lang="ru-RU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</a:t>
            </a:r>
            <a:r>
              <a:rPr lang="ru-RU" sz="320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политехнический </a:t>
            </a:r>
            <a:r>
              <a:rPr lang="ru-RU" sz="320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университет</a:t>
            </a:r>
            <a:br>
              <a:rPr lang="ru-RU" sz="320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320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Алтайский государственный университет</a:t>
            </a:r>
            <a:r>
              <a:rPr lang="ru-RU" sz="3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18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3600" b="1" dirty="0">
                <a:latin typeface="Times New Roman" pitchFamily="18" charset="0"/>
              </a:rPr>
              <a:t>Формы и методы</a:t>
            </a:r>
          </a:p>
          <a:p>
            <a:pPr algn="ctr">
              <a:buFont typeface="Wingdings" pitchFamily="2" charset="2"/>
              <a:buNone/>
            </a:pPr>
            <a:r>
              <a:rPr lang="ru-RU" sz="3600" b="1" dirty="0">
                <a:latin typeface="Times New Roman" pitchFamily="18" charset="0"/>
              </a:rPr>
              <a:t> эффективной подготовки к ГИА </a:t>
            </a:r>
          </a:p>
          <a:p>
            <a:pPr algn="ctr">
              <a:buFont typeface="Wingdings" pitchFamily="2" charset="2"/>
              <a:buNone/>
            </a:pPr>
            <a:r>
              <a:rPr lang="ru-RU" sz="3600" b="1" dirty="0">
                <a:latin typeface="Times New Roman" pitchFamily="18" charset="0"/>
              </a:rPr>
              <a:t>по </a:t>
            </a:r>
            <a:r>
              <a:rPr lang="ru-RU" sz="3600" b="1" dirty="0" smtClean="0">
                <a:latin typeface="Times New Roman" pitchFamily="18" charset="0"/>
              </a:rPr>
              <a:t>биологии</a:t>
            </a:r>
            <a:endParaRPr lang="ru-RU" sz="3600" b="1" dirty="0">
              <a:latin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2006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9563" y="365129"/>
            <a:ext cx="11047751" cy="142871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689551" y="651933"/>
            <a:ext cx="5330252" cy="5525030"/>
          </a:xfrm>
        </p:spPr>
        <p:txBody>
          <a:bodyPr>
            <a:normAutofit/>
          </a:bodyPr>
          <a:lstStyle/>
          <a:p>
            <a:pPr algn="ctr">
              <a:buFont typeface="Wingdings" pitchFamily="2" charset="2"/>
              <a:buNone/>
            </a:pPr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Урок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Практическая работа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Зачет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Учебный 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курс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Консультации</a:t>
            </a:r>
          </a:p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групповые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индивидуальные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Курсы дополнительного образования по предмету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6172201" y="524933"/>
            <a:ext cx="5565099" cy="5652030"/>
          </a:xfrm>
        </p:spPr>
        <p:txBody>
          <a:bodyPr>
            <a:noAutofit/>
          </a:bodyPr>
          <a:lstStyle/>
          <a:p>
            <a:pPr algn="ctr">
              <a:buFont typeface="Wingdings" pitchFamily="2" charset="2"/>
              <a:buNone/>
            </a:pPr>
            <a:r>
              <a:rPr lang="ru-RU" sz="3200" b="1" dirty="0">
                <a:solidFill>
                  <a:srgbClr val="2674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Методы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Тестирование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Лекции, беседы, семинары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Иллюстрации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Демонстрации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Практические,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лабораторные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работы,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Самостоятельные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</a:t>
            </a:r>
          </a:p>
          <a:p>
            <a:pPr marL="0" indent="0">
              <a:buNone/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956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+ адел 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1" id="{DFCB1993-2DE0-4B18-8BD0-CE5E2E17C333}" vid="{23F5E93F-625E-497F-99A5-5314C13214F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+ адел 1</Template>
  <TotalTime>592</TotalTime>
  <Words>600</Words>
  <Application>Microsoft Office PowerPoint</Application>
  <PresentationFormat>Широкоэкранный</PresentationFormat>
  <Paragraphs>149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Arial</vt:lpstr>
      <vt:lpstr>Arial Black</vt:lpstr>
      <vt:lpstr>Calibri</vt:lpstr>
      <vt:lpstr>Times New Roman</vt:lpstr>
      <vt:lpstr>Verdana</vt:lpstr>
      <vt:lpstr>Wingdings</vt:lpstr>
      <vt:lpstr>+ адел 1</vt:lpstr>
      <vt:lpstr>Подготовка обучающихся к ГИА по предметам естественно-научного цикла (биология, физика)  Квачко Ольга Михайловна, заместитель директора  по УВР МБОУ «Хабарская СОШ №2»  Мастевная Елена Михайловна, учитель биологии  МБОУ «Хабарская СОШ №2»  Бокань Елена Григорьевна, учитель физики  МБОУ «Хабарская СОШ №2»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2022 год 2 – Алтайский государственный медицинский университет 2 – Алтайский государственный политехнический университет им. Ползунова 1 – Алтайский государственный университет  2023 год 1 – Алтайский государственный медицинский университет 1 – Новосибирский государственный политехнический университет 1 – Алтайский государственный университет  </vt:lpstr>
      <vt:lpstr>Презентация PowerPoint</vt:lpstr>
      <vt:lpstr>Презентация PowerPoint</vt:lpstr>
      <vt:lpstr>Презентация PowerPoint</vt:lpstr>
      <vt:lpstr>Презентация PowerPoint</vt:lpstr>
      <vt:lpstr>Найдите ошибки в приведенном тексте. Укажите номера предложений, в которых сделаны ошибки, исправьте их. </vt:lpstr>
      <vt:lpstr>Вести  словари  биологических терминов </vt:lpstr>
      <vt:lpstr>Рекомендую он-лайн тестирование в системе интернет-ресурсов</vt:lpstr>
      <vt:lpstr>Презентация PowerPoint</vt:lpstr>
      <vt:lpstr>Презентация PowerPoint</vt:lpstr>
      <vt:lpstr>Презентация PowerPoint</vt:lpstr>
      <vt:lpstr>Главный подход в выполнении лабораторных работ – выполнение в определённом порядке(по алгоритму), а также каким образом будет оформлена данная работа с учетом погрешности измерения.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 Деловой</dc:title>
  <dc:creator>Эрика</dc:creator>
  <cp:lastModifiedBy>Горбатова О.Н.</cp:lastModifiedBy>
  <cp:revision>41</cp:revision>
  <dcterms:created xsi:type="dcterms:W3CDTF">2021-10-26T03:22:30Z</dcterms:created>
  <dcterms:modified xsi:type="dcterms:W3CDTF">2024-01-11T07:16:54Z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91018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S9.1.2</vt:lpwstr>
  </property>
</Properties>
</file>