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7" r:id="rId3"/>
  </p:sldMasterIdLst>
  <p:notesMasterIdLst>
    <p:notesMasterId r:id="rId13"/>
  </p:notesMasterIdLst>
  <p:sldIdLst>
    <p:sldId id="266" r:id="rId4"/>
    <p:sldId id="269" r:id="rId5"/>
    <p:sldId id="280" r:id="rId6"/>
    <p:sldId id="290" r:id="rId7"/>
    <p:sldId id="289" r:id="rId8"/>
    <p:sldId id="286" r:id="rId9"/>
    <p:sldId id="287" r:id="rId10"/>
    <p:sldId id="291" r:id="rId11"/>
    <p:sldId id="270" r:id="rId1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FD6"/>
    <a:srgbClr val="0072BC"/>
    <a:srgbClr val="294AC1"/>
    <a:srgbClr val="6EB1DE"/>
    <a:srgbClr val="1B3281"/>
    <a:srgbClr val="369BD3"/>
    <a:srgbClr val="233FA5"/>
    <a:srgbClr val="626065"/>
    <a:srgbClr val="646267"/>
    <a:srgbClr val="656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6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402" y="96"/>
      </p:cViewPr>
      <p:guideLst>
        <p:guide orient="horz" pos="2047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4E283-DF66-420F-8116-5F75B3E8C35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3A663-DA2A-4C8A-9DF3-9C9C1635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9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593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775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239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5576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13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40932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78782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349125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6702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246947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7235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883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66066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6091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41904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34110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Изображение"/>
          <p:cNvSpPr>
            <a:spLocks noGrp="1"/>
          </p:cNvSpPr>
          <p:nvPr>
            <p:ph type="pic" sz="half" idx="14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Изображение"/>
          <p:cNvSpPr>
            <a:spLocks noGrp="1"/>
          </p:cNvSpPr>
          <p:nvPr>
            <p:ph type="pic" idx="15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0299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13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06142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2478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019068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7500" y="4724400"/>
            <a:ext cx="11557000" cy="10033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594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59746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7516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35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584950" y="476250"/>
            <a:ext cx="47625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25500" y="334645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08661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51362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23965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2250"/>
            </a:lvl1pPr>
            <a:lvl2pPr marL="558800" indent="-279400">
              <a:spcBef>
                <a:spcPts val="2250"/>
              </a:spcBef>
              <a:defRPr sz="2250"/>
            </a:lvl2pPr>
            <a:lvl3pPr marL="838200" indent="-279400">
              <a:spcBef>
                <a:spcPts val="2250"/>
              </a:spcBef>
              <a:defRPr sz="2250"/>
            </a:lvl3pPr>
            <a:lvl4pPr marL="1117600" indent="-279400">
              <a:spcBef>
                <a:spcPts val="2250"/>
              </a:spcBef>
              <a:defRPr sz="2250"/>
            </a:lvl4pPr>
            <a:lvl5pPr marL="1397000" indent="-279400">
              <a:spcBef>
                <a:spcPts val="2250"/>
              </a:spcBef>
              <a:defRPr sz="225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64616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635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360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880350" y="34353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7880350" y="476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603250" y="4762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864066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1193800" y="2993499"/>
            <a:ext cx="9810750" cy="5027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73648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59741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654675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914400"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95300" indent="-2667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indent="-32004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986394" y="6354248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00142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02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5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1" cy="4525963"/>
          </a:xfrm>
          <a:prstGeom prst="rect">
            <a:avLst/>
          </a:prstGeom>
        </p:spPr>
        <p:txBody>
          <a:bodyPr lIns="121919" tIns="121919" rIns="121919" bIns="121919" anchor="t"/>
          <a:lstStyle>
            <a:lvl1pPr marL="450056" indent="-450056" defTabSz="1219200">
              <a:spcBef>
                <a:spcPts val="1000"/>
              </a:spcBef>
              <a:buSzPct val="100000"/>
              <a:buFont typeface="Arial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57225" indent="-428625" defTabSz="1219200">
              <a:spcBef>
                <a:spcPts val="1000"/>
              </a:spcBef>
              <a:buSzPct val="100000"/>
              <a:buFont typeface="Arial"/>
              <a:buChar char="–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400050" defTabSz="1219200">
              <a:spcBef>
                <a:spcPts val="1000"/>
              </a:spcBef>
              <a:buSzPct val="100000"/>
              <a:buFont typeface="Arial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65860" indent="-480060" defTabSz="1219200">
              <a:spcBef>
                <a:spcPts val="1000"/>
              </a:spcBef>
              <a:buSzPct val="100000"/>
              <a:buFont typeface="Arial"/>
              <a:buChar char="–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94460" indent="-480060" defTabSz="1219200">
              <a:spcBef>
                <a:spcPts val="1000"/>
              </a:spcBef>
              <a:buSzPct val="100000"/>
              <a:buFont typeface="Arial"/>
              <a:buChar char="»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730" y="6292694"/>
            <a:ext cx="486671" cy="492440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10732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14300" algn="ctr">
              <a:spcBef>
                <a:spcPts val="0"/>
              </a:spcBef>
              <a:buSz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228600" algn="ctr">
              <a:spcBef>
                <a:spcPts val="0"/>
              </a:spcBef>
              <a:buSz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342900" algn="ctr">
              <a:spcBef>
                <a:spcPts val="0"/>
              </a:spcBef>
              <a:buSz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457200" algn="ctr">
              <a:spcBef>
                <a:spcPts val="0"/>
              </a:spcBef>
              <a:buSzTx/>
              <a:buNone/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64998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342900" indent="-342900" defTabSz="914400">
              <a:spcBef>
                <a:spcPts val="750"/>
              </a:spcBef>
              <a:buSzPct val="100000"/>
              <a:buFont typeface="Arial"/>
              <a:defRPr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55171" indent="-326571" defTabSz="914400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762000" indent="-304800" defTabSz="914400">
              <a:spcBef>
                <a:spcPts val="750"/>
              </a:spcBef>
              <a:buSzPct val="100000"/>
              <a:buFont typeface="Arial"/>
              <a:defRPr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51560" indent="-365760" defTabSz="914400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280160" indent="-365760" defTabSz="914400">
              <a:spcBef>
                <a:spcPts val="75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833776" y="6354248"/>
            <a:ext cx="377025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201420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75516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54534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56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05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43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63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BA182-75CF-448C-A1C9-F5E98344897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73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232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308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190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222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254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285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Фигура">
            <a:extLst>
              <a:ext uri="{FF2B5EF4-FFF2-40B4-BE49-F238E27FC236}">
                <a16:creationId xmlns:a16="http://schemas.microsoft.com/office/drawing/2014/main" xmlns="" id="{9DD8E525-99F1-9D4B-A079-9F1DB4C4AFB6}"/>
              </a:ext>
            </a:extLst>
          </p:cNvPr>
          <p:cNvSpPr/>
          <p:nvPr/>
        </p:nvSpPr>
        <p:spPr>
          <a:xfrm>
            <a:off x="595" y="-11113"/>
            <a:ext cx="9557011" cy="6869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0" y="0"/>
                </a:moveTo>
                <a:lnTo>
                  <a:pt x="0" y="21600"/>
                </a:lnTo>
                <a:lnTo>
                  <a:pt x="5671" y="21600"/>
                </a:lnTo>
                <a:lnTo>
                  <a:pt x="19983" y="16602"/>
                </a:lnTo>
                <a:cubicBezTo>
                  <a:pt x="20530" y="16411"/>
                  <a:pt x="20859" y="16297"/>
                  <a:pt x="21055" y="16093"/>
                </a:cubicBezTo>
                <a:cubicBezTo>
                  <a:pt x="21341" y="15823"/>
                  <a:pt x="21528" y="15390"/>
                  <a:pt x="21563" y="14910"/>
                </a:cubicBezTo>
                <a:cubicBezTo>
                  <a:pt x="21600" y="14573"/>
                  <a:pt x="21517" y="14116"/>
                  <a:pt x="21380" y="13353"/>
                </a:cubicBezTo>
                <a:lnTo>
                  <a:pt x="18978" y="0"/>
                </a:lnTo>
                <a:lnTo>
                  <a:pt x="0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1" kern="0">
              <a:solidFill>
                <a:srgbClr val="FFFFFF"/>
              </a:solidFill>
              <a:latin typeface="Gilroy ExtraBold" pitchFamily="2" charset="0"/>
              <a:sym typeface="Helvetica Neue Medium"/>
            </a:endParaRPr>
          </a:p>
        </p:txBody>
      </p:sp>
      <p:sp>
        <p:nvSpPr>
          <p:cNvPr id="272" name="Фигура"/>
          <p:cNvSpPr/>
          <p:nvPr/>
        </p:nvSpPr>
        <p:spPr>
          <a:xfrm>
            <a:off x="8232855" y="2979142"/>
            <a:ext cx="3994666" cy="389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extrusionOk="0">
                <a:moveTo>
                  <a:pt x="21557" y="0"/>
                </a:moveTo>
                <a:lnTo>
                  <a:pt x="2475" y="4916"/>
                </a:lnTo>
                <a:cubicBezTo>
                  <a:pt x="1623" y="5136"/>
                  <a:pt x="1111" y="5267"/>
                  <a:pt x="806" y="5501"/>
                </a:cubicBezTo>
                <a:cubicBezTo>
                  <a:pt x="360" y="5811"/>
                  <a:pt x="70" y="6309"/>
                  <a:pt x="14" y="6860"/>
                </a:cubicBezTo>
                <a:cubicBezTo>
                  <a:pt x="-43" y="7247"/>
                  <a:pt x="85" y="7773"/>
                  <a:pt x="299" y="8648"/>
                </a:cubicBezTo>
                <a:lnTo>
                  <a:pt x="3457" y="21600"/>
                </a:lnTo>
                <a:lnTo>
                  <a:pt x="21557" y="21600"/>
                </a:lnTo>
                <a:lnTo>
                  <a:pt x="21557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1" kern="0" dirty="0">
              <a:solidFill>
                <a:srgbClr val="FFFFFF"/>
              </a:solidFill>
              <a:latin typeface="Gilroy ExtraBold" pitchFamily="2" charset="0"/>
              <a:sym typeface="Helvetica Neue Medium"/>
            </a:endParaRPr>
          </a:p>
        </p:txBody>
      </p:sp>
      <p:sp>
        <p:nvSpPr>
          <p:cNvPr id="16" name="Развитие  сегмента  зубных паст"/>
          <p:cNvSpPr txBox="1"/>
          <p:nvPr/>
        </p:nvSpPr>
        <p:spPr>
          <a:xfrm>
            <a:off x="1573214" y="2730374"/>
            <a:ext cx="5719706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 2023 (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квартал)</a:t>
            </a:r>
          </a:p>
        </p:txBody>
      </p:sp>
      <p:sp>
        <p:nvSpPr>
          <p:cNvPr id="17" name="Еще больше  новых брендов"/>
          <p:cNvSpPr txBox="1"/>
          <p:nvPr/>
        </p:nvSpPr>
        <p:spPr>
          <a:xfrm>
            <a:off x="289604" y="5727215"/>
            <a:ext cx="4422882" cy="79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15.01.2024</a:t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цифрового образования детей «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70" y="4241781"/>
            <a:ext cx="3221830" cy="17598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F32C47-CCCA-45BC-92E3-B7F2F0FA5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330" y="298720"/>
            <a:ext cx="2199114" cy="24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427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1" y="1769165"/>
            <a:ext cx="6096000" cy="5088835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577966" y="2643986"/>
            <a:ext cx="2644319" cy="2644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2528</a:t>
            </a:r>
          </a:p>
        </p:txBody>
      </p:sp>
      <p:sp>
        <p:nvSpPr>
          <p:cNvPr id="25" name="Овал 24"/>
          <p:cNvSpPr/>
          <p:nvPr/>
        </p:nvSpPr>
        <p:spPr>
          <a:xfrm>
            <a:off x="6729300" y="2777849"/>
            <a:ext cx="2339010" cy="2339010"/>
          </a:xfrm>
          <a:prstGeom prst="ellipse">
            <a:avLst/>
          </a:prstGeom>
          <a:noFill/>
          <a:ln w="38100" cap="rnd">
            <a:solidFill>
              <a:srgbClr val="1B328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769165"/>
            <a:ext cx="6096000" cy="5088835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284" y="642033"/>
            <a:ext cx="10527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14112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 2023 год в рамках реализации государственного задания в ЦЦОД «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4112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14112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Куб» обучались и принимали участие в мероприятиях, организованных центром, школьники 5-18 лет. План по ГЗ на 2023: 500 – обучение, 1500 – охват мероприятиями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4803" y="2643986"/>
            <a:ext cx="2644319" cy="2644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834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95088" y="5615507"/>
            <a:ext cx="3764915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704330" y="5646610"/>
            <a:ext cx="3764915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89361" y="5832641"/>
            <a:ext cx="423877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Обучено («уникальных» детей 5-18 лет)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577966" y="5863744"/>
            <a:ext cx="552099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Охвачено образовательными мероприятиями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IT-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направленности</a:t>
            </a:r>
          </a:p>
        </p:txBody>
      </p:sp>
      <p:sp>
        <p:nvSpPr>
          <p:cNvPr id="23" name="Овал 22"/>
          <p:cNvSpPr/>
          <p:nvPr/>
        </p:nvSpPr>
        <p:spPr>
          <a:xfrm>
            <a:off x="916137" y="2777849"/>
            <a:ext cx="2339010" cy="2339010"/>
          </a:xfrm>
          <a:prstGeom prst="ellipse">
            <a:avLst/>
          </a:prstGeom>
          <a:noFill/>
          <a:ln w="38100" cap="rnd">
            <a:solidFill>
              <a:srgbClr val="0072B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01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E86B302-3F82-4C71-BEA7-6780653CF69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50" y="210640"/>
            <a:ext cx="4100263" cy="2441764"/>
          </a:xfrm>
        </p:spPr>
      </p:pic>
      <p:sp useBgFill="1">
        <p:nvSpPr>
          <p:cNvPr id="3" name="Заголовок 2">
            <a:extLst>
              <a:ext uri="{FF2B5EF4-FFF2-40B4-BE49-F238E27FC236}">
                <a16:creationId xmlns:a16="http://schemas.microsoft.com/office/drawing/2014/main" xmlns="" id="{075ACEB7-936F-42FF-86CA-37D420C9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3620"/>
            <a:ext cx="4417764" cy="10033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Коммуникативно-образовательные интенсивы «Молодежь. Наука. Инновации» (трек «Цифровое погружение»).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Октябрь 2023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994801-E264-4683-8E91-35807B95F0A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8725" y="4508969"/>
            <a:ext cx="4417764" cy="179705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Задокументированный охват 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(внесены в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ИС «Навигатор ПФДО»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  <a:r>
              <a:rPr lang="ru-RU" sz="2000" dirty="0">
                <a:solidFill>
                  <a:schemeClr val="bg1"/>
                </a:solidFill>
              </a:rPr>
              <a:t>: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Алтайский район – </a:t>
            </a:r>
            <a:r>
              <a:rPr lang="en-US" sz="2000" dirty="0">
                <a:solidFill>
                  <a:schemeClr val="bg1"/>
                </a:solidFill>
              </a:rPr>
              <a:t>263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Егорьевский район – </a:t>
            </a:r>
            <a:r>
              <a:rPr lang="en-US" sz="2000" dirty="0">
                <a:solidFill>
                  <a:schemeClr val="bg1"/>
                </a:solidFill>
              </a:rPr>
              <a:t>326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EFB378C-FCB5-4C79-8B73-B58469B6F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31" b="11822"/>
          <a:stretch/>
        </p:blipFill>
        <p:spPr>
          <a:xfrm>
            <a:off x="4285560" y="205991"/>
            <a:ext cx="3954472" cy="2441764"/>
          </a:xfrm>
          <a:prstGeom prst="rect">
            <a:avLst/>
          </a:prstGeom>
        </p:spPr>
      </p:pic>
      <p:sp useBgFill="1">
        <p:nvSpPr>
          <p:cNvPr id="8" name="Заголовок 2">
            <a:extLst>
              <a:ext uri="{FF2B5EF4-FFF2-40B4-BE49-F238E27FC236}">
                <a16:creationId xmlns:a16="http://schemas.microsoft.com/office/drawing/2014/main" xmlns="" id="{77EDC989-1C6E-4879-B330-CB97D5813337}"/>
              </a:ext>
            </a:extLst>
          </p:cNvPr>
          <p:cNvSpPr txBox="1">
            <a:spLocks/>
          </p:cNvSpPr>
          <p:nvPr/>
        </p:nvSpPr>
        <p:spPr>
          <a:xfrm>
            <a:off x="4417764" y="2873363"/>
            <a:ext cx="3624551" cy="73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ru-RU" sz="2200" b="1" kern="0" dirty="0">
                <a:solidFill>
                  <a:schemeClr val="bg1"/>
                </a:solidFill>
              </a:rPr>
              <a:t>III краевой робототехнический турнир «Миссия: Педагог»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D06526F9-BC6E-43CD-A0B4-707ABC717A0A}"/>
              </a:ext>
            </a:extLst>
          </p:cNvPr>
          <p:cNvSpPr txBox="1">
            <a:spLocks/>
          </p:cNvSpPr>
          <p:nvPr/>
        </p:nvSpPr>
        <p:spPr>
          <a:xfrm>
            <a:off x="4566489" y="4378313"/>
            <a:ext cx="3624551" cy="179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2500" lnSpcReduction="10000"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ru-RU" kern="0" dirty="0">
                <a:solidFill>
                  <a:schemeClr val="bg1"/>
                </a:solidFill>
              </a:rPr>
              <a:t>На базе ЦОПП</a:t>
            </a:r>
            <a:br>
              <a:rPr lang="ru-RU" kern="0" dirty="0">
                <a:solidFill>
                  <a:schemeClr val="bg1"/>
                </a:solidFill>
              </a:rPr>
            </a:br>
            <a:r>
              <a:rPr lang="ru-RU" kern="0" dirty="0">
                <a:solidFill>
                  <a:schemeClr val="bg1"/>
                </a:solidFill>
              </a:rPr>
              <a:t>Очно: 111 человек</a:t>
            </a:r>
            <a:br>
              <a:rPr lang="ru-RU" kern="0" dirty="0">
                <a:solidFill>
                  <a:schemeClr val="bg1"/>
                </a:solidFill>
              </a:rPr>
            </a:br>
            <a:r>
              <a:rPr lang="ru-RU" kern="0" dirty="0">
                <a:solidFill>
                  <a:schemeClr val="bg1"/>
                </a:solidFill>
              </a:rPr>
              <a:t>в т.ч. Призовые места заняли школьники из ТР  </a:t>
            </a:r>
            <a:r>
              <a:rPr lang="ru-RU" kern="0" dirty="0" err="1">
                <a:solidFill>
                  <a:schemeClr val="bg1"/>
                </a:solidFill>
              </a:rPr>
              <a:t>Поспелихинского</a:t>
            </a:r>
            <a:r>
              <a:rPr lang="ru-RU" kern="0" dirty="0">
                <a:solidFill>
                  <a:schemeClr val="bg1"/>
                </a:solidFill>
              </a:rPr>
              <a:t>, Первомайского районов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5FD77E5-A486-4476-B09A-B6DF45C21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79" y="205991"/>
            <a:ext cx="3662646" cy="2441764"/>
          </a:xfrm>
          <a:prstGeom prst="rect">
            <a:avLst/>
          </a:prstGeom>
        </p:spPr>
      </p:pic>
      <p:sp useBgFill="1">
        <p:nvSpPr>
          <p:cNvPr id="12" name="Заголовок 2">
            <a:extLst>
              <a:ext uri="{FF2B5EF4-FFF2-40B4-BE49-F238E27FC236}">
                <a16:creationId xmlns:a16="http://schemas.microsoft.com/office/drawing/2014/main" xmlns="" id="{8E67AC4C-B745-4A45-8281-3F647359D970}"/>
              </a:ext>
            </a:extLst>
          </p:cNvPr>
          <p:cNvSpPr txBox="1">
            <a:spLocks/>
          </p:cNvSpPr>
          <p:nvPr/>
        </p:nvSpPr>
        <p:spPr>
          <a:xfrm>
            <a:off x="8364274" y="2873363"/>
            <a:ext cx="3624551" cy="73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ru-RU" sz="2200" b="1" kern="0" dirty="0">
                <a:solidFill>
                  <a:schemeClr val="bg1"/>
                </a:solidFill>
              </a:rPr>
              <a:t>Краевая профильная смена «Снежные каникулы в </a:t>
            </a:r>
            <a:r>
              <a:rPr lang="en-US" sz="2200" b="1" kern="0" dirty="0">
                <a:solidFill>
                  <a:schemeClr val="bg1"/>
                </a:solidFill>
              </a:rPr>
              <a:t>IT-</a:t>
            </a:r>
            <a:r>
              <a:rPr lang="ru-RU" sz="2200" b="1" kern="0" dirty="0">
                <a:solidFill>
                  <a:schemeClr val="bg1"/>
                </a:solidFill>
              </a:rPr>
              <a:t>Кубе»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D1FB07CB-C35F-44B1-AA50-046ECF724A4E}"/>
              </a:ext>
            </a:extLst>
          </p:cNvPr>
          <p:cNvSpPr txBox="1">
            <a:spLocks/>
          </p:cNvSpPr>
          <p:nvPr/>
        </p:nvSpPr>
        <p:spPr>
          <a:xfrm>
            <a:off x="8418724" y="4768775"/>
            <a:ext cx="3624551" cy="179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ru-RU" sz="2000" kern="0" dirty="0">
                <a:solidFill>
                  <a:schemeClr val="bg1"/>
                </a:solidFill>
              </a:rPr>
              <a:t>Участники краевых </a:t>
            </a:r>
            <a:r>
              <a:rPr lang="en-US" sz="2000" kern="0" dirty="0">
                <a:solidFill>
                  <a:schemeClr val="bg1"/>
                </a:solidFill>
              </a:rPr>
              <a:t/>
            </a:r>
            <a:br>
              <a:rPr lang="en-US" sz="2000" kern="0" dirty="0">
                <a:solidFill>
                  <a:schemeClr val="bg1"/>
                </a:solidFill>
              </a:rPr>
            </a:br>
            <a:r>
              <a:rPr lang="en-US" sz="2000" kern="0" dirty="0">
                <a:solidFill>
                  <a:schemeClr val="bg1"/>
                </a:solidFill>
              </a:rPr>
              <a:t>IT-</a:t>
            </a:r>
            <a:r>
              <a:rPr lang="ru-RU" sz="2000" kern="0" dirty="0">
                <a:solidFill>
                  <a:schemeClr val="bg1"/>
                </a:solidFill>
              </a:rPr>
              <a:t>мероприятий</a:t>
            </a:r>
            <a:br>
              <a:rPr lang="ru-RU" sz="2000" kern="0" dirty="0">
                <a:solidFill>
                  <a:schemeClr val="bg1"/>
                </a:solidFill>
              </a:rPr>
            </a:br>
            <a:r>
              <a:rPr lang="ru-RU" sz="2000" kern="0" dirty="0">
                <a:solidFill>
                  <a:schemeClr val="bg1"/>
                </a:solidFill>
              </a:rPr>
              <a:t>Очно: 31 человек</a:t>
            </a:r>
            <a:r>
              <a:rPr lang="en-US" sz="2000" kern="0" dirty="0">
                <a:solidFill>
                  <a:schemeClr val="bg1"/>
                </a:solidFill>
              </a:rPr>
              <a:t> </a:t>
            </a:r>
            <a:r>
              <a:rPr lang="ru-RU" sz="2000" kern="0" dirty="0">
                <a:solidFill>
                  <a:schemeClr val="bg1"/>
                </a:solidFill>
              </a:rPr>
              <a:t>в формате мастер-классов</a:t>
            </a:r>
          </a:p>
        </p:txBody>
      </p:sp>
    </p:spTree>
    <p:extLst>
      <p:ext uri="{BB962C8B-B14F-4D97-AF65-F5344CB8AC3E}">
        <p14:creationId xmlns:p14="http://schemas.microsoft.com/office/powerpoint/2010/main" val="26006121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Заголовок 2">
            <a:extLst>
              <a:ext uri="{FF2B5EF4-FFF2-40B4-BE49-F238E27FC236}">
                <a16:creationId xmlns:a16="http://schemas.microsoft.com/office/drawing/2014/main" xmlns="" id="{075ACEB7-936F-42FF-86CA-37D420C9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36" y="3929165"/>
            <a:ext cx="4145533" cy="10033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Конкурс научных видеороликов в рамках Краевого фестиваля науки «Наука 0+»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994801-E264-4683-8E91-35807B95F0A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58894" y="5160541"/>
            <a:ext cx="4417764" cy="43605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Участников: 47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10DCA76-9094-4BEF-B088-889289452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20" y="988219"/>
            <a:ext cx="4224304" cy="27005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040AA7C-C2CC-4352-9DCE-D741F4FE2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697" y="988218"/>
            <a:ext cx="2648279" cy="14465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504D146-A747-4968-9492-0E9066068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352" y="988218"/>
            <a:ext cx="4050017" cy="2700538"/>
          </a:xfrm>
          <a:prstGeom prst="rect">
            <a:avLst/>
          </a:prstGeom>
        </p:spPr>
      </p:pic>
      <p:sp useBgFill="1">
        <p:nvSpPr>
          <p:cNvPr id="18" name="Заголовок 2">
            <a:extLst>
              <a:ext uri="{FF2B5EF4-FFF2-40B4-BE49-F238E27FC236}">
                <a16:creationId xmlns:a16="http://schemas.microsoft.com/office/drawing/2014/main" xmlns="" id="{EDD8268F-BD6B-4A72-A9B2-742E4E61FCC0}"/>
              </a:ext>
            </a:extLst>
          </p:cNvPr>
          <p:cNvSpPr txBox="1">
            <a:spLocks/>
          </p:cNvSpPr>
          <p:nvPr/>
        </p:nvSpPr>
        <p:spPr>
          <a:xfrm>
            <a:off x="4798139" y="3818109"/>
            <a:ext cx="4145533" cy="9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7500"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</a:rPr>
              <a:t>Чемпионат по функциональной грамотности Алтайского края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xmlns="" id="{B92F7B4A-D350-4390-A915-3407EF92F300}"/>
              </a:ext>
            </a:extLst>
          </p:cNvPr>
          <p:cNvSpPr txBox="1">
            <a:spLocks/>
          </p:cNvSpPr>
          <p:nvPr/>
        </p:nvSpPr>
        <p:spPr>
          <a:xfrm>
            <a:off x="4662024" y="5178836"/>
            <a:ext cx="4417764" cy="122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2500" lnSpcReduction="10000"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ru-RU" sz="2000" kern="0" dirty="0">
                <a:solidFill>
                  <a:schemeClr val="bg1"/>
                </a:solidFill>
              </a:rPr>
              <a:t>Участников 1 тура (дистанционного): </a:t>
            </a:r>
            <a:br>
              <a:rPr lang="ru-RU" sz="2000" kern="0" dirty="0">
                <a:solidFill>
                  <a:schemeClr val="bg1"/>
                </a:solidFill>
              </a:rPr>
            </a:br>
            <a:r>
              <a:rPr lang="ru-RU" sz="2000" kern="0" dirty="0">
                <a:solidFill>
                  <a:schemeClr val="bg1"/>
                </a:solidFill>
              </a:rPr>
              <a:t>33000</a:t>
            </a:r>
          </a:p>
          <a:p>
            <a:r>
              <a:rPr lang="ru-RU" sz="2000" kern="0" dirty="0">
                <a:solidFill>
                  <a:schemeClr val="bg1"/>
                </a:solidFill>
              </a:rPr>
              <a:t>Участников 2 тура (очного):</a:t>
            </a:r>
          </a:p>
          <a:p>
            <a:r>
              <a:rPr lang="ru-RU" sz="2000" kern="0" dirty="0">
                <a:solidFill>
                  <a:schemeClr val="bg1"/>
                </a:solidFill>
              </a:rPr>
              <a:t>165</a:t>
            </a:r>
          </a:p>
        </p:txBody>
      </p:sp>
    </p:spTree>
    <p:extLst>
      <p:ext uri="{BB962C8B-B14F-4D97-AF65-F5344CB8AC3E}">
        <p14:creationId xmlns:p14="http://schemas.microsoft.com/office/powerpoint/2010/main" val="71756322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1" y="1769165"/>
            <a:ext cx="6096000" cy="5088835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769165"/>
            <a:ext cx="6096000" cy="5088835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284" y="642033"/>
            <a:ext cx="10527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14112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Организация и участие в региональных и межрегиональных мероприятиях по обмену опытом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72090" y="4951363"/>
            <a:ext cx="3764915" cy="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577966" y="4951363"/>
            <a:ext cx="3764915" cy="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42800" y="5042118"/>
            <a:ext cx="42387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Методический день для центров «Точка роста» в рамках «Дней науки и образования на Алтае» («Парад площадок»)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462463" y="5102845"/>
            <a:ext cx="552099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Мастерская цифрового педагога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на коммуникативно-образовательных интенсивах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D62A502-C4BB-4992-A58A-F33CFC26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0" y="1966071"/>
            <a:ext cx="3378253" cy="253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9F61889-2154-4D25-8B92-5573F4A8F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 b="19197"/>
          <a:stretch/>
        </p:blipFill>
        <p:spPr bwMode="auto">
          <a:xfrm>
            <a:off x="6577966" y="1966071"/>
            <a:ext cx="3429000" cy="244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9079CB-DA16-4BF7-BF76-0EA619E0B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730" y="1969088"/>
            <a:ext cx="1605506" cy="87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940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Заголовок 2">
            <a:extLst>
              <a:ext uri="{FF2B5EF4-FFF2-40B4-BE49-F238E27FC236}">
                <a16:creationId xmlns:a16="http://schemas.microsoft.com/office/drawing/2014/main" xmlns="" id="{075ACEB7-936F-42FF-86CA-37D420C9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37" y="3109982"/>
            <a:ext cx="4417764" cy="179705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Курсы повышения квалификации по программе ДПО «Эффективное использование цифрового оборудования в работе центра цифрового образования детей «IT-Куб»»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994801-E264-4683-8E91-35807B95F0A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8725" y="5837478"/>
            <a:ext cx="4417764" cy="4685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Очно-заочно, 36 часов, 10 человек</a:t>
            </a:r>
          </a:p>
        </p:txBody>
      </p:sp>
      <p:sp useBgFill="1">
        <p:nvSpPr>
          <p:cNvPr id="8" name="Заголовок 2">
            <a:extLst>
              <a:ext uri="{FF2B5EF4-FFF2-40B4-BE49-F238E27FC236}">
                <a16:creationId xmlns:a16="http://schemas.microsoft.com/office/drawing/2014/main" xmlns="" id="{77EDC989-1C6E-4879-B330-CB97D5813337}"/>
              </a:ext>
            </a:extLst>
          </p:cNvPr>
          <p:cNvSpPr txBox="1">
            <a:spLocks/>
          </p:cNvSpPr>
          <p:nvPr/>
        </p:nvSpPr>
        <p:spPr>
          <a:xfrm>
            <a:off x="6248400" y="3464402"/>
            <a:ext cx="4417764" cy="73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ru-RU" sz="2200" b="1" dirty="0">
                <a:solidFill>
                  <a:schemeClr val="bg1"/>
                </a:solidFill>
              </a:rPr>
              <a:t>Курсы повышения квалификации по программе ДПО «Цифровые технологии в работе центров «Точка роста» и школьных </a:t>
            </a:r>
            <a:r>
              <a:rPr lang="ru-RU" sz="2200" b="1" dirty="0" err="1">
                <a:solidFill>
                  <a:schemeClr val="bg1"/>
                </a:solidFill>
              </a:rPr>
              <a:t>Кванториумов</a:t>
            </a:r>
            <a:r>
              <a:rPr lang="ru-RU" sz="2200" b="1" dirty="0">
                <a:solidFill>
                  <a:schemeClr val="bg1"/>
                </a:solidFill>
              </a:rPr>
              <a:t>»</a:t>
            </a:r>
            <a:endParaRPr lang="ru-RU" sz="2200" b="1" kern="0" dirty="0">
              <a:solidFill>
                <a:schemeClr val="bg1"/>
              </a:solidFill>
            </a:endParaRP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xmlns="" id="{E3FD05CC-3862-485E-89CE-2EAE30D01D82}"/>
              </a:ext>
            </a:extLst>
          </p:cNvPr>
          <p:cNvSpPr txBox="1">
            <a:spLocks/>
          </p:cNvSpPr>
          <p:nvPr/>
        </p:nvSpPr>
        <p:spPr>
          <a:xfrm>
            <a:off x="6095999" y="5837478"/>
            <a:ext cx="5647981" cy="468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ru-RU" sz="2000" dirty="0">
                <a:solidFill>
                  <a:schemeClr val="bg1"/>
                </a:solidFill>
              </a:rPr>
              <a:t>Очно-заочно и заочно, 36 часов, 140 человек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xmlns="" id="{A86F8E3A-3B31-4268-8E4B-95C5167059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C68B7DE-4A54-46E3-9285-287837A37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3" y="482027"/>
            <a:ext cx="5142601" cy="10659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ABA58ED-4828-4E59-BAAD-C7FA55F19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34248"/>
            <a:ext cx="4417764" cy="22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695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Фигура">
            <a:extLst>
              <a:ext uri="{FF2B5EF4-FFF2-40B4-BE49-F238E27FC236}">
                <a16:creationId xmlns:a16="http://schemas.microsoft.com/office/drawing/2014/main" xmlns="" id="{9DD8E525-99F1-9D4B-A079-9F1DB4C4AFB6}"/>
              </a:ext>
            </a:extLst>
          </p:cNvPr>
          <p:cNvSpPr/>
          <p:nvPr/>
        </p:nvSpPr>
        <p:spPr>
          <a:xfrm>
            <a:off x="595" y="-11113"/>
            <a:ext cx="9557011" cy="6869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0" y="0"/>
                </a:moveTo>
                <a:lnTo>
                  <a:pt x="0" y="21600"/>
                </a:lnTo>
                <a:lnTo>
                  <a:pt x="5671" y="21600"/>
                </a:lnTo>
                <a:lnTo>
                  <a:pt x="19983" y="16602"/>
                </a:lnTo>
                <a:cubicBezTo>
                  <a:pt x="20530" y="16411"/>
                  <a:pt x="20859" y="16297"/>
                  <a:pt x="21055" y="16093"/>
                </a:cubicBezTo>
                <a:cubicBezTo>
                  <a:pt x="21341" y="15823"/>
                  <a:pt x="21528" y="15390"/>
                  <a:pt x="21563" y="14910"/>
                </a:cubicBezTo>
                <a:cubicBezTo>
                  <a:pt x="21600" y="14573"/>
                  <a:pt x="21517" y="14116"/>
                  <a:pt x="21380" y="13353"/>
                </a:cubicBezTo>
                <a:lnTo>
                  <a:pt x="18978" y="0"/>
                </a:lnTo>
                <a:lnTo>
                  <a:pt x="0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1" kern="0">
              <a:solidFill>
                <a:srgbClr val="FFFFFF"/>
              </a:solidFill>
              <a:latin typeface="Gilroy ExtraBold" pitchFamily="2" charset="0"/>
              <a:sym typeface="Helvetica Neue Medium"/>
            </a:endParaRPr>
          </a:p>
        </p:txBody>
      </p:sp>
      <p:sp>
        <p:nvSpPr>
          <p:cNvPr id="272" name="Фигура"/>
          <p:cNvSpPr/>
          <p:nvPr/>
        </p:nvSpPr>
        <p:spPr>
          <a:xfrm>
            <a:off x="8232855" y="2979142"/>
            <a:ext cx="3994666" cy="3894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extrusionOk="0">
                <a:moveTo>
                  <a:pt x="21557" y="0"/>
                </a:moveTo>
                <a:lnTo>
                  <a:pt x="2475" y="4916"/>
                </a:lnTo>
                <a:cubicBezTo>
                  <a:pt x="1623" y="5136"/>
                  <a:pt x="1111" y="5267"/>
                  <a:pt x="806" y="5501"/>
                </a:cubicBezTo>
                <a:cubicBezTo>
                  <a:pt x="360" y="5811"/>
                  <a:pt x="70" y="6309"/>
                  <a:pt x="14" y="6860"/>
                </a:cubicBezTo>
                <a:cubicBezTo>
                  <a:pt x="-43" y="7247"/>
                  <a:pt x="85" y="7773"/>
                  <a:pt x="299" y="8648"/>
                </a:cubicBezTo>
                <a:lnTo>
                  <a:pt x="3457" y="21600"/>
                </a:lnTo>
                <a:lnTo>
                  <a:pt x="21557" y="21600"/>
                </a:lnTo>
                <a:lnTo>
                  <a:pt x="21557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1" kern="0" dirty="0">
              <a:solidFill>
                <a:srgbClr val="FFFFFF"/>
              </a:solidFill>
              <a:latin typeface="Gilroy ExtraBold" pitchFamily="2" charset="0"/>
              <a:sym typeface="Helvetica Neue Medium"/>
            </a:endParaRPr>
          </a:p>
        </p:txBody>
      </p:sp>
      <p:sp>
        <p:nvSpPr>
          <p:cNvPr id="16" name="Развитие  сегмента  зубных паст"/>
          <p:cNvSpPr txBox="1"/>
          <p:nvPr/>
        </p:nvSpPr>
        <p:spPr>
          <a:xfrm>
            <a:off x="1828379" y="2730374"/>
            <a:ext cx="5209375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План 2024 (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квартал)</a:t>
            </a:r>
          </a:p>
        </p:txBody>
      </p:sp>
      <p:sp>
        <p:nvSpPr>
          <p:cNvPr id="17" name="Еще больше  новых брендов"/>
          <p:cNvSpPr txBox="1"/>
          <p:nvPr/>
        </p:nvSpPr>
        <p:spPr>
          <a:xfrm>
            <a:off x="289604" y="5727215"/>
            <a:ext cx="4422882" cy="79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15.01.2024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Центр цифрового образования детей 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Куб»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70" y="4241781"/>
            <a:ext cx="3221830" cy="17598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F32C47-CCCA-45BC-92E3-B7F2F0FA5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330" y="298720"/>
            <a:ext cx="2199114" cy="24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9449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503884"/>
            <a:ext cx="6104686" cy="34338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8" y="-37401"/>
            <a:ext cx="6126482" cy="3446146"/>
          </a:xfrm>
          <a:prstGeom prst="rect">
            <a:avLst/>
          </a:prstGeom>
        </p:spPr>
      </p:pic>
      <p:sp>
        <p:nvSpPr>
          <p:cNvPr id="2568" name="1:12. Главный герой замирает…"/>
          <p:cNvSpPr txBox="1"/>
          <p:nvPr/>
        </p:nvSpPr>
        <p:spPr>
          <a:xfrm>
            <a:off x="1230352" y="1485430"/>
            <a:ext cx="3949216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2000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Ежегодное региональное мероприятие</a:t>
            </a:r>
            <a:br>
              <a:rPr lang="ru-RU" sz="2000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</a:br>
            <a:r>
              <a:rPr lang="ru-RU" sz="2000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центра «</a:t>
            </a:r>
            <a:r>
              <a:rPr lang="en-US" sz="2000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IT-</a:t>
            </a:r>
            <a:r>
              <a:rPr lang="ru-RU" sz="2000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Куб» – конкурс для школьников по </a:t>
            </a:r>
            <a:r>
              <a:rPr lang="en-US" sz="2000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AR/VR-</a:t>
            </a:r>
            <a:r>
              <a:rPr lang="ru-RU" sz="2000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технологиям и разработке мобильных приложений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sym typeface="Helvetica Ligh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261" y="934944"/>
            <a:ext cx="3082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AR/VR/</a:t>
            </a:r>
            <a:r>
              <a:rPr lang="en-US" sz="3200" b="1" kern="0" dirty="0" err="1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MobileFest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sym typeface="Helvetica Ligh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30352" y="992643"/>
            <a:ext cx="492787" cy="492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04286" y="3899049"/>
            <a:ext cx="492787" cy="492786"/>
          </a:xfrm>
          <a:prstGeom prst="rect">
            <a:avLst/>
          </a:prstGeom>
        </p:spPr>
      </p:pic>
      <p:sp>
        <p:nvSpPr>
          <p:cNvPr id="15" name="Равнобедренный треугольник 14"/>
          <p:cNvSpPr/>
          <p:nvPr/>
        </p:nvSpPr>
        <p:spPr>
          <a:xfrm rot="5400000">
            <a:off x="5571471" y="1354600"/>
            <a:ext cx="1562330" cy="72823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" name="1:12. Главный герой замирает…"/>
          <p:cNvSpPr txBox="1"/>
          <p:nvPr/>
        </p:nvSpPr>
        <p:spPr>
          <a:xfrm>
            <a:off x="7304286" y="5296980"/>
            <a:ext cx="4674614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sym typeface="Helvetica Light"/>
              </a:rPr>
              <a:t>Ежегодный региональный конкурс исследовательских работ школьников, выполненных с применением роботизированных устройств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sym typeface="Helvetica Ligh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87085" y="3810323"/>
            <a:ext cx="313579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«</a:t>
            </a:r>
            <a:r>
              <a:rPr lang="ru-RU" sz="3200" b="1" kern="0" dirty="0" err="1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ЭкоБоты</a:t>
            </a:r>
            <a:r>
              <a:rPr lang="ru-RU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: </a:t>
            </a:r>
            <a:br>
              <a:rPr lang="ru-RU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</a:br>
            <a:r>
              <a:rPr lang="ru-RU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Исследователи </a:t>
            </a:r>
            <a:br>
              <a:rPr lang="ru-RU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</a:br>
            <a:r>
              <a:rPr lang="ru-RU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века технологий»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sym typeface="Helvetica Light"/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 rot="16200000" flipH="1">
            <a:off x="5096910" y="5012202"/>
            <a:ext cx="1562330" cy="72823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xmlns="" id="{1B7A1C8D-41E4-43C2-A8DB-8F625CF7B05F}"/>
              </a:ext>
            </a:extLst>
          </p:cNvPr>
          <p:cNvSpPr/>
          <p:nvPr/>
        </p:nvSpPr>
        <p:spPr>
          <a:xfrm>
            <a:off x="4263528" y="154659"/>
            <a:ext cx="1724991" cy="693420"/>
          </a:xfrm>
          <a:prstGeom prst="snip2DiagRect">
            <a:avLst>
              <a:gd name="adj1" fmla="val 0"/>
              <a:gd name="adj2" fmla="val 23324"/>
            </a:avLst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Январь-февраль</a:t>
            </a:r>
            <a:b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2024</a:t>
            </a:r>
          </a:p>
        </p:txBody>
      </p:sp>
      <p:sp>
        <p:nvSpPr>
          <p:cNvPr id="14" name="Прямоугольник: усеченные противолежащие углы 13">
            <a:extLst>
              <a:ext uri="{FF2B5EF4-FFF2-40B4-BE49-F238E27FC236}">
                <a16:creationId xmlns:a16="http://schemas.microsoft.com/office/drawing/2014/main" xmlns="" id="{43DEB7CE-A40E-47ED-AC35-324756777A5A}"/>
              </a:ext>
            </a:extLst>
          </p:cNvPr>
          <p:cNvSpPr/>
          <p:nvPr/>
        </p:nvSpPr>
        <p:spPr>
          <a:xfrm>
            <a:off x="10514616" y="3663396"/>
            <a:ext cx="1564395" cy="693420"/>
          </a:xfrm>
          <a:prstGeom prst="snip2DiagRect">
            <a:avLst>
              <a:gd name="adj1" fmla="val 0"/>
              <a:gd name="adj2" fmla="val 23324"/>
            </a:avLst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Январь-</a:t>
            </a:r>
            <a:b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октябрь 2024</a:t>
            </a:r>
          </a:p>
        </p:txBody>
      </p:sp>
    </p:spTree>
    <p:extLst>
      <p:ext uri="{BB962C8B-B14F-4D97-AF65-F5344CB8AC3E}">
        <p14:creationId xmlns:p14="http://schemas.microsoft.com/office/powerpoint/2010/main" val="39098239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503884"/>
            <a:ext cx="6104684" cy="34338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8" y="-37042"/>
            <a:ext cx="6126482" cy="34454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7382" y="902674"/>
            <a:ext cx="35974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Региональный этап </a:t>
            </a:r>
            <a:br>
              <a:rPr lang="ru-RU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</a:br>
            <a:r>
              <a:rPr lang="ru-RU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Чемпионата </a:t>
            </a:r>
            <a:br>
              <a:rPr lang="ru-RU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</a:br>
            <a:r>
              <a:rPr lang="ru-RU" sz="3200" b="1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«Профессионалы»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sym typeface="Helvetica Ligh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30352" y="992643"/>
            <a:ext cx="492787" cy="492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99206" y="4305524"/>
            <a:ext cx="492787" cy="492786"/>
          </a:xfrm>
          <a:prstGeom prst="rect">
            <a:avLst/>
          </a:prstGeom>
        </p:spPr>
      </p:pic>
      <p:sp>
        <p:nvSpPr>
          <p:cNvPr id="15" name="Равнобедренный треугольник 14"/>
          <p:cNvSpPr/>
          <p:nvPr/>
        </p:nvSpPr>
        <p:spPr>
          <a:xfrm rot="5400000">
            <a:off x="5571471" y="1354600"/>
            <a:ext cx="1562330" cy="72823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" name="1:12. Главный герой замирает…"/>
          <p:cNvSpPr txBox="1"/>
          <p:nvPr/>
        </p:nvSpPr>
        <p:spPr>
          <a:xfrm>
            <a:off x="6599206" y="4974105"/>
            <a:ext cx="4674614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sym typeface="Helvetica Light"/>
              </a:rPr>
              <a:t>Ежегодный </a:t>
            </a:r>
            <a:r>
              <a:rPr lang="ru-RU" sz="2000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фестиваль информационных технологий и цифровых решений для образования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sym typeface="Helvetica Ligh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82005" y="4216798"/>
            <a:ext cx="3373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sym typeface="Helvetica Light"/>
              </a:rPr>
              <a:t>«Цифровая весна»</a:t>
            </a:r>
          </a:p>
        </p:txBody>
      </p:sp>
      <p:sp>
        <p:nvSpPr>
          <p:cNvPr id="26" name="Равнобедренный треугольник 25"/>
          <p:cNvSpPr/>
          <p:nvPr/>
        </p:nvSpPr>
        <p:spPr>
          <a:xfrm rot="16200000" flipH="1">
            <a:off x="5096910" y="5012202"/>
            <a:ext cx="1562330" cy="72823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xmlns="" id="{1B7A1C8D-41E4-43C2-A8DB-8F625CF7B05F}"/>
              </a:ext>
            </a:extLst>
          </p:cNvPr>
          <p:cNvSpPr/>
          <p:nvPr/>
        </p:nvSpPr>
        <p:spPr>
          <a:xfrm>
            <a:off x="4153084" y="206137"/>
            <a:ext cx="1724991" cy="413385"/>
          </a:xfrm>
          <a:prstGeom prst="snip2DiagRect">
            <a:avLst>
              <a:gd name="adj1" fmla="val 0"/>
              <a:gd name="adj2" fmla="val 23324"/>
            </a:avLst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Март 2024</a:t>
            </a:r>
          </a:p>
        </p:txBody>
      </p:sp>
      <p:sp>
        <p:nvSpPr>
          <p:cNvPr id="14" name="Прямоугольник: усеченные противолежащие углы 13">
            <a:extLst>
              <a:ext uri="{FF2B5EF4-FFF2-40B4-BE49-F238E27FC236}">
                <a16:creationId xmlns:a16="http://schemas.microsoft.com/office/drawing/2014/main" xmlns="" id="{43DEB7CE-A40E-47ED-AC35-324756777A5A}"/>
              </a:ext>
            </a:extLst>
          </p:cNvPr>
          <p:cNvSpPr/>
          <p:nvPr/>
        </p:nvSpPr>
        <p:spPr>
          <a:xfrm>
            <a:off x="10514616" y="3803413"/>
            <a:ext cx="1564395" cy="413385"/>
          </a:xfrm>
          <a:prstGeom prst="snip2DiagRect">
            <a:avLst>
              <a:gd name="adj1" fmla="val 0"/>
              <a:gd name="adj2" fmla="val 23324"/>
            </a:avLst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Апрель 2024</a:t>
            </a:r>
          </a:p>
        </p:txBody>
      </p:sp>
      <p:sp>
        <p:nvSpPr>
          <p:cNvPr id="16" name="1:12. Главный герой замирает…">
            <a:extLst>
              <a:ext uri="{FF2B5EF4-FFF2-40B4-BE49-F238E27FC236}">
                <a16:creationId xmlns:a16="http://schemas.microsoft.com/office/drawing/2014/main" xmlns="" id="{37136145-B24F-4297-AD1B-833381E828B4}"/>
              </a:ext>
            </a:extLst>
          </p:cNvPr>
          <p:cNvSpPr txBox="1"/>
          <p:nvPr/>
        </p:nvSpPr>
        <p:spPr>
          <a:xfrm>
            <a:off x="1230352" y="2684116"/>
            <a:ext cx="467461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sym typeface="Helvetica Light"/>
              </a:rPr>
              <a:t>Веб-технологии (юниоры)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2000" kern="0" dirty="0">
                <a:solidFill>
                  <a:srgbClr val="000000"/>
                </a:solidFill>
                <a:latin typeface="Arial Narrow" panose="020B0606020202030204" pitchFamily="34" charset="0"/>
                <a:sym typeface="Helvetica Light"/>
              </a:rPr>
              <a:t>Разработка мобильных приложений (юниоры)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9116467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284</Words>
  <Application>Microsoft Office PowerPoint</Application>
  <PresentationFormat>Широкоэкранный</PresentationFormat>
  <Paragraphs>42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Gilroy ExtraBold</vt:lpstr>
      <vt:lpstr>Helvetica</vt:lpstr>
      <vt:lpstr>Helvetica Light</vt:lpstr>
      <vt:lpstr>Helvetica Neue</vt:lpstr>
      <vt:lpstr>Helvetica Neue Light</vt:lpstr>
      <vt:lpstr>Helvetica Neue Medium</vt:lpstr>
      <vt:lpstr>Trebuchet MS</vt:lpstr>
      <vt:lpstr>Тема Office</vt:lpstr>
      <vt:lpstr>21_BasicWhite</vt:lpstr>
      <vt:lpstr>Black</vt:lpstr>
      <vt:lpstr>Презентация PowerPoint</vt:lpstr>
      <vt:lpstr>Презентация PowerPoint</vt:lpstr>
      <vt:lpstr>Коммуникативно-образовательные интенсивы «Молодежь. Наука. Инновации» (трек «Цифровое погружение»). Октябрь 2023 </vt:lpstr>
      <vt:lpstr>Конкурс научных видеороликов в рамках Краевого фестиваля науки «Наука 0+»</vt:lpstr>
      <vt:lpstr>Презентация PowerPoint</vt:lpstr>
      <vt:lpstr>Курсы повышения квалификации по программе ДПО «Эффективное использование цифрового оборудования в работе центра цифрового образования детей «IT-Куб»»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Бускина</dc:creator>
  <cp:lastModifiedBy>Горбатова О.Н.</cp:lastModifiedBy>
  <cp:revision>185</cp:revision>
  <cp:lastPrinted>2021-09-28T13:58:47Z</cp:lastPrinted>
  <dcterms:created xsi:type="dcterms:W3CDTF">2021-09-20T09:17:18Z</dcterms:created>
  <dcterms:modified xsi:type="dcterms:W3CDTF">2024-01-17T03:32:00Z</dcterms:modified>
</cp:coreProperties>
</file>