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60" r:id="rId7"/>
  </p:sldIdLst>
  <p:sldSz cx="18288000" cy="10287000"/>
  <p:notesSz cx="6858000" cy="9144000"/>
  <p:embeddedFontLst>
    <p:embeddedFont>
      <p:font typeface="Fira Sans Bold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Fira Sans Light" panose="020B0604020202020204" charset="0"/>
      <p:regular r:id="rId13"/>
      <p:italic r:id="rId14"/>
    </p:embeddedFont>
    <p:embeddedFont>
      <p:font typeface="Fira Sans" panose="020B0604020202020204" charset="0"/>
      <p:regular r:id="rId15"/>
      <p:bold r:id="rId16"/>
      <p:italic r:id="rId17"/>
      <p:boldItalic r:id="rId18"/>
    </p:embeddedFont>
    <p:embeddedFont>
      <p:font typeface="Fira Sans Medium" panose="020B060402020202020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C5458F-BEC8-48CA-8EDB-6E266BF5016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67BD1A3-77DA-4CC1-A87E-C189FB20B513}">
      <dgm:prSet phldrT="[Текст]" phldr="1"/>
      <dgm:spPr/>
      <dgm:t>
        <a:bodyPr/>
        <a:lstStyle/>
        <a:p>
          <a:endParaRPr lang="ru-RU" dirty="0"/>
        </a:p>
      </dgm:t>
    </dgm:pt>
    <dgm:pt modelId="{2E002169-591C-4E16-9A97-E757519E24D2}" type="sibTrans" cxnId="{7E555896-F903-427F-9421-6109B3A76CDE}">
      <dgm:prSet/>
      <dgm:spPr>
        <a:blipFill>
          <a:blip xmlns:r="http://schemas.openxmlformats.org/officeDocument/2006/relationships" r:embed="rId1"/>
          <a:srcRect/>
          <a:stretch>
            <a:fillRect l="-46000" r="-46000"/>
          </a:stretch>
        </a:blipFill>
      </dgm:spPr>
      <dgm:t>
        <a:bodyPr/>
        <a:lstStyle/>
        <a:p>
          <a:endParaRPr lang="ru-RU"/>
        </a:p>
      </dgm:t>
    </dgm:pt>
    <dgm:pt modelId="{55BDE2C4-9190-4A11-A373-65535177CEBD}" type="parTrans" cxnId="{7E555896-F903-427F-9421-6109B3A76CDE}">
      <dgm:prSet/>
      <dgm:spPr/>
      <dgm:t>
        <a:bodyPr/>
        <a:lstStyle/>
        <a:p>
          <a:endParaRPr lang="ru-RU"/>
        </a:p>
      </dgm:t>
    </dgm:pt>
    <dgm:pt modelId="{A5F8FFFE-9FD1-4AF0-B964-BBFFF4933F1B}" type="pres">
      <dgm:prSet presAssocID="{96C5458F-BEC8-48CA-8EDB-6E266BF50167}" presName="Name0" presStyleCnt="0">
        <dgm:presLayoutVars>
          <dgm:chMax val="7"/>
          <dgm:chPref val="7"/>
          <dgm:dir/>
        </dgm:presLayoutVars>
      </dgm:prSet>
      <dgm:spPr/>
    </dgm:pt>
    <dgm:pt modelId="{4CA0C54B-B2FF-463D-9F2C-750A834BBABE}" type="pres">
      <dgm:prSet presAssocID="{96C5458F-BEC8-48CA-8EDB-6E266BF50167}" presName="Name1" presStyleCnt="0"/>
      <dgm:spPr/>
    </dgm:pt>
    <dgm:pt modelId="{8F25A874-9BB4-4ADF-A97B-ED5A950157DA}" type="pres">
      <dgm:prSet presAssocID="{2E002169-591C-4E16-9A97-E757519E24D2}" presName="picture_1" presStyleCnt="0"/>
      <dgm:spPr/>
    </dgm:pt>
    <dgm:pt modelId="{1F47C2C8-AAA3-4DF8-97F4-C2A1586100B0}" type="pres">
      <dgm:prSet presAssocID="{2E002169-591C-4E16-9A97-E757519E24D2}" presName="pictureRepeatNode" presStyleLbl="alignImgPlace1" presStyleIdx="0" presStyleCnt="1" custScaleX="122695" custScaleY="128949" custLinFactNeighborX="-8622" custLinFactNeighborY="-24172"/>
      <dgm:spPr/>
      <dgm:t>
        <a:bodyPr/>
        <a:lstStyle/>
        <a:p>
          <a:endParaRPr lang="ru-RU"/>
        </a:p>
      </dgm:t>
    </dgm:pt>
    <dgm:pt modelId="{BCBEEB8F-1588-4A8E-BEEF-1AF6898DED50}" type="pres">
      <dgm:prSet presAssocID="{467BD1A3-77DA-4CC1-A87E-C189FB20B51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555896-F903-427F-9421-6109B3A76CDE}" srcId="{96C5458F-BEC8-48CA-8EDB-6E266BF50167}" destId="{467BD1A3-77DA-4CC1-A87E-C189FB20B513}" srcOrd="0" destOrd="0" parTransId="{55BDE2C4-9190-4A11-A373-65535177CEBD}" sibTransId="{2E002169-591C-4E16-9A97-E757519E24D2}"/>
    <dgm:cxn modelId="{1A3D4583-68DF-4EF6-AA8F-C73C291DFDA4}" type="presOf" srcId="{2E002169-591C-4E16-9A97-E757519E24D2}" destId="{1F47C2C8-AAA3-4DF8-97F4-C2A1586100B0}" srcOrd="0" destOrd="0" presId="urn:microsoft.com/office/officeart/2008/layout/CircularPictureCallout"/>
    <dgm:cxn modelId="{20B55B1E-EFDF-4F25-A493-93E007F92B44}" type="presOf" srcId="{96C5458F-BEC8-48CA-8EDB-6E266BF50167}" destId="{A5F8FFFE-9FD1-4AF0-B964-BBFFF4933F1B}" srcOrd="0" destOrd="0" presId="urn:microsoft.com/office/officeart/2008/layout/CircularPictureCallout"/>
    <dgm:cxn modelId="{F2776438-DA9E-4772-A30E-E4685AF035F6}" type="presOf" srcId="{467BD1A3-77DA-4CC1-A87E-C189FB20B513}" destId="{BCBEEB8F-1588-4A8E-BEEF-1AF6898DED50}" srcOrd="0" destOrd="0" presId="urn:microsoft.com/office/officeart/2008/layout/CircularPictureCallout"/>
    <dgm:cxn modelId="{D6A8602F-36FB-4598-BFE1-20141D2348D5}" type="presParOf" srcId="{A5F8FFFE-9FD1-4AF0-B964-BBFFF4933F1B}" destId="{4CA0C54B-B2FF-463D-9F2C-750A834BBABE}" srcOrd="0" destOrd="0" presId="urn:microsoft.com/office/officeart/2008/layout/CircularPictureCallout"/>
    <dgm:cxn modelId="{787A3D28-7276-47BA-B05A-9759FC6E9C63}" type="presParOf" srcId="{4CA0C54B-B2FF-463D-9F2C-750A834BBABE}" destId="{8F25A874-9BB4-4ADF-A97B-ED5A950157DA}" srcOrd="0" destOrd="0" presId="urn:microsoft.com/office/officeart/2008/layout/CircularPictureCallout"/>
    <dgm:cxn modelId="{9A80B2EB-18E5-4750-BF07-8BBCC2096CF7}" type="presParOf" srcId="{8F25A874-9BB4-4ADF-A97B-ED5A950157DA}" destId="{1F47C2C8-AAA3-4DF8-97F4-C2A1586100B0}" srcOrd="0" destOrd="0" presId="urn:microsoft.com/office/officeart/2008/layout/CircularPictureCallout"/>
    <dgm:cxn modelId="{30CF7F33-0D9A-4761-9D8D-A5D95D76B355}" type="presParOf" srcId="{4CA0C54B-B2FF-463D-9F2C-750A834BBABE}" destId="{BCBEEB8F-1588-4A8E-BEEF-1AF6898DED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5458F-BEC8-48CA-8EDB-6E266BF5016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67BD1A3-77DA-4CC1-A87E-C189FB20B513}">
      <dgm:prSet phldrT="[Текст]" phldr="1"/>
      <dgm:spPr/>
      <dgm:t>
        <a:bodyPr/>
        <a:lstStyle/>
        <a:p>
          <a:endParaRPr lang="ru-RU" dirty="0"/>
        </a:p>
      </dgm:t>
    </dgm:pt>
    <dgm:pt modelId="{2E002169-591C-4E16-9A97-E757519E24D2}" type="sibTrans" cxnId="{7E555896-F903-427F-9421-6109B3A76CDE}">
      <dgm:prSet/>
      <dgm:spPr>
        <a:blipFill rotWithShape="1">
          <a:blip xmlns:r="http://schemas.openxmlformats.org/officeDocument/2006/relationships" r:embed="rId1"/>
          <a:srcRect/>
          <a:stretch>
            <a:fillRect l="-67000" r="-67000"/>
          </a:stretch>
        </a:blipFill>
      </dgm:spPr>
      <dgm:t>
        <a:bodyPr/>
        <a:lstStyle/>
        <a:p>
          <a:endParaRPr lang="ru-RU"/>
        </a:p>
      </dgm:t>
    </dgm:pt>
    <dgm:pt modelId="{55BDE2C4-9190-4A11-A373-65535177CEBD}" type="parTrans" cxnId="{7E555896-F903-427F-9421-6109B3A76CDE}">
      <dgm:prSet/>
      <dgm:spPr/>
      <dgm:t>
        <a:bodyPr/>
        <a:lstStyle/>
        <a:p>
          <a:endParaRPr lang="ru-RU"/>
        </a:p>
      </dgm:t>
    </dgm:pt>
    <dgm:pt modelId="{A5F8FFFE-9FD1-4AF0-B964-BBFFF4933F1B}" type="pres">
      <dgm:prSet presAssocID="{96C5458F-BEC8-48CA-8EDB-6E266BF50167}" presName="Name0" presStyleCnt="0">
        <dgm:presLayoutVars>
          <dgm:chMax val="7"/>
          <dgm:chPref val="7"/>
          <dgm:dir/>
        </dgm:presLayoutVars>
      </dgm:prSet>
      <dgm:spPr/>
    </dgm:pt>
    <dgm:pt modelId="{4CA0C54B-B2FF-463D-9F2C-750A834BBABE}" type="pres">
      <dgm:prSet presAssocID="{96C5458F-BEC8-48CA-8EDB-6E266BF50167}" presName="Name1" presStyleCnt="0"/>
      <dgm:spPr/>
    </dgm:pt>
    <dgm:pt modelId="{8F25A874-9BB4-4ADF-A97B-ED5A950157DA}" type="pres">
      <dgm:prSet presAssocID="{2E002169-591C-4E16-9A97-E757519E24D2}" presName="picture_1" presStyleCnt="0"/>
      <dgm:spPr/>
    </dgm:pt>
    <dgm:pt modelId="{1F47C2C8-AAA3-4DF8-97F4-C2A1586100B0}" type="pres">
      <dgm:prSet presAssocID="{2E002169-591C-4E16-9A97-E757519E24D2}" presName="pictureRepeatNode" presStyleLbl="alignImgPlace1" presStyleIdx="0" presStyleCnt="1" custScaleX="122695" custScaleY="128949" custLinFactNeighborX="-8622" custLinFactNeighborY="-24172"/>
      <dgm:spPr/>
      <dgm:t>
        <a:bodyPr/>
        <a:lstStyle/>
        <a:p>
          <a:endParaRPr lang="ru-RU"/>
        </a:p>
      </dgm:t>
    </dgm:pt>
    <dgm:pt modelId="{BCBEEB8F-1588-4A8E-BEEF-1AF6898DED50}" type="pres">
      <dgm:prSet presAssocID="{467BD1A3-77DA-4CC1-A87E-C189FB20B51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555896-F903-427F-9421-6109B3A76CDE}" srcId="{96C5458F-BEC8-48CA-8EDB-6E266BF50167}" destId="{467BD1A3-77DA-4CC1-A87E-C189FB20B513}" srcOrd="0" destOrd="0" parTransId="{55BDE2C4-9190-4A11-A373-65535177CEBD}" sibTransId="{2E002169-591C-4E16-9A97-E757519E24D2}"/>
    <dgm:cxn modelId="{1A3D4583-68DF-4EF6-AA8F-C73C291DFDA4}" type="presOf" srcId="{2E002169-591C-4E16-9A97-E757519E24D2}" destId="{1F47C2C8-AAA3-4DF8-97F4-C2A1586100B0}" srcOrd="0" destOrd="0" presId="urn:microsoft.com/office/officeart/2008/layout/CircularPictureCallout"/>
    <dgm:cxn modelId="{20B55B1E-EFDF-4F25-A493-93E007F92B44}" type="presOf" srcId="{96C5458F-BEC8-48CA-8EDB-6E266BF50167}" destId="{A5F8FFFE-9FD1-4AF0-B964-BBFFF4933F1B}" srcOrd="0" destOrd="0" presId="urn:microsoft.com/office/officeart/2008/layout/CircularPictureCallout"/>
    <dgm:cxn modelId="{F2776438-DA9E-4772-A30E-E4685AF035F6}" type="presOf" srcId="{467BD1A3-77DA-4CC1-A87E-C189FB20B513}" destId="{BCBEEB8F-1588-4A8E-BEEF-1AF6898DED50}" srcOrd="0" destOrd="0" presId="urn:microsoft.com/office/officeart/2008/layout/CircularPictureCallout"/>
    <dgm:cxn modelId="{D6A8602F-36FB-4598-BFE1-20141D2348D5}" type="presParOf" srcId="{A5F8FFFE-9FD1-4AF0-B964-BBFFF4933F1B}" destId="{4CA0C54B-B2FF-463D-9F2C-750A834BBABE}" srcOrd="0" destOrd="0" presId="urn:microsoft.com/office/officeart/2008/layout/CircularPictureCallout"/>
    <dgm:cxn modelId="{787A3D28-7276-47BA-B05A-9759FC6E9C63}" type="presParOf" srcId="{4CA0C54B-B2FF-463D-9F2C-750A834BBABE}" destId="{8F25A874-9BB4-4ADF-A97B-ED5A950157DA}" srcOrd="0" destOrd="0" presId="urn:microsoft.com/office/officeart/2008/layout/CircularPictureCallout"/>
    <dgm:cxn modelId="{9A80B2EB-18E5-4750-BF07-8BBCC2096CF7}" type="presParOf" srcId="{8F25A874-9BB4-4ADF-A97B-ED5A950157DA}" destId="{1F47C2C8-AAA3-4DF8-97F4-C2A1586100B0}" srcOrd="0" destOrd="0" presId="urn:microsoft.com/office/officeart/2008/layout/CircularPictureCallout"/>
    <dgm:cxn modelId="{30CF7F33-0D9A-4761-9D8D-A5D95D76B355}" type="presParOf" srcId="{4CA0C54B-B2FF-463D-9F2C-750A834BBABE}" destId="{BCBEEB8F-1588-4A8E-BEEF-1AF6898DED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C5458F-BEC8-48CA-8EDB-6E266BF5016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67BD1A3-77DA-4CC1-A87E-C189FB20B513}">
      <dgm:prSet phldrT="[Текст]" phldr="1"/>
      <dgm:spPr/>
      <dgm:t>
        <a:bodyPr/>
        <a:lstStyle/>
        <a:p>
          <a:endParaRPr lang="ru-RU" dirty="0"/>
        </a:p>
      </dgm:t>
    </dgm:pt>
    <dgm:pt modelId="{2E002169-591C-4E16-9A97-E757519E24D2}" type="sibTrans" cxnId="{7E555896-F903-427F-9421-6109B3A76CDE}">
      <dgm:prSet/>
      <dgm:spPr>
        <a:blipFill rotWithShape="1">
          <a:blip xmlns:r="http://schemas.openxmlformats.org/officeDocument/2006/relationships" r:embed="rId1"/>
          <a:srcRect/>
          <a:stretch>
            <a:fillRect l="-67000" r="-67000"/>
          </a:stretch>
        </a:blipFill>
      </dgm:spPr>
      <dgm:t>
        <a:bodyPr/>
        <a:lstStyle/>
        <a:p>
          <a:endParaRPr lang="ru-RU"/>
        </a:p>
      </dgm:t>
    </dgm:pt>
    <dgm:pt modelId="{55BDE2C4-9190-4A11-A373-65535177CEBD}" type="parTrans" cxnId="{7E555896-F903-427F-9421-6109B3A76CDE}">
      <dgm:prSet/>
      <dgm:spPr/>
      <dgm:t>
        <a:bodyPr/>
        <a:lstStyle/>
        <a:p>
          <a:endParaRPr lang="ru-RU"/>
        </a:p>
      </dgm:t>
    </dgm:pt>
    <dgm:pt modelId="{A5F8FFFE-9FD1-4AF0-B964-BBFFF4933F1B}" type="pres">
      <dgm:prSet presAssocID="{96C5458F-BEC8-48CA-8EDB-6E266BF50167}" presName="Name0" presStyleCnt="0">
        <dgm:presLayoutVars>
          <dgm:chMax val="7"/>
          <dgm:chPref val="7"/>
          <dgm:dir/>
        </dgm:presLayoutVars>
      </dgm:prSet>
      <dgm:spPr/>
    </dgm:pt>
    <dgm:pt modelId="{4CA0C54B-B2FF-463D-9F2C-750A834BBABE}" type="pres">
      <dgm:prSet presAssocID="{96C5458F-BEC8-48CA-8EDB-6E266BF50167}" presName="Name1" presStyleCnt="0"/>
      <dgm:spPr/>
    </dgm:pt>
    <dgm:pt modelId="{8F25A874-9BB4-4ADF-A97B-ED5A950157DA}" type="pres">
      <dgm:prSet presAssocID="{2E002169-591C-4E16-9A97-E757519E24D2}" presName="picture_1" presStyleCnt="0"/>
      <dgm:spPr/>
    </dgm:pt>
    <dgm:pt modelId="{1F47C2C8-AAA3-4DF8-97F4-C2A1586100B0}" type="pres">
      <dgm:prSet presAssocID="{2E002169-591C-4E16-9A97-E757519E24D2}" presName="pictureRepeatNode" presStyleLbl="alignImgPlace1" presStyleIdx="0" presStyleCnt="1" custScaleX="122695" custScaleY="128949" custLinFactNeighborX="-8622" custLinFactNeighborY="-24172"/>
      <dgm:spPr/>
      <dgm:t>
        <a:bodyPr/>
        <a:lstStyle/>
        <a:p>
          <a:endParaRPr lang="ru-RU"/>
        </a:p>
      </dgm:t>
    </dgm:pt>
    <dgm:pt modelId="{BCBEEB8F-1588-4A8E-BEEF-1AF6898DED50}" type="pres">
      <dgm:prSet presAssocID="{467BD1A3-77DA-4CC1-A87E-C189FB20B51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555896-F903-427F-9421-6109B3A76CDE}" srcId="{96C5458F-BEC8-48CA-8EDB-6E266BF50167}" destId="{467BD1A3-77DA-4CC1-A87E-C189FB20B513}" srcOrd="0" destOrd="0" parTransId="{55BDE2C4-9190-4A11-A373-65535177CEBD}" sibTransId="{2E002169-591C-4E16-9A97-E757519E24D2}"/>
    <dgm:cxn modelId="{1A3D4583-68DF-4EF6-AA8F-C73C291DFDA4}" type="presOf" srcId="{2E002169-591C-4E16-9A97-E757519E24D2}" destId="{1F47C2C8-AAA3-4DF8-97F4-C2A1586100B0}" srcOrd="0" destOrd="0" presId="urn:microsoft.com/office/officeart/2008/layout/CircularPictureCallout"/>
    <dgm:cxn modelId="{20B55B1E-EFDF-4F25-A493-93E007F92B44}" type="presOf" srcId="{96C5458F-BEC8-48CA-8EDB-6E266BF50167}" destId="{A5F8FFFE-9FD1-4AF0-B964-BBFFF4933F1B}" srcOrd="0" destOrd="0" presId="urn:microsoft.com/office/officeart/2008/layout/CircularPictureCallout"/>
    <dgm:cxn modelId="{F2776438-DA9E-4772-A30E-E4685AF035F6}" type="presOf" srcId="{467BD1A3-77DA-4CC1-A87E-C189FB20B513}" destId="{BCBEEB8F-1588-4A8E-BEEF-1AF6898DED50}" srcOrd="0" destOrd="0" presId="urn:microsoft.com/office/officeart/2008/layout/CircularPictureCallout"/>
    <dgm:cxn modelId="{D6A8602F-36FB-4598-BFE1-20141D2348D5}" type="presParOf" srcId="{A5F8FFFE-9FD1-4AF0-B964-BBFFF4933F1B}" destId="{4CA0C54B-B2FF-463D-9F2C-750A834BBABE}" srcOrd="0" destOrd="0" presId="urn:microsoft.com/office/officeart/2008/layout/CircularPictureCallout"/>
    <dgm:cxn modelId="{787A3D28-7276-47BA-B05A-9759FC6E9C63}" type="presParOf" srcId="{4CA0C54B-B2FF-463D-9F2C-750A834BBABE}" destId="{8F25A874-9BB4-4ADF-A97B-ED5A950157DA}" srcOrd="0" destOrd="0" presId="urn:microsoft.com/office/officeart/2008/layout/CircularPictureCallout"/>
    <dgm:cxn modelId="{9A80B2EB-18E5-4750-BF07-8BBCC2096CF7}" type="presParOf" srcId="{8F25A874-9BB4-4ADF-A97B-ED5A950157DA}" destId="{1F47C2C8-AAA3-4DF8-97F4-C2A1586100B0}" srcOrd="0" destOrd="0" presId="urn:microsoft.com/office/officeart/2008/layout/CircularPictureCallout"/>
    <dgm:cxn modelId="{30CF7F33-0D9A-4761-9D8D-A5D95D76B355}" type="presParOf" srcId="{4CA0C54B-B2FF-463D-9F2C-750A834BBABE}" destId="{BCBEEB8F-1588-4A8E-BEEF-1AF6898DED50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46629" y="2101655"/>
            <a:ext cx="13126571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Fira Sans Bold"/>
              </a:rPr>
              <a:t>КГБПОУ «Бийский промышленно-технологический колледж»</a:t>
            </a:r>
          </a:p>
          <a:p>
            <a:pPr algn="ctr"/>
            <a:endParaRPr lang="ru-RU" sz="4400" dirty="0">
              <a:solidFill>
                <a:srgbClr val="000000"/>
              </a:solidFill>
              <a:latin typeface="Fira Sans Bold"/>
            </a:endParaRPr>
          </a:p>
          <a:p>
            <a:pPr algn="ctr"/>
            <a:r>
              <a:rPr lang="ru-RU" sz="4400" dirty="0">
                <a:solidFill>
                  <a:srgbClr val="000000"/>
                </a:solidFill>
                <a:latin typeface="Fira Sans Bold"/>
              </a:rPr>
              <a:t>Детский технопарк «</a:t>
            </a:r>
            <a:r>
              <a:rPr lang="ru-RU" sz="4400" dirty="0" err="1">
                <a:solidFill>
                  <a:srgbClr val="000000"/>
                </a:solidFill>
                <a:latin typeface="Fira Sans Bold"/>
              </a:rPr>
              <a:t>Кванториум</a:t>
            </a:r>
            <a:r>
              <a:rPr lang="ru-RU" sz="4400" dirty="0">
                <a:solidFill>
                  <a:srgbClr val="000000"/>
                </a:solidFill>
                <a:latin typeface="Fira Sans Bold"/>
              </a:rPr>
              <a:t>»</a:t>
            </a:r>
          </a:p>
          <a:p>
            <a:pPr algn="ctr"/>
            <a:endParaRPr lang="ru-RU" sz="4400" dirty="0">
              <a:solidFill>
                <a:srgbClr val="000000"/>
              </a:solidFill>
              <a:latin typeface="Fira Sans Bold"/>
            </a:endParaRPr>
          </a:p>
          <a:p>
            <a:pPr algn="ctr"/>
            <a:r>
              <a:rPr lang="ru-RU" sz="4400" dirty="0">
                <a:solidFill>
                  <a:srgbClr val="000000"/>
                </a:solidFill>
                <a:latin typeface="Fira Sans Bold"/>
              </a:rPr>
              <a:t> Анализ реализации Комплексного плана в сентябре-декабре 2023 года </a:t>
            </a:r>
            <a:endParaRPr lang="en-US" sz="4400" dirty="0">
              <a:solidFill>
                <a:srgbClr val="000000"/>
              </a:solidFill>
              <a:latin typeface="Fira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3258800" y="2229415"/>
            <a:ext cx="7321033" cy="6340049"/>
            <a:chOff x="0" y="0"/>
            <a:chExt cx="3619627" cy="313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122944" y="7035126"/>
            <a:ext cx="4970154" cy="4304177"/>
            <a:chOff x="0" y="0"/>
            <a:chExt cx="3619627" cy="31346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601930" y="6090300"/>
            <a:ext cx="2271679" cy="1967285"/>
            <a:chOff x="0" y="0"/>
            <a:chExt cx="3619627" cy="31346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737770" y="373605"/>
            <a:ext cx="3799619" cy="3290488"/>
            <a:chOff x="0" y="0"/>
            <a:chExt cx="3619627" cy="31346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046629" y="9105900"/>
            <a:ext cx="678758" cy="586200"/>
          </a:xfrm>
          <a:custGeom>
            <a:avLst/>
            <a:gdLst/>
            <a:ahLst/>
            <a:cxnLst/>
            <a:rect l="l" t="t" r="r" b="b"/>
            <a:pathLst>
              <a:path w="905010" h="781600">
                <a:moveTo>
                  <a:pt x="0" y="0"/>
                </a:moveTo>
                <a:lnTo>
                  <a:pt x="905010" y="0"/>
                </a:lnTo>
                <a:lnTo>
                  <a:pt x="905010" y="781600"/>
                </a:lnTo>
                <a:lnTo>
                  <a:pt x="0" y="78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F76B984-CA17-CB3F-EB07-D2D918A7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11" y="407192"/>
            <a:ext cx="1781892" cy="178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76D9BC8-702F-2DC6-ABB7-4AEFCD18D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8779" y="335512"/>
            <a:ext cx="1851021" cy="1853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27743" y="-89986"/>
            <a:ext cx="10138115" cy="8779655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50279" y="5812438"/>
            <a:ext cx="5966980" cy="5167433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-1077106" y="3159300"/>
            <a:ext cx="7165569" cy="1269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199"/>
              </a:lnSpc>
              <a:spcBef>
                <a:spcPct val="0"/>
              </a:spcBef>
            </a:pPr>
            <a:r>
              <a:rPr lang="ru-RU" sz="8499" spc="-84" dirty="0">
                <a:solidFill>
                  <a:srgbClr val="F4F4F4"/>
                </a:solidFill>
                <a:latin typeface="Fira Sans Medium"/>
              </a:rPr>
              <a:t>Мероприятия</a:t>
            </a:r>
            <a:endParaRPr lang="en-US" sz="8499" spc="-84" dirty="0">
              <a:solidFill>
                <a:srgbClr val="F4F4F4"/>
              </a:solidFill>
              <a:latin typeface="Fira Sans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96058" y="1222314"/>
            <a:ext cx="6109328" cy="197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ru-RU" sz="2799" dirty="0">
                <a:solidFill>
                  <a:srgbClr val="F4F4F4"/>
                </a:solidFill>
                <a:latin typeface="Fira Sans Light"/>
              </a:rPr>
              <a:t>Реализация сетевых образовательных программ мобильных технопарков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endParaRPr lang="en-US" sz="2799" dirty="0">
              <a:solidFill>
                <a:srgbClr val="F4F4F4"/>
              </a:solidFill>
              <a:latin typeface="Fira Sa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78129" y="4195645"/>
            <a:ext cx="6109328" cy="147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ru-RU" sz="2799" dirty="0">
                <a:solidFill>
                  <a:srgbClr val="F4F4F4"/>
                </a:solidFill>
                <a:latin typeface="Fira Sans Light"/>
              </a:rPr>
              <a:t>Курсы повышения </a:t>
            </a:r>
            <a:r>
              <a:rPr lang="ru-RU" sz="2799" dirty="0" err="1">
                <a:solidFill>
                  <a:srgbClr val="F4F4F4"/>
                </a:solidFill>
                <a:latin typeface="Fira Sans Light"/>
              </a:rPr>
              <a:t>квалифи-кации</a:t>
            </a:r>
            <a:r>
              <a:rPr lang="ru-RU" sz="2799" dirty="0">
                <a:solidFill>
                  <a:srgbClr val="F4F4F4"/>
                </a:solidFill>
                <a:latin typeface="Fira Sans Light"/>
              </a:rPr>
              <a:t> для педагогов центров «Точка роста» по робототехнике</a:t>
            </a:r>
            <a:endParaRPr lang="en-US" sz="2799" dirty="0">
              <a:solidFill>
                <a:srgbClr val="F4F4F4"/>
              </a:solidFill>
              <a:latin typeface="Fira Sans Ligh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96058" y="7189090"/>
            <a:ext cx="6109328" cy="147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ru-RU" sz="2799" dirty="0">
                <a:solidFill>
                  <a:srgbClr val="F4F4F4"/>
                </a:solidFill>
                <a:latin typeface="Fira Sans Light"/>
              </a:rPr>
              <a:t>Профессиональные пробы в рамках проекта «Билет в будущее»</a:t>
            </a:r>
            <a:endParaRPr lang="en-US" sz="2799" dirty="0">
              <a:solidFill>
                <a:srgbClr val="F4F4F4"/>
              </a:solidFill>
              <a:latin typeface="Fira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60485" y="4016438"/>
            <a:ext cx="7027514" cy="6085860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207525" y="224088"/>
            <a:ext cx="4961246" cy="4296462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86506" y="3086100"/>
            <a:ext cx="6974095" cy="1319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4" lvl="1">
              <a:lnSpc>
                <a:spcPts val="3499"/>
              </a:lnSpc>
            </a:pPr>
            <a:r>
              <a:rPr lang="ru-RU" sz="2499" dirty="0">
                <a:solidFill>
                  <a:srgbClr val="000000"/>
                </a:solidFill>
                <a:latin typeface="Fira Sans Light"/>
              </a:rPr>
              <a:t>В рамках уроков технологии, учащиеся сельских школ осваивают основы робототехники и 3</a:t>
            </a:r>
            <a:r>
              <a:rPr lang="en-US" sz="2499" dirty="0">
                <a:solidFill>
                  <a:srgbClr val="000000"/>
                </a:solidFill>
                <a:latin typeface="Fira Sans Light"/>
              </a:rPr>
              <a:t>D </a:t>
            </a:r>
            <a:r>
              <a:rPr lang="ru-RU" sz="2499" dirty="0">
                <a:solidFill>
                  <a:srgbClr val="000000"/>
                </a:solidFill>
                <a:latin typeface="Fira Sans Light"/>
              </a:rPr>
              <a:t>моделирования</a:t>
            </a:r>
            <a:endParaRPr lang="en-US" sz="2499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8700" y="1028700"/>
            <a:ext cx="4212844" cy="1794935"/>
            <a:chOff x="0" y="0"/>
            <a:chExt cx="5617125" cy="2393247"/>
          </a:xfrm>
        </p:grpSpPr>
        <p:sp>
          <p:nvSpPr>
            <p:cNvPr id="13" name="TextBox 13"/>
            <p:cNvSpPr txBox="1"/>
            <p:nvPr/>
          </p:nvSpPr>
          <p:spPr>
            <a:xfrm>
              <a:off x="1293956" y="104415"/>
              <a:ext cx="4323169" cy="2288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ru-RU" sz="2400" dirty="0">
                  <a:solidFill>
                    <a:srgbClr val="000000"/>
                  </a:solidFill>
                  <a:latin typeface="Fira Sans Medium"/>
                </a:rPr>
                <a:t>Реализация сетевых образовательных программ мобильных технопарков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905010" cy="781600"/>
            </a:xfrm>
            <a:custGeom>
              <a:avLst/>
              <a:gdLst/>
              <a:ahLst/>
              <a:cxnLst/>
              <a:rect l="l" t="t" r="r" b="b"/>
              <a:pathLst>
                <a:path w="905010" h="781600">
                  <a:moveTo>
                    <a:pt x="0" y="0"/>
                  </a:moveTo>
                  <a:lnTo>
                    <a:pt x="905010" y="0"/>
                  </a:lnTo>
                  <a:lnTo>
                    <a:pt x="905010" y="781600"/>
                  </a:lnTo>
                  <a:lnTo>
                    <a:pt x="0" y="78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BC5E857A-DE02-DC75-04BC-84F2AB68D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413816"/>
              </p:ext>
            </p:extLst>
          </p:nvPr>
        </p:nvGraphicFramePr>
        <p:xfrm>
          <a:off x="8294504" y="1028700"/>
          <a:ext cx="9993495" cy="822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8BFD039-5F94-EBBF-EECD-7734554763A8}"/>
              </a:ext>
            </a:extLst>
          </p:cNvPr>
          <p:cNvSpPr txBox="1"/>
          <p:nvPr/>
        </p:nvSpPr>
        <p:spPr>
          <a:xfrm>
            <a:off x="1219200" y="4642640"/>
            <a:ext cx="9144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Количество мероприятий - 3</a:t>
            </a:r>
          </a:p>
          <a:p>
            <a:endParaRPr lang="ru-RU" sz="3200" dirty="0"/>
          </a:p>
          <a:p>
            <a:r>
              <a:rPr lang="ru-RU" sz="3200" dirty="0"/>
              <a:t>Охват - 3000</a:t>
            </a:r>
          </a:p>
          <a:p>
            <a:endParaRPr lang="ru-RU" sz="3200" dirty="0"/>
          </a:p>
          <a:p>
            <a:r>
              <a:rPr lang="ru-RU" sz="3200" dirty="0"/>
              <a:t>Основные эффекты -знакомство школьников с современным оборудованием и технологиями</a:t>
            </a:r>
          </a:p>
          <a:p>
            <a:endParaRPr lang="ru-RU" sz="3200" dirty="0"/>
          </a:p>
          <a:p>
            <a:r>
              <a:rPr lang="ru-RU" sz="3200" dirty="0"/>
              <a:t>Затруднения – сложно встроится в учебный процесс ОО, на базе которых проводятся занятия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60485" y="4016438"/>
            <a:ext cx="7027514" cy="6085860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207525" y="224088"/>
            <a:ext cx="4961246" cy="4296462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96667" y="2561644"/>
            <a:ext cx="878073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/>
            <a:r>
              <a:rPr lang="ru-RU" sz="2000" dirty="0">
                <a:solidFill>
                  <a:srgbClr val="000000"/>
                </a:solidFill>
                <a:latin typeface="Fira Sans Light"/>
              </a:rPr>
              <a:t>Курсы повышения квалификации по теме «Организация образовательного процесса по робототехнике в школах, в том числе Точках роста, в соответствии с ФГОС ОО. Основы программирования на базе образовательного конструктора LEGO </a:t>
            </a:r>
            <a:r>
              <a:rPr lang="ru-RU" sz="2000" dirty="0" err="1">
                <a:solidFill>
                  <a:srgbClr val="000000"/>
                </a:solidFill>
                <a:latin typeface="Fira Sans Light"/>
              </a:rPr>
              <a:t>Mindstorms</a:t>
            </a:r>
            <a:r>
              <a:rPr lang="ru-RU" sz="2000" dirty="0">
                <a:solidFill>
                  <a:srgbClr val="000000"/>
                </a:solidFill>
                <a:latin typeface="Fira Sans Light"/>
              </a:rPr>
              <a:t> EV3».</a:t>
            </a:r>
            <a:endParaRPr lang="en-US" sz="2000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174332" y="664790"/>
            <a:ext cx="5448300" cy="1794935"/>
            <a:chOff x="0" y="0"/>
            <a:chExt cx="7264400" cy="2393247"/>
          </a:xfrm>
        </p:grpSpPr>
        <p:sp>
          <p:nvSpPr>
            <p:cNvPr id="13" name="TextBox 13"/>
            <p:cNvSpPr txBox="1"/>
            <p:nvPr/>
          </p:nvSpPr>
          <p:spPr>
            <a:xfrm>
              <a:off x="1293956" y="104415"/>
              <a:ext cx="5970444" cy="2288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ru-RU" sz="2400" dirty="0">
                  <a:solidFill>
                    <a:srgbClr val="000000"/>
                  </a:solidFill>
                  <a:latin typeface="Fira Sans Medium"/>
                </a:rPr>
                <a:t>Курсы повышения квалификации для педагогов центров «Точка роста» по робототехнике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905010" cy="781600"/>
            </a:xfrm>
            <a:custGeom>
              <a:avLst/>
              <a:gdLst/>
              <a:ahLst/>
              <a:cxnLst/>
              <a:rect l="l" t="t" r="r" b="b"/>
              <a:pathLst>
                <a:path w="905010" h="781600">
                  <a:moveTo>
                    <a:pt x="0" y="0"/>
                  </a:moveTo>
                  <a:lnTo>
                    <a:pt x="905010" y="0"/>
                  </a:lnTo>
                  <a:lnTo>
                    <a:pt x="905010" y="781600"/>
                  </a:lnTo>
                  <a:lnTo>
                    <a:pt x="0" y="78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BC5E857A-DE02-DC75-04BC-84F2AB68D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229973"/>
              </p:ext>
            </p:extLst>
          </p:nvPr>
        </p:nvGraphicFramePr>
        <p:xfrm>
          <a:off x="8294504" y="1028700"/>
          <a:ext cx="9993495" cy="822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8BFD039-5F94-EBBF-EECD-7734554763A8}"/>
              </a:ext>
            </a:extLst>
          </p:cNvPr>
          <p:cNvSpPr txBox="1"/>
          <p:nvPr/>
        </p:nvSpPr>
        <p:spPr>
          <a:xfrm>
            <a:off x="905632" y="4013119"/>
            <a:ext cx="9144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Количество мероприятий - 1</a:t>
            </a:r>
          </a:p>
          <a:p>
            <a:endParaRPr lang="ru-RU" sz="2400" dirty="0"/>
          </a:p>
          <a:p>
            <a:r>
              <a:rPr lang="ru-RU" sz="2400" dirty="0"/>
              <a:t>Охват - 30</a:t>
            </a:r>
          </a:p>
          <a:p>
            <a:endParaRPr lang="ru-RU" sz="2400" dirty="0"/>
          </a:p>
          <a:p>
            <a:r>
              <a:rPr lang="ru-RU" sz="2400" dirty="0"/>
              <a:t>Основные эффекты - в рамках курсов педагоги дополнительного образования и учителя школ рассмотрели нормативно-правовые аспекты реализации робототехники в образовательном процессе. Обсудили какое оборудование и какие материалы понадобятся учителю для того что бы легко начать работу и максимально эффективно выстроить методику преподавания. Помимо теоретической части, большой блок отводился выполнению практических заданий по сборке и программированию конструктора LEGO </a:t>
            </a:r>
            <a:r>
              <a:rPr lang="ru-RU" sz="2400" dirty="0" err="1"/>
              <a:t>Mindstorms</a:t>
            </a:r>
            <a:r>
              <a:rPr lang="ru-RU" sz="2400" dirty="0"/>
              <a:t> EV3.</a:t>
            </a:r>
          </a:p>
          <a:p>
            <a:endParaRPr lang="ru-RU" sz="2400" dirty="0"/>
          </a:p>
          <a:p>
            <a:r>
              <a:rPr lang="ru-RU" sz="2400" dirty="0"/>
              <a:t>Затруднения – разное материально-техническое обеспечение ОО, разные виды робототехнических конструкторов</a:t>
            </a:r>
          </a:p>
        </p:txBody>
      </p:sp>
    </p:spTree>
    <p:extLst>
      <p:ext uri="{BB962C8B-B14F-4D97-AF65-F5344CB8AC3E}">
        <p14:creationId xmlns:p14="http://schemas.microsoft.com/office/powerpoint/2010/main" val="398555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60485" y="4016438"/>
            <a:ext cx="7027514" cy="6085860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207525" y="224088"/>
            <a:ext cx="4961246" cy="4296462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69648" y="2312310"/>
            <a:ext cx="702813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/>
            <a:r>
              <a:rPr lang="ru-RU" sz="2000" dirty="0">
                <a:solidFill>
                  <a:srgbClr val="000000"/>
                </a:solidFill>
                <a:latin typeface="Fira Sans Light"/>
              </a:rPr>
              <a:t>В </a:t>
            </a:r>
            <a:r>
              <a:rPr lang="ru-RU" sz="2000" dirty="0" err="1">
                <a:solidFill>
                  <a:srgbClr val="000000"/>
                </a:solidFill>
                <a:latin typeface="Fira Sans Light"/>
              </a:rPr>
              <a:t>Кванториуме</a:t>
            </a:r>
            <a:r>
              <a:rPr lang="ru-RU" sz="2000" dirty="0">
                <a:solidFill>
                  <a:srgbClr val="000000"/>
                </a:solidFill>
                <a:latin typeface="Fira Sans Light"/>
              </a:rPr>
              <a:t> Бийского промышленно-технологического колледжа школьники получили «Билет в будущее»!</a:t>
            </a:r>
            <a:endParaRPr lang="en-US" sz="2000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174332" y="664790"/>
            <a:ext cx="5448300" cy="1358918"/>
            <a:chOff x="0" y="0"/>
            <a:chExt cx="7264400" cy="1811891"/>
          </a:xfrm>
        </p:grpSpPr>
        <p:sp>
          <p:nvSpPr>
            <p:cNvPr id="13" name="TextBox 13"/>
            <p:cNvSpPr txBox="1"/>
            <p:nvPr/>
          </p:nvSpPr>
          <p:spPr>
            <a:xfrm>
              <a:off x="1293956" y="104415"/>
              <a:ext cx="5970444" cy="1707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r>
                <a:rPr lang="ru-RU" sz="2400" dirty="0">
                  <a:solidFill>
                    <a:srgbClr val="000000"/>
                  </a:solidFill>
                  <a:latin typeface="Fira Sans Medium"/>
                </a:rPr>
                <a:t>Профессиональные пробы в рамках проекта «Билет в будущее»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905010" cy="781600"/>
            </a:xfrm>
            <a:custGeom>
              <a:avLst/>
              <a:gdLst/>
              <a:ahLst/>
              <a:cxnLst/>
              <a:rect l="l" t="t" r="r" b="b"/>
              <a:pathLst>
                <a:path w="905010" h="781600">
                  <a:moveTo>
                    <a:pt x="0" y="0"/>
                  </a:moveTo>
                  <a:lnTo>
                    <a:pt x="905010" y="0"/>
                  </a:lnTo>
                  <a:lnTo>
                    <a:pt x="905010" y="781600"/>
                  </a:lnTo>
                  <a:lnTo>
                    <a:pt x="0" y="78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BC5E857A-DE02-DC75-04BC-84F2AB68D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6242"/>
              </p:ext>
            </p:extLst>
          </p:nvPr>
        </p:nvGraphicFramePr>
        <p:xfrm>
          <a:off x="8294504" y="1028700"/>
          <a:ext cx="9993495" cy="822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8BFD039-5F94-EBBF-EECD-7734554763A8}"/>
              </a:ext>
            </a:extLst>
          </p:cNvPr>
          <p:cNvSpPr txBox="1"/>
          <p:nvPr/>
        </p:nvSpPr>
        <p:spPr>
          <a:xfrm>
            <a:off x="781871" y="3258676"/>
            <a:ext cx="968616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Количество мероприятий - 12</a:t>
            </a:r>
          </a:p>
          <a:p>
            <a:endParaRPr lang="ru-RU" sz="2400" dirty="0"/>
          </a:p>
          <a:p>
            <a:r>
              <a:rPr lang="ru-RU" sz="2400" dirty="0"/>
              <a:t>Охват – более 300</a:t>
            </a:r>
          </a:p>
          <a:p>
            <a:endParaRPr lang="ru-RU" sz="2400" dirty="0"/>
          </a:p>
          <a:p>
            <a:r>
              <a:rPr lang="ru-RU" sz="2400" dirty="0"/>
              <a:t>Основные эффекты - </a:t>
            </a:r>
            <a:r>
              <a:rPr lang="ru-RU" sz="2400" dirty="0" err="1"/>
              <a:t>Кванториум</a:t>
            </a:r>
            <a:r>
              <a:rPr lang="ru-RU" sz="2400" dirty="0"/>
              <a:t> посетили учащиеся 8 и 9 классов ОО города Бийска, где попробовали себя в качестве мобильных робототехников и научились составлять программу и управлять роботами, смогли провести лабораторные исследования лимонадов и выявили наличие искусственных красителей и сахарозаменителей в их составе. В VR/AR-</a:t>
            </a:r>
            <a:r>
              <a:rPr lang="ru-RU" sz="2400" dirty="0" err="1"/>
              <a:t>квантуме</a:t>
            </a:r>
            <a:r>
              <a:rPr lang="ru-RU" sz="2400" dirty="0"/>
              <a:t> познакомились с самой популярной и захватывающей профессией современного мира «Дизайнер виртуальной реальности». Ребята так же попробовали себя в качестве разработчиков мобильных приложений и даже смогли создать 3D анимацию под руководством наставника </a:t>
            </a:r>
            <a:r>
              <a:rPr lang="ru-RU" sz="2400" dirty="0" err="1"/>
              <a:t>промдизайнквантума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Затруднения – не возникли, желающих было больше, чем предполагало мероприятие. Поэтому пробы продолжились и после завершения официального периода</a:t>
            </a:r>
          </a:p>
        </p:txBody>
      </p:sp>
    </p:spTree>
    <p:extLst>
      <p:ext uri="{BB962C8B-B14F-4D97-AF65-F5344CB8AC3E}">
        <p14:creationId xmlns:p14="http://schemas.microsoft.com/office/powerpoint/2010/main" val="2268378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BFDEDF4-A032-74FF-BA91-545B200C4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6" b="33704"/>
          <a:stretch/>
        </p:blipFill>
        <p:spPr>
          <a:xfrm>
            <a:off x="8256073" y="164663"/>
            <a:ext cx="4629150" cy="516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5"/>
          <p:cNvSpPr txBox="1"/>
          <p:nvPr/>
        </p:nvSpPr>
        <p:spPr>
          <a:xfrm>
            <a:off x="12027973" y="8968143"/>
            <a:ext cx="5231327" cy="29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F4F4F4"/>
                </a:solidFill>
                <a:latin typeface="Fira Sans"/>
              </a:rPr>
              <a:t>Back to Agenda Page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879780" y="4512303"/>
            <a:ext cx="6383425" cy="5528076"/>
            <a:chOff x="0" y="0"/>
            <a:chExt cx="3619627" cy="31346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71665" y="7004492"/>
            <a:ext cx="3034530" cy="2627917"/>
            <a:chOff x="0" y="0"/>
            <a:chExt cx="3619627" cy="31346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053492" y="8956750"/>
            <a:ext cx="2141618" cy="1854652"/>
            <a:chOff x="0" y="0"/>
            <a:chExt cx="3619627" cy="31346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707A30-2494-2CB3-635D-EA7D5C82B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4640"/>
            <a:ext cx="7686675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46B6408-4DCB-D9D6-D17D-F8CFC3DD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0" y="1681190"/>
            <a:ext cx="6219825" cy="829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D526A2-F59F-9F1B-F445-B0DB011A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550" y="4702760"/>
            <a:ext cx="91440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366</Words>
  <Application>Microsoft Office PowerPoint</Application>
  <PresentationFormat>Произвольный</PresentationFormat>
  <Paragraphs>37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Fira Sans Bold</vt:lpstr>
      <vt:lpstr>Calibri</vt:lpstr>
      <vt:lpstr>Arial</vt:lpstr>
      <vt:lpstr>Fira Sans Light</vt:lpstr>
      <vt:lpstr>Fira Sans</vt:lpstr>
      <vt:lpstr>Fira Sans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Green Light Green White Corporate Geometric Company Internal Deck Business Presentation</dc:title>
  <dc:creator>Горбатова О.Н.</dc:creator>
  <cp:lastModifiedBy>Горбатова О.Н.</cp:lastModifiedBy>
  <cp:revision>3</cp:revision>
  <dcterms:created xsi:type="dcterms:W3CDTF">2006-08-16T00:00:00Z</dcterms:created>
  <dcterms:modified xsi:type="dcterms:W3CDTF">2024-01-15T02:45:48Z</dcterms:modified>
  <dc:identifier>DAF5YHRAdYk</dc:identifier>
</cp:coreProperties>
</file>