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2"/>
  </p:notesMasterIdLst>
  <p:sldIdLst>
    <p:sldId id="380" r:id="rId3"/>
    <p:sldId id="384" r:id="rId4"/>
    <p:sldId id="383" r:id="rId5"/>
    <p:sldId id="356" r:id="rId6"/>
    <p:sldId id="368" r:id="rId7"/>
    <p:sldId id="450" r:id="rId8"/>
    <p:sldId id="451" r:id="rId9"/>
    <p:sldId id="452" r:id="rId10"/>
    <p:sldId id="453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92"/>
    <a:srgbClr val="8A784A"/>
    <a:srgbClr val="009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5A830-8386-43DE-93D7-4B4810A2BCA3}" type="doc">
      <dgm:prSet loTypeId="urn:microsoft.com/office/officeart/2005/8/layout/hierarchy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3E93AF1-53CA-4EDF-AFB3-D1DD5D156117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Преимущества онлайн-уроков для обучающегося</a:t>
          </a:r>
        </a:p>
      </dgm:t>
    </dgm:pt>
    <dgm:pt modelId="{A22B9ECA-36BD-4FA7-BC13-3304A6DAE1C2}" type="parTrans" cxnId="{5CD6BA2C-CA01-46DE-9FF2-4374903FC609}">
      <dgm:prSet/>
      <dgm:spPr/>
      <dgm:t>
        <a:bodyPr/>
        <a:lstStyle/>
        <a:p>
          <a:endParaRPr lang="ru-RU" sz="1800"/>
        </a:p>
      </dgm:t>
    </dgm:pt>
    <dgm:pt modelId="{CE4F2552-F380-4FC8-AD25-F75257AEBCD7}" type="sibTrans" cxnId="{5CD6BA2C-CA01-46DE-9FF2-4374903FC609}">
      <dgm:prSet/>
      <dgm:spPr/>
      <dgm:t>
        <a:bodyPr/>
        <a:lstStyle/>
        <a:p>
          <a:endParaRPr lang="ru-RU" sz="1800"/>
        </a:p>
      </dgm:t>
    </dgm:pt>
    <dgm:pt modelId="{7B03CB7B-B6C2-4F9D-88C6-920580B76563}">
      <dgm:prSet phldrT="[Текст]" custT="1"/>
      <dgm:spPr>
        <a:ln>
          <a:solidFill>
            <a:srgbClr val="009791"/>
          </a:solidFill>
        </a:ln>
      </dgm:spPr>
      <dgm:t>
        <a:bodyPr/>
        <a:lstStyle/>
        <a:p>
          <a:r>
            <a:rPr lang="ru-RU" sz="1400" b="0" dirty="0" smtClean="0"/>
            <a:t>Равный доступ к финансовым знаниям</a:t>
          </a:r>
          <a:endParaRPr lang="ru-RU" sz="1400" b="0" dirty="0"/>
        </a:p>
      </dgm:t>
    </dgm:pt>
    <dgm:pt modelId="{C8EFEF84-F0FF-43CB-8FFF-176AE77612BF}" type="parTrans" cxnId="{9834AC7B-904F-48B1-BB64-DC286920709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C7EDE803-FDB1-4CA4-A58B-0C01C5994992}" type="sibTrans" cxnId="{9834AC7B-904F-48B1-BB64-DC286920709E}">
      <dgm:prSet/>
      <dgm:spPr/>
      <dgm:t>
        <a:bodyPr/>
        <a:lstStyle/>
        <a:p>
          <a:endParaRPr lang="ru-RU" sz="1800"/>
        </a:p>
      </dgm:t>
    </dgm:pt>
    <dgm:pt modelId="{8CE348A6-2954-4AE5-BDC3-5BF8CE1B07D5}">
      <dgm:prSet phldrT="[Текст]" custT="1"/>
      <dgm:spPr>
        <a:ln>
          <a:solidFill>
            <a:srgbClr val="009791"/>
          </a:solidFill>
        </a:ln>
      </dgm:spPr>
      <dgm:t>
        <a:bodyPr/>
        <a:lstStyle/>
        <a:p>
          <a:r>
            <a:rPr lang="ru-RU" sz="1400" b="0" dirty="0" smtClean="0"/>
            <a:t>«Живое» общение с профессионалами финансового рынка</a:t>
          </a:r>
          <a:endParaRPr lang="ru-RU" sz="1400" b="0" dirty="0"/>
        </a:p>
      </dgm:t>
    </dgm:pt>
    <dgm:pt modelId="{CF9E68D9-5B43-45A5-872B-6C507B3F7159}" type="parTrans" cxnId="{8D739E25-B2C7-47F6-9E40-207887FA076A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F9DC48BF-B249-409A-AC4A-C8B1265F1780}" type="sibTrans" cxnId="{8D739E25-B2C7-47F6-9E40-207887FA076A}">
      <dgm:prSet/>
      <dgm:spPr/>
      <dgm:t>
        <a:bodyPr/>
        <a:lstStyle/>
        <a:p>
          <a:endParaRPr lang="ru-RU" sz="1800"/>
        </a:p>
      </dgm:t>
    </dgm:pt>
    <dgm:pt modelId="{75E659A3-DB92-4984-A03C-80F79BFB1033}">
      <dgm:prSet phldrT="[Текст]" custT="1"/>
      <dgm:spPr>
        <a:solidFill>
          <a:srgbClr val="8A784A"/>
        </a:solidFill>
        <a:ln>
          <a:solidFill>
            <a:srgbClr val="8A784A"/>
          </a:solidFill>
        </a:ln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Преимущества онлайн-уроков для педагога</a:t>
          </a:r>
        </a:p>
      </dgm:t>
    </dgm:pt>
    <dgm:pt modelId="{18823E69-E20B-4CA8-AC9D-DC56E56EB470}" type="parTrans" cxnId="{1B9FD444-C2FE-453E-8056-51D01776DBDF}">
      <dgm:prSet/>
      <dgm:spPr/>
      <dgm:t>
        <a:bodyPr/>
        <a:lstStyle/>
        <a:p>
          <a:endParaRPr lang="ru-RU" sz="1800"/>
        </a:p>
      </dgm:t>
    </dgm:pt>
    <dgm:pt modelId="{4BCDC79B-CA23-4CE1-9ADA-A8103374D19F}" type="sibTrans" cxnId="{1B9FD444-C2FE-453E-8056-51D01776DBDF}">
      <dgm:prSet/>
      <dgm:spPr/>
      <dgm:t>
        <a:bodyPr/>
        <a:lstStyle/>
        <a:p>
          <a:endParaRPr lang="ru-RU" sz="1800"/>
        </a:p>
      </dgm:t>
    </dgm:pt>
    <dgm:pt modelId="{DA1EA4F0-94CA-4C2E-B77B-21F185BDE97A}">
      <dgm:prSet phldrT="[Текст]" custT="1"/>
      <dgm:spPr>
        <a:ln>
          <a:solidFill>
            <a:srgbClr val="8A784A"/>
          </a:solidFill>
        </a:ln>
      </dgm:spPr>
      <dgm:t>
        <a:bodyPr/>
        <a:lstStyle/>
        <a:p>
          <a:r>
            <a:rPr lang="ru-RU" sz="1400" b="0" i="0" dirty="0" smtClean="0"/>
            <a:t>Пробудить у школьников интерес к финансовым знаниям за счет нестандартной формы занятий и возможности коммуникации со специалистами.</a:t>
          </a:r>
          <a:endParaRPr lang="ru-RU" sz="1400" b="0" dirty="0"/>
        </a:p>
      </dgm:t>
    </dgm:pt>
    <dgm:pt modelId="{8891DACF-5954-4C46-AE2F-B0C4CF2007F4}" type="parTrans" cxnId="{1B621A33-3954-4A5F-A40D-1B18F292A1E6}">
      <dgm:prSet/>
      <dgm:spPr>
        <a:ln>
          <a:solidFill>
            <a:srgbClr val="8A784A"/>
          </a:solidFill>
        </a:ln>
      </dgm:spPr>
      <dgm:t>
        <a:bodyPr/>
        <a:lstStyle/>
        <a:p>
          <a:endParaRPr lang="ru-RU" sz="1800"/>
        </a:p>
      </dgm:t>
    </dgm:pt>
    <dgm:pt modelId="{40D94823-3372-40F6-9D17-FDFC95ED3F78}" type="sibTrans" cxnId="{1B621A33-3954-4A5F-A40D-1B18F292A1E6}">
      <dgm:prSet/>
      <dgm:spPr/>
      <dgm:t>
        <a:bodyPr/>
        <a:lstStyle/>
        <a:p>
          <a:endParaRPr lang="ru-RU" sz="1800"/>
        </a:p>
      </dgm:t>
    </dgm:pt>
    <dgm:pt modelId="{BEADF25C-BE37-49FD-9048-71E63A95C1DE}">
      <dgm:prSet phldrT="[Текст]" custT="1"/>
      <dgm:spPr>
        <a:ln>
          <a:solidFill>
            <a:srgbClr val="8A784A"/>
          </a:solidFill>
        </a:ln>
      </dgm:spPr>
      <dgm:t>
        <a:bodyPr/>
        <a:lstStyle/>
        <a:p>
          <a:r>
            <a:rPr lang="ru-RU" sz="1400" b="0" dirty="0" smtClean="0"/>
            <a:t>Сформировать убежденность учащихся в том, что финансовая грамотность — основа финансового благополучия.</a:t>
          </a:r>
          <a:endParaRPr lang="ru-RU" sz="1400" b="0" dirty="0"/>
        </a:p>
      </dgm:t>
    </dgm:pt>
    <dgm:pt modelId="{F70E3398-118D-4E4C-8FD7-7F04A02CAE84}" type="parTrans" cxnId="{C7CE025A-CB32-4832-A0B0-190DD6817C00}">
      <dgm:prSet/>
      <dgm:spPr>
        <a:ln>
          <a:solidFill>
            <a:srgbClr val="8A784A"/>
          </a:solidFill>
        </a:ln>
      </dgm:spPr>
      <dgm:t>
        <a:bodyPr/>
        <a:lstStyle/>
        <a:p>
          <a:endParaRPr lang="ru-RU" sz="1800"/>
        </a:p>
      </dgm:t>
    </dgm:pt>
    <dgm:pt modelId="{0848C595-631D-4EDD-9A81-88E87A79C3C8}" type="sibTrans" cxnId="{C7CE025A-CB32-4832-A0B0-190DD6817C00}">
      <dgm:prSet/>
      <dgm:spPr/>
      <dgm:t>
        <a:bodyPr/>
        <a:lstStyle/>
        <a:p>
          <a:endParaRPr lang="ru-RU" sz="1800"/>
        </a:p>
      </dgm:t>
    </dgm:pt>
    <dgm:pt modelId="{F1DEA8EC-CAA9-44C0-9B1A-CAE7BF62DA59}">
      <dgm:prSet custT="1"/>
      <dgm:spPr>
        <a:ln>
          <a:solidFill>
            <a:srgbClr val="009791"/>
          </a:solidFill>
        </a:ln>
      </dgm:spPr>
      <dgm:t>
        <a:bodyPr/>
        <a:lstStyle/>
        <a:p>
          <a:r>
            <a:rPr lang="ru-RU" sz="1200" b="0" dirty="0" smtClean="0"/>
            <a:t>Формированию принципов ответственного и грамотного подхода к принятию финансовых решений.</a:t>
          </a:r>
          <a:endParaRPr lang="ru-RU" sz="1200" b="0" dirty="0"/>
        </a:p>
      </dgm:t>
    </dgm:pt>
    <dgm:pt modelId="{E5F0C6DA-3304-4C24-B537-60E97C83009A}" type="parTrans" cxnId="{812E7371-0B4F-4E7B-8BD7-6A1C3CDB8671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/>
        </a:p>
      </dgm:t>
    </dgm:pt>
    <dgm:pt modelId="{22E65CD3-945A-4B8D-BC1F-5840CC2B8B61}" type="sibTrans" cxnId="{812E7371-0B4F-4E7B-8BD7-6A1C3CDB8671}">
      <dgm:prSet/>
      <dgm:spPr/>
      <dgm:t>
        <a:bodyPr/>
        <a:lstStyle/>
        <a:p>
          <a:endParaRPr lang="ru-RU" sz="1800"/>
        </a:p>
      </dgm:t>
    </dgm:pt>
    <dgm:pt modelId="{F4597DF3-0344-417C-85CD-7D260FFF0BAD}">
      <dgm:prSet custT="1"/>
      <dgm:spPr>
        <a:ln>
          <a:solidFill>
            <a:srgbClr val="8A784A"/>
          </a:solidFill>
        </a:ln>
      </dgm:spPr>
      <dgm:t>
        <a:bodyPr/>
        <a:lstStyle/>
        <a:p>
          <a:r>
            <a:rPr lang="ru-RU" sz="1400" b="0" i="0" dirty="0" smtClean="0"/>
            <a:t>Заложить у старшеклассников установки грамотного финансового поведения, закрепить базу, познакомить с актуальными финансовыми продуктами, предупредить о рисках.</a:t>
          </a:r>
          <a:endParaRPr lang="ru-RU" sz="1400" b="0" dirty="0"/>
        </a:p>
      </dgm:t>
    </dgm:pt>
    <dgm:pt modelId="{CE4E56A3-219D-4024-A0AD-4A82FE7E2FB1}" type="parTrans" cxnId="{AA301DE0-DDD4-4585-AF9F-9231974B9C1F}">
      <dgm:prSet/>
      <dgm:spPr>
        <a:ln>
          <a:solidFill>
            <a:srgbClr val="8A784A"/>
          </a:solidFill>
        </a:ln>
      </dgm:spPr>
      <dgm:t>
        <a:bodyPr/>
        <a:lstStyle/>
        <a:p>
          <a:endParaRPr lang="ru-RU" sz="1800"/>
        </a:p>
      </dgm:t>
    </dgm:pt>
    <dgm:pt modelId="{68D9C351-4683-4F3E-A322-3CF53C8B88D2}" type="sibTrans" cxnId="{AA301DE0-DDD4-4585-AF9F-9231974B9C1F}">
      <dgm:prSet/>
      <dgm:spPr/>
      <dgm:t>
        <a:bodyPr/>
        <a:lstStyle/>
        <a:p>
          <a:endParaRPr lang="ru-RU" sz="1800"/>
        </a:p>
      </dgm:t>
    </dgm:pt>
    <dgm:pt modelId="{2AE17E75-5B34-49C7-9EA7-EF68B2B9FAEA}" type="pres">
      <dgm:prSet presAssocID="{1BF5A830-8386-43DE-93D7-4B4810A2BC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DFA2F4-A093-4E3F-8FCE-B775B016FCB4}" type="pres">
      <dgm:prSet presAssocID="{43E93AF1-53CA-4EDF-AFB3-D1DD5D156117}" presName="root" presStyleCnt="0"/>
      <dgm:spPr/>
    </dgm:pt>
    <dgm:pt modelId="{F18C6BF9-C547-48BE-BE32-12994C834C96}" type="pres">
      <dgm:prSet presAssocID="{43E93AF1-53CA-4EDF-AFB3-D1DD5D156117}" presName="rootComposite" presStyleCnt="0"/>
      <dgm:spPr/>
    </dgm:pt>
    <dgm:pt modelId="{FD02FBB8-0C6C-4F31-9F8A-F6996642BFB3}" type="pres">
      <dgm:prSet presAssocID="{43E93AF1-53CA-4EDF-AFB3-D1DD5D156117}" presName="rootText" presStyleLbl="node1" presStyleIdx="0" presStyleCnt="2" custScaleX="230655"/>
      <dgm:spPr/>
      <dgm:t>
        <a:bodyPr/>
        <a:lstStyle/>
        <a:p>
          <a:endParaRPr lang="ru-RU"/>
        </a:p>
      </dgm:t>
    </dgm:pt>
    <dgm:pt modelId="{45C26636-CF3B-481D-B175-7ADE7820E90E}" type="pres">
      <dgm:prSet presAssocID="{43E93AF1-53CA-4EDF-AFB3-D1DD5D156117}" presName="rootConnector" presStyleLbl="node1" presStyleIdx="0" presStyleCnt="2"/>
      <dgm:spPr/>
      <dgm:t>
        <a:bodyPr/>
        <a:lstStyle/>
        <a:p>
          <a:endParaRPr lang="ru-RU"/>
        </a:p>
      </dgm:t>
    </dgm:pt>
    <dgm:pt modelId="{ECF96325-D2E9-40BE-9510-9CAC778FD0A9}" type="pres">
      <dgm:prSet presAssocID="{43E93AF1-53CA-4EDF-AFB3-D1DD5D156117}" presName="childShape" presStyleCnt="0"/>
      <dgm:spPr/>
    </dgm:pt>
    <dgm:pt modelId="{8D5D2996-1C8D-44DB-BC76-F72AEE55DEB6}" type="pres">
      <dgm:prSet presAssocID="{C8EFEF84-F0FF-43CB-8FFF-176AE77612B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5E4D04F-A355-4FCE-B5FC-5EB418489C5E}" type="pres">
      <dgm:prSet presAssocID="{7B03CB7B-B6C2-4F9D-88C6-920580B76563}" presName="childText" presStyleLbl="bgAcc1" presStyleIdx="0" presStyleCnt="6" custScaleX="23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A8B41-7EDB-414B-B4C5-3F2218B0B90B}" type="pres">
      <dgm:prSet presAssocID="{CF9E68D9-5B43-45A5-872B-6C507B3F715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6ABFD1B-1110-4E95-911A-3BAD3271E3DC}" type="pres">
      <dgm:prSet presAssocID="{8CE348A6-2954-4AE5-BDC3-5BF8CE1B07D5}" presName="childText" presStyleLbl="bgAcc1" presStyleIdx="1" presStyleCnt="6" custScaleX="23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EE403-6ECB-46ED-843D-6016D8CE44BB}" type="pres">
      <dgm:prSet presAssocID="{E5F0C6DA-3304-4C24-B537-60E97C83009A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B53E9ED-1630-4987-A4BD-7C922DF88461}" type="pres">
      <dgm:prSet presAssocID="{F1DEA8EC-CAA9-44C0-9B1A-CAE7BF62DA59}" presName="childText" presStyleLbl="bgAcc1" presStyleIdx="2" presStyleCnt="6" custScaleX="23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4C10E-F22E-4AEC-B092-13B8673C0053}" type="pres">
      <dgm:prSet presAssocID="{75E659A3-DB92-4984-A03C-80F79BFB1033}" presName="root" presStyleCnt="0"/>
      <dgm:spPr/>
    </dgm:pt>
    <dgm:pt modelId="{599CE0D6-4892-45A1-A2CC-B58E7F0903BD}" type="pres">
      <dgm:prSet presAssocID="{75E659A3-DB92-4984-A03C-80F79BFB1033}" presName="rootComposite" presStyleCnt="0"/>
      <dgm:spPr/>
    </dgm:pt>
    <dgm:pt modelId="{F160A73A-085A-480A-A15B-35BF5C4AF77B}" type="pres">
      <dgm:prSet presAssocID="{75E659A3-DB92-4984-A03C-80F79BFB1033}" presName="rootText" presStyleLbl="node1" presStyleIdx="1" presStyleCnt="2" custScaleX="231744"/>
      <dgm:spPr/>
      <dgm:t>
        <a:bodyPr/>
        <a:lstStyle/>
        <a:p>
          <a:endParaRPr lang="ru-RU"/>
        </a:p>
      </dgm:t>
    </dgm:pt>
    <dgm:pt modelId="{191A03BC-B2CD-4EA4-BA64-C3EBF868CDF3}" type="pres">
      <dgm:prSet presAssocID="{75E659A3-DB92-4984-A03C-80F79BFB1033}" presName="rootConnector" presStyleLbl="node1" presStyleIdx="1" presStyleCnt="2"/>
      <dgm:spPr/>
      <dgm:t>
        <a:bodyPr/>
        <a:lstStyle/>
        <a:p>
          <a:endParaRPr lang="ru-RU"/>
        </a:p>
      </dgm:t>
    </dgm:pt>
    <dgm:pt modelId="{6555561B-14FF-4A62-850D-D2AA149981A4}" type="pres">
      <dgm:prSet presAssocID="{75E659A3-DB92-4984-A03C-80F79BFB1033}" presName="childShape" presStyleCnt="0"/>
      <dgm:spPr/>
    </dgm:pt>
    <dgm:pt modelId="{203CBC06-8914-4FDB-8D9B-30BCC397B2D6}" type="pres">
      <dgm:prSet presAssocID="{8891DACF-5954-4C46-AE2F-B0C4CF2007F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42BCC93B-2C72-4C9D-9663-78E8FD14F431}" type="pres">
      <dgm:prSet presAssocID="{DA1EA4F0-94CA-4C2E-B77B-21F185BDE97A}" presName="childText" presStyleLbl="bgAcc1" presStyleIdx="3" presStyleCnt="6" custScaleX="231744" custLinFactNeighborX="2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03E06-696D-4C6C-9C36-5400ABDA4059}" type="pres">
      <dgm:prSet presAssocID="{F70E3398-118D-4E4C-8FD7-7F04A02CAE8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F8247ED8-72DA-4BEF-8B8B-B6C93B663E15}" type="pres">
      <dgm:prSet presAssocID="{BEADF25C-BE37-49FD-9048-71E63A95C1DE}" presName="childText" presStyleLbl="bgAcc1" presStyleIdx="4" presStyleCnt="6" custScaleX="231744" custScaleY="100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8F3F9-7D11-4377-A7BB-8EFDD3168F00}" type="pres">
      <dgm:prSet presAssocID="{CE4E56A3-219D-4024-A0AD-4A82FE7E2FB1}" presName="Name13" presStyleLbl="parChTrans1D2" presStyleIdx="5" presStyleCnt="6"/>
      <dgm:spPr/>
      <dgm:t>
        <a:bodyPr/>
        <a:lstStyle/>
        <a:p>
          <a:endParaRPr lang="ru-RU"/>
        </a:p>
      </dgm:t>
    </dgm:pt>
    <dgm:pt modelId="{9802D9B2-4631-43C3-B4BB-AADE482255AE}" type="pres">
      <dgm:prSet presAssocID="{F4597DF3-0344-417C-85CD-7D260FFF0BAD}" presName="childText" presStyleLbl="bgAcc1" presStyleIdx="5" presStyleCnt="6" custScaleX="232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B1AD9-7F95-487C-A089-459D831A4FAB}" type="presOf" srcId="{1BF5A830-8386-43DE-93D7-4B4810A2BCA3}" destId="{2AE17E75-5B34-49C7-9EA7-EF68B2B9FAEA}" srcOrd="0" destOrd="0" presId="urn:microsoft.com/office/officeart/2005/8/layout/hierarchy3"/>
    <dgm:cxn modelId="{CEBA10E2-F3CC-40A9-9A84-5A4BF2626054}" type="presOf" srcId="{DA1EA4F0-94CA-4C2E-B77B-21F185BDE97A}" destId="{42BCC93B-2C72-4C9D-9663-78E8FD14F431}" srcOrd="0" destOrd="0" presId="urn:microsoft.com/office/officeart/2005/8/layout/hierarchy3"/>
    <dgm:cxn modelId="{82D0080E-E47B-45C4-8EF1-B99B7BCE1E79}" type="presOf" srcId="{43E93AF1-53CA-4EDF-AFB3-D1DD5D156117}" destId="{45C26636-CF3B-481D-B175-7ADE7820E90E}" srcOrd="1" destOrd="0" presId="urn:microsoft.com/office/officeart/2005/8/layout/hierarchy3"/>
    <dgm:cxn modelId="{60538103-9F6C-4205-87B2-4F627B9CF5CE}" type="presOf" srcId="{7B03CB7B-B6C2-4F9D-88C6-920580B76563}" destId="{75E4D04F-A355-4FCE-B5FC-5EB418489C5E}" srcOrd="0" destOrd="0" presId="urn:microsoft.com/office/officeart/2005/8/layout/hierarchy3"/>
    <dgm:cxn modelId="{40319B3E-1C96-4A8A-AA6A-743C987B06BB}" type="presOf" srcId="{F70E3398-118D-4E4C-8FD7-7F04A02CAE84}" destId="{07F03E06-696D-4C6C-9C36-5400ABDA4059}" srcOrd="0" destOrd="0" presId="urn:microsoft.com/office/officeart/2005/8/layout/hierarchy3"/>
    <dgm:cxn modelId="{1B9FD444-C2FE-453E-8056-51D01776DBDF}" srcId="{1BF5A830-8386-43DE-93D7-4B4810A2BCA3}" destId="{75E659A3-DB92-4984-A03C-80F79BFB1033}" srcOrd="1" destOrd="0" parTransId="{18823E69-E20B-4CA8-AC9D-DC56E56EB470}" sibTransId="{4BCDC79B-CA23-4CE1-9ADA-A8103374D19F}"/>
    <dgm:cxn modelId="{EB6C7AC5-C01C-4BAB-8305-3A915F602F18}" type="presOf" srcId="{CE4E56A3-219D-4024-A0AD-4A82FE7E2FB1}" destId="{1938F3F9-7D11-4377-A7BB-8EFDD3168F00}" srcOrd="0" destOrd="0" presId="urn:microsoft.com/office/officeart/2005/8/layout/hierarchy3"/>
    <dgm:cxn modelId="{35B7A484-1466-41ED-90C2-D6ABFFB5B08A}" type="presOf" srcId="{8CE348A6-2954-4AE5-BDC3-5BF8CE1B07D5}" destId="{A6ABFD1B-1110-4E95-911A-3BAD3271E3DC}" srcOrd="0" destOrd="0" presId="urn:microsoft.com/office/officeart/2005/8/layout/hierarchy3"/>
    <dgm:cxn modelId="{8D739E25-B2C7-47F6-9E40-207887FA076A}" srcId="{43E93AF1-53CA-4EDF-AFB3-D1DD5D156117}" destId="{8CE348A6-2954-4AE5-BDC3-5BF8CE1B07D5}" srcOrd="1" destOrd="0" parTransId="{CF9E68D9-5B43-45A5-872B-6C507B3F7159}" sibTransId="{F9DC48BF-B249-409A-AC4A-C8B1265F1780}"/>
    <dgm:cxn modelId="{9834AC7B-904F-48B1-BB64-DC286920709E}" srcId="{43E93AF1-53CA-4EDF-AFB3-D1DD5D156117}" destId="{7B03CB7B-B6C2-4F9D-88C6-920580B76563}" srcOrd="0" destOrd="0" parTransId="{C8EFEF84-F0FF-43CB-8FFF-176AE77612BF}" sibTransId="{C7EDE803-FDB1-4CA4-A58B-0C01C5994992}"/>
    <dgm:cxn modelId="{6A2D6CB2-6674-4F9D-BDAC-009C2342B8A5}" type="presOf" srcId="{8891DACF-5954-4C46-AE2F-B0C4CF2007F4}" destId="{203CBC06-8914-4FDB-8D9B-30BCC397B2D6}" srcOrd="0" destOrd="0" presId="urn:microsoft.com/office/officeart/2005/8/layout/hierarchy3"/>
    <dgm:cxn modelId="{5CD6BA2C-CA01-46DE-9FF2-4374903FC609}" srcId="{1BF5A830-8386-43DE-93D7-4B4810A2BCA3}" destId="{43E93AF1-53CA-4EDF-AFB3-D1DD5D156117}" srcOrd="0" destOrd="0" parTransId="{A22B9ECA-36BD-4FA7-BC13-3304A6DAE1C2}" sibTransId="{CE4F2552-F380-4FC8-AD25-F75257AEBCD7}"/>
    <dgm:cxn modelId="{2FBA798A-C490-487B-8CBF-3CFB4C386801}" type="presOf" srcId="{F4597DF3-0344-417C-85CD-7D260FFF0BAD}" destId="{9802D9B2-4631-43C3-B4BB-AADE482255AE}" srcOrd="0" destOrd="0" presId="urn:microsoft.com/office/officeart/2005/8/layout/hierarchy3"/>
    <dgm:cxn modelId="{F3DAD88C-DCAA-40F9-BFE8-868806890D2F}" type="presOf" srcId="{75E659A3-DB92-4984-A03C-80F79BFB1033}" destId="{F160A73A-085A-480A-A15B-35BF5C4AF77B}" srcOrd="0" destOrd="0" presId="urn:microsoft.com/office/officeart/2005/8/layout/hierarchy3"/>
    <dgm:cxn modelId="{63953320-0D44-496C-92F0-0793BBF23799}" type="presOf" srcId="{75E659A3-DB92-4984-A03C-80F79BFB1033}" destId="{191A03BC-B2CD-4EA4-BA64-C3EBF868CDF3}" srcOrd="1" destOrd="0" presId="urn:microsoft.com/office/officeart/2005/8/layout/hierarchy3"/>
    <dgm:cxn modelId="{D3B761C0-136E-4106-91CB-35B2F0476584}" type="presOf" srcId="{C8EFEF84-F0FF-43CB-8FFF-176AE77612BF}" destId="{8D5D2996-1C8D-44DB-BC76-F72AEE55DEB6}" srcOrd="0" destOrd="0" presId="urn:microsoft.com/office/officeart/2005/8/layout/hierarchy3"/>
    <dgm:cxn modelId="{812E7371-0B4F-4E7B-8BD7-6A1C3CDB8671}" srcId="{43E93AF1-53CA-4EDF-AFB3-D1DD5D156117}" destId="{F1DEA8EC-CAA9-44C0-9B1A-CAE7BF62DA59}" srcOrd="2" destOrd="0" parTransId="{E5F0C6DA-3304-4C24-B537-60E97C83009A}" sibTransId="{22E65CD3-945A-4B8D-BC1F-5840CC2B8B61}"/>
    <dgm:cxn modelId="{AA301DE0-DDD4-4585-AF9F-9231974B9C1F}" srcId="{75E659A3-DB92-4984-A03C-80F79BFB1033}" destId="{F4597DF3-0344-417C-85CD-7D260FFF0BAD}" srcOrd="2" destOrd="0" parTransId="{CE4E56A3-219D-4024-A0AD-4A82FE7E2FB1}" sibTransId="{68D9C351-4683-4F3E-A322-3CF53C8B88D2}"/>
    <dgm:cxn modelId="{E5DD36B3-F99E-4A47-B64A-4CF27B97F894}" type="presOf" srcId="{43E93AF1-53CA-4EDF-AFB3-D1DD5D156117}" destId="{FD02FBB8-0C6C-4F31-9F8A-F6996642BFB3}" srcOrd="0" destOrd="0" presId="urn:microsoft.com/office/officeart/2005/8/layout/hierarchy3"/>
    <dgm:cxn modelId="{1B621A33-3954-4A5F-A40D-1B18F292A1E6}" srcId="{75E659A3-DB92-4984-A03C-80F79BFB1033}" destId="{DA1EA4F0-94CA-4C2E-B77B-21F185BDE97A}" srcOrd="0" destOrd="0" parTransId="{8891DACF-5954-4C46-AE2F-B0C4CF2007F4}" sibTransId="{40D94823-3372-40F6-9D17-FDFC95ED3F78}"/>
    <dgm:cxn modelId="{36FA87E5-25BA-4543-ABED-B5343B5CD485}" type="presOf" srcId="{CF9E68D9-5B43-45A5-872B-6C507B3F7159}" destId="{B00A8B41-7EDB-414B-B4C5-3F2218B0B90B}" srcOrd="0" destOrd="0" presId="urn:microsoft.com/office/officeart/2005/8/layout/hierarchy3"/>
    <dgm:cxn modelId="{C7CE025A-CB32-4832-A0B0-190DD6817C00}" srcId="{75E659A3-DB92-4984-A03C-80F79BFB1033}" destId="{BEADF25C-BE37-49FD-9048-71E63A95C1DE}" srcOrd="1" destOrd="0" parTransId="{F70E3398-118D-4E4C-8FD7-7F04A02CAE84}" sibTransId="{0848C595-631D-4EDD-9A81-88E87A79C3C8}"/>
    <dgm:cxn modelId="{1F842A27-1358-43B7-B81C-EF0F99C1A541}" type="presOf" srcId="{BEADF25C-BE37-49FD-9048-71E63A95C1DE}" destId="{F8247ED8-72DA-4BEF-8B8B-B6C93B663E15}" srcOrd="0" destOrd="0" presId="urn:microsoft.com/office/officeart/2005/8/layout/hierarchy3"/>
    <dgm:cxn modelId="{C08085DD-54DE-4FBB-9005-F23F2CDB0949}" type="presOf" srcId="{E5F0C6DA-3304-4C24-B537-60E97C83009A}" destId="{B85EE403-6ECB-46ED-843D-6016D8CE44BB}" srcOrd="0" destOrd="0" presId="urn:microsoft.com/office/officeart/2005/8/layout/hierarchy3"/>
    <dgm:cxn modelId="{9FB0D692-2888-4237-9067-E6A630EA3928}" type="presOf" srcId="{F1DEA8EC-CAA9-44C0-9B1A-CAE7BF62DA59}" destId="{2B53E9ED-1630-4987-A4BD-7C922DF88461}" srcOrd="0" destOrd="0" presId="urn:microsoft.com/office/officeart/2005/8/layout/hierarchy3"/>
    <dgm:cxn modelId="{D32C9C3B-7B97-492B-A0E4-6A4B0F631D61}" type="presParOf" srcId="{2AE17E75-5B34-49C7-9EA7-EF68B2B9FAEA}" destId="{A0DFA2F4-A093-4E3F-8FCE-B775B016FCB4}" srcOrd="0" destOrd="0" presId="urn:microsoft.com/office/officeart/2005/8/layout/hierarchy3"/>
    <dgm:cxn modelId="{E9D8BBA9-DF0F-4462-8A20-2D5D2945FB6B}" type="presParOf" srcId="{A0DFA2F4-A093-4E3F-8FCE-B775B016FCB4}" destId="{F18C6BF9-C547-48BE-BE32-12994C834C96}" srcOrd="0" destOrd="0" presId="urn:microsoft.com/office/officeart/2005/8/layout/hierarchy3"/>
    <dgm:cxn modelId="{41A9B222-1F0C-4B8E-97B6-15EFC5D724B1}" type="presParOf" srcId="{F18C6BF9-C547-48BE-BE32-12994C834C96}" destId="{FD02FBB8-0C6C-4F31-9F8A-F6996642BFB3}" srcOrd="0" destOrd="0" presId="urn:microsoft.com/office/officeart/2005/8/layout/hierarchy3"/>
    <dgm:cxn modelId="{1CC30BA9-82A5-4228-A823-A63059E59808}" type="presParOf" srcId="{F18C6BF9-C547-48BE-BE32-12994C834C96}" destId="{45C26636-CF3B-481D-B175-7ADE7820E90E}" srcOrd="1" destOrd="0" presId="urn:microsoft.com/office/officeart/2005/8/layout/hierarchy3"/>
    <dgm:cxn modelId="{C775CAF6-F06D-46E8-8974-04FA85455C1E}" type="presParOf" srcId="{A0DFA2F4-A093-4E3F-8FCE-B775B016FCB4}" destId="{ECF96325-D2E9-40BE-9510-9CAC778FD0A9}" srcOrd="1" destOrd="0" presId="urn:microsoft.com/office/officeart/2005/8/layout/hierarchy3"/>
    <dgm:cxn modelId="{08760F7C-7945-475D-B34A-9953D82FD3E5}" type="presParOf" srcId="{ECF96325-D2E9-40BE-9510-9CAC778FD0A9}" destId="{8D5D2996-1C8D-44DB-BC76-F72AEE55DEB6}" srcOrd="0" destOrd="0" presId="urn:microsoft.com/office/officeart/2005/8/layout/hierarchy3"/>
    <dgm:cxn modelId="{2D358A7E-76E3-4A0B-9223-982200444DA0}" type="presParOf" srcId="{ECF96325-D2E9-40BE-9510-9CAC778FD0A9}" destId="{75E4D04F-A355-4FCE-B5FC-5EB418489C5E}" srcOrd="1" destOrd="0" presId="urn:microsoft.com/office/officeart/2005/8/layout/hierarchy3"/>
    <dgm:cxn modelId="{5F3318BC-3BC5-45E6-A583-00DAC3145140}" type="presParOf" srcId="{ECF96325-D2E9-40BE-9510-9CAC778FD0A9}" destId="{B00A8B41-7EDB-414B-B4C5-3F2218B0B90B}" srcOrd="2" destOrd="0" presId="urn:microsoft.com/office/officeart/2005/8/layout/hierarchy3"/>
    <dgm:cxn modelId="{3FF64059-88D2-4498-A1B0-D8E4B6F27566}" type="presParOf" srcId="{ECF96325-D2E9-40BE-9510-9CAC778FD0A9}" destId="{A6ABFD1B-1110-4E95-911A-3BAD3271E3DC}" srcOrd="3" destOrd="0" presId="urn:microsoft.com/office/officeart/2005/8/layout/hierarchy3"/>
    <dgm:cxn modelId="{D4FCD30A-8248-4A2C-BEF7-29A3DDC96437}" type="presParOf" srcId="{ECF96325-D2E9-40BE-9510-9CAC778FD0A9}" destId="{B85EE403-6ECB-46ED-843D-6016D8CE44BB}" srcOrd="4" destOrd="0" presId="urn:microsoft.com/office/officeart/2005/8/layout/hierarchy3"/>
    <dgm:cxn modelId="{E4058C60-AFC7-405F-83D9-95790ADB3E36}" type="presParOf" srcId="{ECF96325-D2E9-40BE-9510-9CAC778FD0A9}" destId="{2B53E9ED-1630-4987-A4BD-7C922DF88461}" srcOrd="5" destOrd="0" presId="urn:microsoft.com/office/officeart/2005/8/layout/hierarchy3"/>
    <dgm:cxn modelId="{E9A328D6-CE9D-4B3A-A677-1A7DA9F8C1C2}" type="presParOf" srcId="{2AE17E75-5B34-49C7-9EA7-EF68B2B9FAEA}" destId="{F1D4C10E-F22E-4AEC-B092-13B8673C0053}" srcOrd="1" destOrd="0" presId="urn:microsoft.com/office/officeart/2005/8/layout/hierarchy3"/>
    <dgm:cxn modelId="{740EBAA7-DC49-4CF3-91C9-4963FB75CFFD}" type="presParOf" srcId="{F1D4C10E-F22E-4AEC-B092-13B8673C0053}" destId="{599CE0D6-4892-45A1-A2CC-B58E7F0903BD}" srcOrd="0" destOrd="0" presId="urn:microsoft.com/office/officeart/2005/8/layout/hierarchy3"/>
    <dgm:cxn modelId="{4E147E0C-F4BB-41C6-93DC-79B8D61A545E}" type="presParOf" srcId="{599CE0D6-4892-45A1-A2CC-B58E7F0903BD}" destId="{F160A73A-085A-480A-A15B-35BF5C4AF77B}" srcOrd="0" destOrd="0" presId="urn:microsoft.com/office/officeart/2005/8/layout/hierarchy3"/>
    <dgm:cxn modelId="{1198BF08-9340-4B5A-9078-D6D95496D31A}" type="presParOf" srcId="{599CE0D6-4892-45A1-A2CC-B58E7F0903BD}" destId="{191A03BC-B2CD-4EA4-BA64-C3EBF868CDF3}" srcOrd="1" destOrd="0" presId="urn:microsoft.com/office/officeart/2005/8/layout/hierarchy3"/>
    <dgm:cxn modelId="{6EA552CE-949E-4749-9211-9E70A0C3A89F}" type="presParOf" srcId="{F1D4C10E-F22E-4AEC-B092-13B8673C0053}" destId="{6555561B-14FF-4A62-850D-D2AA149981A4}" srcOrd="1" destOrd="0" presId="urn:microsoft.com/office/officeart/2005/8/layout/hierarchy3"/>
    <dgm:cxn modelId="{7303BB02-F1A2-4450-879E-F564AD0AAB5C}" type="presParOf" srcId="{6555561B-14FF-4A62-850D-D2AA149981A4}" destId="{203CBC06-8914-4FDB-8D9B-30BCC397B2D6}" srcOrd="0" destOrd="0" presId="urn:microsoft.com/office/officeart/2005/8/layout/hierarchy3"/>
    <dgm:cxn modelId="{6224B67D-5E5A-4764-A88C-6609663464FD}" type="presParOf" srcId="{6555561B-14FF-4A62-850D-D2AA149981A4}" destId="{42BCC93B-2C72-4C9D-9663-78E8FD14F431}" srcOrd="1" destOrd="0" presId="urn:microsoft.com/office/officeart/2005/8/layout/hierarchy3"/>
    <dgm:cxn modelId="{669064B7-00C7-40CA-979C-2DD79FC1F891}" type="presParOf" srcId="{6555561B-14FF-4A62-850D-D2AA149981A4}" destId="{07F03E06-696D-4C6C-9C36-5400ABDA4059}" srcOrd="2" destOrd="0" presId="urn:microsoft.com/office/officeart/2005/8/layout/hierarchy3"/>
    <dgm:cxn modelId="{F9DFB0C2-8DCB-4595-BA01-A27CDC6567FC}" type="presParOf" srcId="{6555561B-14FF-4A62-850D-D2AA149981A4}" destId="{F8247ED8-72DA-4BEF-8B8B-B6C93B663E15}" srcOrd="3" destOrd="0" presId="urn:microsoft.com/office/officeart/2005/8/layout/hierarchy3"/>
    <dgm:cxn modelId="{1F89E081-D60E-434B-BB59-80EEFBB39474}" type="presParOf" srcId="{6555561B-14FF-4A62-850D-D2AA149981A4}" destId="{1938F3F9-7D11-4377-A7BB-8EFDD3168F00}" srcOrd="4" destOrd="0" presId="urn:microsoft.com/office/officeart/2005/8/layout/hierarchy3"/>
    <dgm:cxn modelId="{3753F2FE-E003-4C17-916E-798BE9636B7F}" type="presParOf" srcId="{6555561B-14FF-4A62-850D-D2AA149981A4}" destId="{9802D9B2-4631-43C3-B4BB-AADE482255A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1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6679140-8C34-48CD-AF7D-43168664ED8C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6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6679140-8C34-48CD-AF7D-43168664ED8C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7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7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6679140-8C34-48CD-AF7D-43168664ED8C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5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6679140-8C34-48CD-AF7D-43168664ED8C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9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6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openxmlformats.org/officeDocument/2006/relationships/image" Target="../media/image1.jpe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79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9471" y="425369"/>
            <a:ext cx="10853057" cy="60072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Надпись 15"/>
          <p:cNvSpPr txBox="1"/>
          <p:nvPr/>
        </p:nvSpPr>
        <p:spPr>
          <a:xfrm>
            <a:off x="1240970" y="2684895"/>
            <a:ext cx="9710057" cy="329010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финансовой грамотности через использование онлайн-уроков на примере </a:t>
            </a:r>
            <a:endParaRPr lang="ru-RU" sz="2800" b="1" dirty="0" smtClean="0">
              <a:solidFill>
                <a:srgbClr val="8A784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76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2800" b="1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«Благовещенская средняя общеобразовательная школа имени Петра Петровича </a:t>
            </a:r>
            <a:r>
              <a:rPr lang="ru-RU" sz="2800" b="1" dirty="0" err="1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Корягина</a:t>
            </a:r>
            <a:r>
              <a:rPr lang="ru-RU" sz="2800" b="1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 </a:t>
            </a:r>
          </a:p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8A784A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8A784A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rtn\AppData\Local\Packages\Microsoft.Windows.Photos_8wekyb3d8bbwe\TempState\ShareServiceTempFolder\Лого АИРО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" y="657226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63D928-5E67-4D25-990E-0B13585EEB64}"/>
              </a:ext>
            </a:extLst>
          </p:cNvPr>
          <p:cNvSpPr txBox="1"/>
          <p:nvPr/>
        </p:nvSpPr>
        <p:spPr>
          <a:xfrm>
            <a:off x="2978092" y="5861693"/>
            <a:ext cx="6107184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февраля 2024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8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6" r="1"/>
          <a:stretch/>
        </p:blipFill>
        <p:spPr>
          <a:xfrm>
            <a:off x="-55613" y="3616"/>
            <a:ext cx="5491168" cy="6856028"/>
          </a:xfrm>
          <a:prstGeom prst="rect">
            <a:avLst/>
          </a:prstGeom>
          <a:ln>
            <a:solidFill>
              <a:srgbClr val="8A784A"/>
            </a:solidFill>
          </a:ln>
        </p:spPr>
      </p:pic>
      <p:sp>
        <p:nvSpPr>
          <p:cNvPr id="9" name="On-trade драйвер продаж"/>
          <p:cNvSpPr txBox="1"/>
          <p:nvPr/>
        </p:nvSpPr>
        <p:spPr>
          <a:xfrm>
            <a:off x="341191" y="3626596"/>
            <a:ext cx="5284270" cy="447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pic>
        <p:nvPicPr>
          <p:cNvPr id="15" name="Рисунок 14" descr="C:\Users\rtn\AppData\Local\Packages\Microsoft.Windows.Photos_8wekyb3d8bbwe\TempState\ShareServiceTempFolder\Лого АИРО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52" y="198391"/>
            <a:ext cx="2163445" cy="157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олилиния 15"/>
          <p:cNvSpPr/>
          <p:nvPr/>
        </p:nvSpPr>
        <p:spPr>
          <a:xfrm>
            <a:off x="5929467" y="2168474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Полилиния 19"/>
          <p:cNvSpPr/>
          <p:nvPr/>
        </p:nvSpPr>
        <p:spPr>
          <a:xfrm>
            <a:off x="5958001" y="3457427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Полилиния 21"/>
          <p:cNvSpPr/>
          <p:nvPr/>
        </p:nvSpPr>
        <p:spPr>
          <a:xfrm>
            <a:off x="5970961" y="4551673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8" name="Полилиния 27"/>
          <p:cNvSpPr/>
          <p:nvPr/>
        </p:nvSpPr>
        <p:spPr>
          <a:xfrm>
            <a:off x="5970961" y="5949096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TextBox 10"/>
          <p:cNvSpPr txBox="1"/>
          <p:nvPr/>
        </p:nvSpPr>
        <p:spPr>
          <a:xfrm>
            <a:off x="6802922" y="2101573"/>
            <a:ext cx="5236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интерес учащихся к финансовым знаниям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2922" y="3208534"/>
            <a:ext cx="5236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установки грамотного финансового поведения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2922" y="4315495"/>
            <a:ext cx="5236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актуальными финансовыми продуктами и услугами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9991" y="5700203"/>
            <a:ext cx="5236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 о рисках на финансовом рынке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" y="1284687"/>
            <a:ext cx="5369471" cy="23419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4992" y="391374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https://dni-fg.ru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9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88EF73-AA38-424B-B38F-CBB541EA76B8}"/>
              </a:ext>
            </a:extLst>
          </p:cNvPr>
          <p:cNvSpPr txBox="1"/>
          <p:nvPr/>
        </p:nvSpPr>
        <p:spPr>
          <a:xfrm>
            <a:off x="2704699" y="5497665"/>
            <a:ext cx="213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C7BDE-688A-2540-A0AC-FB258505108D}"/>
              </a:ext>
            </a:extLst>
          </p:cNvPr>
          <p:cNvSpPr txBox="1"/>
          <p:nvPr/>
        </p:nvSpPr>
        <p:spPr>
          <a:xfrm>
            <a:off x="9968767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35" name="Надпись 15"/>
          <p:cNvSpPr txBox="1"/>
          <p:nvPr/>
        </p:nvSpPr>
        <p:spPr>
          <a:xfrm>
            <a:off x="3127442" y="163254"/>
            <a:ext cx="9005026" cy="10645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 descr="C:\Users\rtn\AppData\Local\Packages\Microsoft.Windows.Photos_8wekyb3d8bbwe\TempState\ShareServiceTempFolder\Лого АИРО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892" y="3128808"/>
            <a:ext cx="471949" cy="4719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242" y="1795812"/>
            <a:ext cx="9698038" cy="479303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052918" y="2451184"/>
            <a:ext cx="1074524" cy="9119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070227" y="4340487"/>
            <a:ext cx="1074524" cy="9119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052918" y="5343616"/>
            <a:ext cx="1074524" cy="9119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7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6" r="1"/>
          <a:stretch/>
        </p:blipFill>
        <p:spPr>
          <a:xfrm>
            <a:off x="0" y="11526"/>
            <a:ext cx="5491168" cy="6856028"/>
          </a:xfrm>
          <a:prstGeom prst="rect">
            <a:avLst/>
          </a:prstGeom>
          <a:ln>
            <a:solidFill>
              <a:srgbClr val="8A784A"/>
            </a:solidFill>
          </a:ln>
        </p:spPr>
      </p:pic>
      <p:sp>
        <p:nvSpPr>
          <p:cNvPr id="9" name="On-trade драйвер продаж"/>
          <p:cNvSpPr txBox="1"/>
          <p:nvPr/>
        </p:nvSpPr>
        <p:spPr>
          <a:xfrm>
            <a:off x="420192" y="1368136"/>
            <a:ext cx="4479067" cy="447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Muller Bold"/>
              <a:cs typeface="Arial" panose="020B0604020202020204" pitchFamily="34" charset="0"/>
            </a:endParaRPr>
          </a:p>
        </p:txBody>
      </p:sp>
      <p:pic>
        <p:nvPicPr>
          <p:cNvPr id="15" name="Рисунок 14" descr="C:\Users\rtn\AppData\Local\Packages\Microsoft.Windows.Photos_8wekyb3d8bbwe\TempState\ShareServiceTempFolder\Лого АИРО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52" y="198391"/>
            <a:ext cx="2163445" cy="157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олилиния 15"/>
          <p:cNvSpPr/>
          <p:nvPr/>
        </p:nvSpPr>
        <p:spPr>
          <a:xfrm>
            <a:off x="5955593" y="242271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Полилиния 17"/>
          <p:cNvSpPr/>
          <p:nvPr/>
        </p:nvSpPr>
        <p:spPr>
          <a:xfrm>
            <a:off x="5955593" y="321138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Полилиния 19"/>
          <p:cNvSpPr/>
          <p:nvPr/>
        </p:nvSpPr>
        <p:spPr>
          <a:xfrm>
            <a:off x="5970963" y="400005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Полилиния 21"/>
          <p:cNvSpPr/>
          <p:nvPr/>
        </p:nvSpPr>
        <p:spPr>
          <a:xfrm>
            <a:off x="5970963" y="478872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TextBox 10"/>
          <p:cNvSpPr txBox="1"/>
          <p:nvPr/>
        </p:nvSpPr>
        <p:spPr>
          <a:xfrm>
            <a:off x="6669526" y="235581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9526" y="307298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9526" y="453982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«Живые коммуникации»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9526" y="5601033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целевых особенностей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9526" y="378637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5955592" y="5774838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3" name="TextBox 22"/>
          <p:cNvSpPr txBox="1"/>
          <p:nvPr/>
        </p:nvSpPr>
        <p:spPr>
          <a:xfrm>
            <a:off x="827964" y="675638"/>
            <a:ext cx="4130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онлайн-уроков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 rot="5400000">
            <a:off x="3887796" y="1342798"/>
            <a:ext cx="1333303" cy="1218308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 rot="5400000">
            <a:off x="8113521" y="1345676"/>
            <a:ext cx="1333303" cy="1149399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 rot="5400000">
            <a:off x="3844756" y="4064240"/>
            <a:ext cx="1333303" cy="1246367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 rot="5400000">
            <a:off x="8284023" y="4090938"/>
            <a:ext cx="1333303" cy="1192970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126" y="1600113"/>
            <a:ext cx="648092" cy="6480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012" y="4374708"/>
            <a:ext cx="671182" cy="6711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238" y="1732123"/>
            <a:ext cx="654418" cy="6544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974" y="4392490"/>
            <a:ext cx="653400" cy="653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097" y="3495440"/>
            <a:ext cx="917683" cy="9176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385843" y="4646189"/>
            <a:ext cx="199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1437E5B-C074-4678-A847-AA1F890AD0A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4941" y="4238952"/>
            <a:ext cx="4066988" cy="3738364"/>
          </a:xfrm>
          <a:prstGeom prst="rect">
            <a:avLst/>
          </a:prstGeom>
        </p:spPr>
      </p:pic>
      <p:sp>
        <p:nvSpPr>
          <p:cNvPr id="24" name="Надпись 15"/>
          <p:cNvSpPr txBox="1"/>
          <p:nvPr/>
        </p:nvSpPr>
        <p:spPr>
          <a:xfrm>
            <a:off x="3167723" y="64234"/>
            <a:ext cx="8411468" cy="10645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C:\Users\rtn\AppData\Local\Packages\Microsoft.Windows.Photos_8wekyb3d8bbwe\TempState\ShareServiceTempFolder\Лого АИРО.jpe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993209" y="288352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формированию ФГ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3252" y="561141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5017" y="5587141"/>
            <a:ext cx="4739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ФГ через программы внеурочной деятельности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61575" y="290185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ФГ на уроках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027" y="480007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https://vk.com/peremena_b1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77.userapi.com/impg/vm0-tSLDLJr-YaRqlvLh_QvBEP8itVj-wP9_-g/XaucRwrSvYA.jpg?size=1291x1291&amp;quality=95&amp;sign=ca865f714830e64782b4c4030e1b3688&amp;type=alb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77" y="5227042"/>
            <a:ext cx="1006984" cy="10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5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993209" y="414239"/>
            <a:ext cx="9014427" cy="1074774"/>
          </a:xfrm>
          <a:prstGeom prst="rect">
            <a:avLst/>
          </a:prstGeom>
        </p:spPr>
        <p:txBody>
          <a:bodyPr lIns="90062" tIns="45028" rIns="90062" bIns="45028"/>
          <a:lstStyle>
            <a:lvl1pPr algn="l" defTabSz="496585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lvl="0" algn="ctr"/>
            <a:r>
              <a:rPr lang="ru-RU" sz="1800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КАКОЕ ПРЕДМЕТНОЕ СОДЕРЖАНИЕ БУДЕТ УМЕСТНО (ЛОГИЧНО) ВКЛЮЧЕНИЕ </a:t>
            </a:r>
            <a:r>
              <a:rPr lang="ru-RU" sz="18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ОНЛАЙН-УРОКОВ ФИНАНСОВОЙ ГРАМОТНОСТИ </a:t>
            </a:r>
            <a:r>
              <a:rPr lang="ru-RU" sz="1800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УЧЕБНОЙ ДЕЯТЕЛЬНОСТИ?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566908" y="1792090"/>
            <a:ext cx="3219519" cy="1027715"/>
            <a:chOff x="351885" y="2630625"/>
            <a:chExt cx="3550414" cy="113334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1885" y="2630625"/>
              <a:ext cx="2781836" cy="113334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70" dirty="0"/>
                <a:t>МАТЕМАТИКА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193961" y="2965915"/>
              <a:ext cx="708338" cy="522732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7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566908" y="3473661"/>
            <a:ext cx="3219519" cy="1027715"/>
            <a:chOff x="362616" y="4817887"/>
            <a:chExt cx="3550414" cy="113334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62616" y="4817887"/>
              <a:ext cx="2781836" cy="1133341"/>
            </a:xfrm>
            <a:prstGeom prst="roundRect">
              <a:avLst/>
            </a:prstGeom>
            <a:ln>
              <a:solidFill>
                <a:srgbClr val="8A784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70" dirty="0"/>
                <a:t>ОБЩЕСТВОЗНАНИЕ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3204692" y="5050143"/>
              <a:ext cx="708338" cy="522732"/>
            </a:xfrm>
            <a:prstGeom prst="rightArrow">
              <a:avLst/>
            </a:prstGeom>
            <a:ln>
              <a:solidFill>
                <a:srgbClr val="8A784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7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31390" y="1724954"/>
            <a:ext cx="5800803" cy="1460400"/>
          </a:xfrm>
          <a:prstGeom prst="rect">
            <a:avLst/>
          </a:prstGeom>
          <a:ln w="28575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решении задач простейших вычислений (расчет суммы доходов, стоимости товаров и услуг)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задач на проценты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линейных уравнений (выбор оптимального варианта покупки)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выражений с переменными (расчет транспортного налога, стоимости проезда на такси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1389" y="3290434"/>
            <a:ext cx="5800803" cy="1851276"/>
          </a:xfrm>
          <a:prstGeom prst="rect">
            <a:avLst/>
          </a:prstGeom>
          <a:noFill/>
          <a:ln w="28575">
            <a:solidFill>
              <a:srgbClr val="8A784A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</a:t>
            </a:r>
            <a:r>
              <a:rPr lang="ru-RU" sz="1270" dirty="0" smtClean="0"/>
              <a:t>темы «Что такое экономика» (6 </a:t>
            </a:r>
            <a:r>
              <a:rPr lang="ru-RU" sz="1270" dirty="0"/>
              <a:t>класс, под ред. Л.Н. Боголюбова, Л.Ф. Ивановой)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</a:t>
            </a:r>
            <a:r>
              <a:rPr lang="ru-RU" sz="1270" dirty="0" smtClean="0"/>
              <a:t>тем «Банковские услуги», «Источники доходов и расходов семьи», «Налоги. Государственный бюджет» (8 </a:t>
            </a:r>
            <a:r>
              <a:rPr lang="ru-RU" sz="1270" dirty="0"/>
              <a:t>класс, под ред. Л.Н. Боголюбова, Л.Ф. Ивановой</a:t>
            </a:r>
            <a:r>
              <a:rPr lang="ru-RU" sz="1270" dirty="0" smtClean="0"/>
              <a:t>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70" dirty="0"/>
              <a:t>При изучении тем </a:t>
            </a:r>
            <a:r>
              <a:rPr lang="ru-RU" sz="1270" dirty="0" smtClean="0"/>
              <a:t>«Экономика как наука», «Рыночный спрос», «Рыночное предложение» и т.д. (10 класс (углубленный уровень), </a:t>
            </a:r>
            <a:r>
              <a:rPr lang="ru-RU" sz="1270" dirty="0"/>
              <a:t>под ред. Л.Н. Боголюбова, Л.Ф. Ивановой</a:t>
            </a:r>
            <a:r>
              <a:rPr lang="ru-RU" sz="1270" dirty="0" smtClean="0"/>
              <a:t>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endParaRPr lang="ru-RU" sz="127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566908" y="5480938"/>
            <a:ext cx="3219519" cy="1027715"/>
            <a:chOff x="349737" y="6337598"/>
            <a:chExt cx="3550414" cy="113334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49737" y="6337598"/>
              <a:ext cx="2781836" cy="113334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70" dirty="0" smtClean="0"/>
                <a:t>ИСТОРИЯ</a:t>
              </a:r>
              <a:endParaRPr lang="ru-RU" sz="1270" dirty="0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3191813" y="6672888"/>
              <a:ext cx="708338" cy="522732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7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74880" y="5246790"/>
            <a:ext cx="5913822" cy="1611210"/>
          </a:xfrm>
          <a:prstGeom prst="rect">
            <a:avLst/>
          </a:prstGeom>
          <a:noFill/>
          <a:ln w="28575">
            <a:solidFill>
              <a:srgbClr val="00979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00" dirty="0" smtClean="0"/>
              <a:t>При </a:t>
            </a:r>
            <a:r>
              <a:rPr lang="ru-RU" sz="1200" dirty="0"/>
              <a:t>изучении </a:t>
            </a:r>
            <a:r>
              <a:rPr lang="ru-RU" sz="1200" dirty="0" smtClean="0"/>
              <a:t>темы «Русь </a:t>
            </a:r>
            <a:r>
              <a:rPr lang="ru-RU" sz="1200" dirty="0"/>
              <a:t>в конце X — начале XII </a:t>
            </a:r>
            <a:r>
              <a:rPr lang="ru-RU" sz="1200" dirty="0" smtClean="0"/>
              <a:t>в.» (6 класс, под ред. </a:t>
            </a:r>
            <a:r>
              <a:rPr lang="ru-RU" sz="1200" dirty="0" err="1" smtClean="0"/>
              <a:t>Торкунова</a:t>
            </a:r>
            <a:r>
              <a:rPr lang="ru-RU" sz="1200" dirty="0" smtClean="0"/>
              <a:t> А.В.)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00" dirty="0"/>
              <a:t>При изучении темы </a:t>
            </a:r>
            <a:r>
              <a:rPr lang="ru-RU" sz="1200" dirty="0" smtClean="0"/>
              <a:t>«Царствование </a:t>
            </a:r>
            <a:r>
              <a:rPr lang="ru-RU" sz="1200" dirty="0"/>
              <a:t>Ивана IV. Регентство Елены Глинской. Период боярского </a:t>
            </a:r>
            <a:r>
              <a:rPr lang="ru-RU" sz="1200" dirty="0" smtClean="0"/>
              <a:t>правления» (7 </a:t>
            </a:r>
            <a:r>
              <a:rPr lang="ru-RU" sz="1200" dirty="0"/>
              <a:t>класс, под ред. </a:t>
            </a:r>
            <a:r>
              <a:rPr lang="ru-RU" sz="1200" dirty="0" err="1"/>
              <a:t>Торкунова</a:t>
            </a:r>
            <a:r>
              <a:rPr lang="ru-RU" sz="1200" dirty="0"/>
              <a:t> А.В</a:t>
            </a:r>
            <a:r>
              <a:rPr lang="ru-RU" sz="1200" dirty="0" smtClean="0"/>
              <a:t>.)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r>
              <a:rPr lang="ru-RU" sz="1200" dirty="0"/>
              <a:t>При изучении темы </a:t>
            </a:r>
            <a:r>
              <a:rPr lang="ru-RU" sz="1200" dirty="0" smtClean="0"/>
              <a:t>«Экономическое </a:t>
            </a:r>
            <a:r>
              <a:rPr lang="ru-RU" sz="1200" dirty="0"/>
              <a:t>и социальное развитие в годы </a:t>
            </a:r>
            <a:r>
              <a:rPr lang="ru-RU" sz="1200" dirty="0" smtClean="0"/>
              <a:t>нэпа»</a:t>
            </a:r>
            <a:r>
              <a:rPr lang="ru-RU" sz="1200" dirty="0"/>
              <a:t> </a:t>
            </a:r>
            <a:r>
              <a:rPr lang="ru-RU" sz="1200" dirty="0" smtClean="0"/>
              <a:t>(10 </a:t>
            </a:r>
            <a:r>
              <a:rPr lang="ru-RU" sz="1200" dirty="0"/>
              <a:t>класс, под ред. </a:t>
            </a:r>
            <a:r>
              <a:rPr lang="ru-RU" sz="1200" dirty="0" err="1"/>
              <a:t>Торкунова</a:t>
            </a:r>
            <a:r>
              <a:rPr lang="ru-RU" sz="1200" dirty="0"/>
              <a:t> А.В.)</a:t>
            </a:r>
          </a:p>
          <a:p>
            <a:pPr marL="310942" indent="-310942">
              <a:buFont typeface="Wingdings" panose="05000000000000000000" pitchFamily="2" charset="2"/>
              <a:buChar char="q"/>
            </a:pPr>
            <a:endParaRPr lang="ru-RU" dirty="0"/>
          </a:p>
          <a:p>
            <a:pPr marL="310942" indent="-310942">
              <a:buFont typeface="Wingdings" panose="05000000000000000000" pitchFamily="2" charset="2"/>
              <a:buChar char="q"/>
            </a:pPr>
            <a:endParaRPr lang="ru-RU" sz="1270" dirty="0"/>
          </a:p>
        </p:txBody>
      </p:sp>
      <p:pic>
        <p:nvPicPr>
          <p:cNvPr id="23" name="Рисунок 22" descr="C:\Users\rtn\AppData\Local\Packages\Microsoft.Windows.Photos_8wekyb3d8bbwe\TempState\ShareServiceTempFolder\Лого АИРО.jpeg">
            <a:extLst>
              <a:ext uri="{FF2B5EF4-FFF2-40B4-BE49-F238E27FC236}">
                <a16:creationId xmlns:a16="http://schemas.microsoft.com/office/drawing/2014/main" xmlns="" id="{729D2EFF-303D-4B72-BA7E-BEEB94C01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02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2993209" y="414239"/>
            <a:ext cx="9014427" cy="1074774"/>
          </a:xfrm>
          <a:prstGeom prst="rect">
            <a:avLst/>
          </a:prstGeom>
        </p:spPr>
        <p:txBody>
          <a:bodyPr lIns="90062" tIns="45028" rIns="90062" bIns="45028"/>
          <a:lstStyle>
            <a:lvl1pPr algn="l" defTabSz="496585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lvl="0" algn="ctr"/>
            <a:r>
              <a:rPr lang="ru-RU" sz="1800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ПРИМЕРЫ ИСПОЛЬЗОВАНИЯ </a:t>
            </a:r>
            <a:r>
              <a:rPr lang="ru-RU" sz="18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ОНЛАЙН-УРОКОВ </a:t>
            </a:r>
          </a:p>
          <a:p>
            <a:pPr lvl="0" algn="ctr"/>
            <a:r>
              <a:rPr lang="ru-RU" sz="1800" b="1" dirty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ФИНАНСОВОЙ ГРАМОТНОСТИ</a:t>
            </a:r>
            <a:endParaRPr lang="ru-RU" sz="1800" dirty="0">
              <a:solidFill>
                <a:srgbClr val="8A784A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C:\Users\rtn\AppData\Local\Packages\Microsoft.Windows.Photos_8wekyb3d8bbwe\TempState\ShareServiceTempFolder\Лого АИРО.jpeg">
            <a:extLst>
              <a:ext uri="{FF2B5EF4-FFF2-40B4-BE49-F238E27FC236}">
                <a16:creationId xmlns:a16="http://schemas.microsoft.com/office/drawing/2014/main" xmlns="" id="{729D2EFF-303D-4B72-BA7E-BEEB94C01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xmlns="" id="{82EEE3F5-D9D7-4717-B172-A71869763A04}"/>
              </a:ext>
            </a:extLst>
          </p:cNvPr>
          <p:cNvSpPr/>
          <p:nvPr/>
        </p:nvSpPr>
        <p:spPr>
          <a:xfrm rot="5400000">
            <a:off x="5717896" y="1302474"/>
            <a:ext cx="1333303" cy="1246367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xmlns="" id="{708E6453-0D8D-4FBE-A2AA-E62053A4F8AF}"/>
              </a:ext>
            </a:extLst>
          </p:cNvPr>
          <p:cNvSpPr/>
          <p:nvPr/>
        </p:nvSpPr>
        <p:spPr>
          <a:xfrm rot="5400000">
            <a:off x="9221647" y="1270636"/>
            <a:ext cx="1333303" cy="1192970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ABF3B24-CD49-47F5-8BD1-86D0B95664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956" y="1635258"/>
            <a:ext cx="671182" cy="6711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BD8A2EE-1942-4251-BA4F-8399C458E5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598" y="1490859"/>
            <a:ext cx="653400" cy="653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86A158C-BA78-422D-A990-BFD8A2F087A1}"/>
              </a:ext>
            </a:extLst>
          </p:cNvPr>
          <p:cNvSpPr txBox="1"/>
          <p:nvPr/>
        </p:nvSpPr>
        <p:spPr>
          <a:xfrm>
            <a:off x="4702389" y="2613691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EDA4AF3-68B3-424A-BD16-49D1C911C202}"/>
              </a:ext>
            </a:extLst>
          </p:cNvPr>
          <p:cNvSpPr txBox="1"/>
          <p:nvPr/>
        </p:nvSpPr>
        <p:spPr>
          <a:xfrm>
            <a:off x="8837822" y="2533772"/>
            <a:ext cx="2638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ФГ через программы внеурочной деятельности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BBF44A-B0E2-42D3-88B4-0B01749E395B}"/>
              </a:ext>
            </a:extLst>
          </p:cNvPr>
          <p:cNvSpPr txBox="1"/>
          <p:nvPr/>
        </p:nvSpPr>
        <p:spPr>
          <a:xfrm>
            <a:off x="4896088" y="3731594"/>
            <a:ext cx="3159101" cy="1460400"/>
          </a:xfrm>
          <a:prstGeom prst="rect">
            <a:avLst/>
          </a:prstGeom>
          <a:noFill/>
          <a:ln w="28575">
            <a:solidFill>
              <a:srgbClr val="8A784A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270" i="1" dirty="0" smtClean="0"/>
              <a:t>Отряд волонтеров финансовой грамотности:</a:t>
            </a:r>
          </a:p>
          <a:p>
            <a:r>
              <a:rPr lang="ru-RU" sz="1270" i="1" dirty="0" smtClean="0"/>
              <a:t>Мероприятие «Путешествие в Мир финансов» (в рамках ДОЛ)</a:t>
            </a:r>
          </a:p>
          <a:p>
            <a:r>
              <a:rPr lang="ru-RU" sz="1270" i="1" dirty="0" smtClean="0"/>
              <a:t>Игра «Знатоки финансовой грамотности» для обучающихся 1-4 классов</a:t>
            </a:r>
            <a:endParaRPr lang="ru-RU" sz="127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74A85FD-FB79-44D4-BEDF-F2824275908D}"/>
              </a:ext>
            </a:extLst>
          </p:cNvPr>
          <p:cNvSpPr txBox="1"/>
          <p:nvPr/>
        </p:nvSpPr>
        <p:spPr>
          <a:xfrm>
            <a:off x="8637644" y="5024898"/>
            <a:ext cx="3159101" cy="1069524"/>
          </a:xfrm>
          <a:prstGeom prst="rect">
            <a:avLst/>
          </a:prstGeom>
          <a:noFill/>
          <a:ln w="28575">
            <a:solidFill>
              <a:srgbClr val="8A784A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270" i="1" dirty="0" smtClean="0"/>
              <a:t>Внеурочная деятельность во 2-х, 4-х, 7-х классах</a:t>
            </a:r>
          </a:p>
          <a:p>
            <a:r>
              <a:rPr lang="ru-RU" sz="1270" i="1" dirty="0" smtClean="0"/>
              <a:t>Учебные мини-проекты «Социальные пособия», «Банковские услуги для семьи» и т.д.</a:t>
            </a:r>
          </a:p>
        </p:txBody>
      </p:sp>
      <p:pic>
        <p:nvPicPr>
          <p:cNvPr id="1026" name="Picture 2" descr="https://sun9-12.userapi.com/impg/gEoxtV9-t0CnHD63Uv4XOOD-hnFBvPEkFr889A/bBIdRf8OGPM.jpg?size=1200x1600&amp;quality=95&amp;sign=234a9bef02f638a1eeb725714b3ff061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87" y="4178751"/>
            <a:ext cx="1909015" cy="25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54" y="4157699"/>
            <a:ext cx="1924804" cy="2566405"/>
          </a:xfrm>
          <a:prstGeom prst="rect">
            <a:avLst/>
          </a:prstGeom>
        </p:spPr>
      </p:pic>
      <p:pic>
        <p:nvPicPr>
          <p:cNvPr id="1028" name="Picture 4" descr="https://sun9-55.userapi.com/impg/u6HhhwQfu16njCCq3W4QsSg1BAFLL8O2iWJ6Pg/G1AP6SohNIQ.jpg?size=1600x1200&amp;quality=95&amp;sign=eeab9da0643438ef46ac9edf73985cf0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0" y="1903252"/>
            <a:ext cx="3166649" cy="23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3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:\Users\rtn\AppData\Local\Packages\Microsoft.Windows.Photos_8wekyb3d8bbwe\TempState\ShareServiceTempFolder\Лого АИРО.jpeg">
            <a:extLst>
              <a:ext uri="{FF2B5EF4-FFF2-40B4-BE49-F238E27FC236}">
                <a16:creationId xmlns:a16="http://schemas.microsoft.com/office/drawing/2014/main" xmlns="" id="{729D2EFF-303D-4B72-BA7E-BEEB94C01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E0D3F33A-22D4-47BE-A45F-563AAC915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830731"/>
              </p:ext>
            </p:extLst>
          </p:nvPr>
        </p:nvGraphicFramePr>
        <p:xfrm>
          <a:off x="1734427" y="1596304"/>
          <a:ext cx="9593406" cy="551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13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:\Users\rtn\AppData\Local\Packages\Microsoft.Windows.Photos_8wekyb3d8bbwe\TempState\ShareServiceTempFolder\Лого АИРО.jpeg">
            <a:extLst>
              <a:ext uri="{FF2B5EF4-FFF2-40B4-BE49-F238E27FC236}">
                <a16:creationId xmlns:a16="http://schemas.microsoft.com/office/drawing/2014/main" xmlns="" id="{729D2EFF-303D-4B72-BA7E-BEEB94C01B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17D4D6-169C-4A62-8DD1-CEEFE0B1BB70}"/>
              </a:ext>
            </a:extLst>
          </p:cNvPr>
          <p:cNvSpPr txBox="1"/>
          <p:nvPr/>
        </p:nvSpPr>
        <p:spPr>
          <a:xfrm>
            <a:off x="1226435" y="2333690"/>
            <a:ext cx="9352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9792"/>
                </a:solidFill>
              </a:rPr>
              <a:t>Дегтярева Анна Сергеевна</a:t>
            </a:r>
            <a:r>
              <a:rPr lang="ru-RU" sz="2000" dirty="0">
                <a:solidFill>
                  <a:srgbClr val="009792"/>
                </a:solidFill>
              </a:rPr>
              <a:t>, </a:t>
            </a:r>
          </a:p>
          <a:p>
            <a:pPr algn="just"/>
            <a:r>
              <a:rPr lang="ru-RU" sz="2000" dirty="0">
                <a:solidFill>
                  <a:srgbClr val="009792"/>
                </a:solidFill>
              </a:rPr>
              <a:t>заместитель директора по учебно-воспитательной работе </a:t>
            </a:r>
          </a:p>
          <a:p>
            <a:pPr algn="just"/>
            <a:r>
              <a:rPr lang="ru-RU" sz="2000" dirty="0">
                <a:solidFill>
                  <a:srgbClr val="009792"/>
                </a:solidFill>
              </a:rPr>
              <a:t>МБОУ «Благовещенская средняя общеобразовательная школа имени Петра Петровича </a:t>
            </a:r>
            <a:r>
              <a:rPr lang="ru-RU" sz="2000" dirty="0" err="1">
                <a:solidFill>
                  <a:srgbClr val="009792"/>
                </a:solidFill>
              </a:rPr>
              <a:t>Корягина</a:t>
            </a:r>
            <a:r>
              <a:rPr lang="ru-RU" sz="2000" dirty="0">
                <a:solidFill>
                  <a:srgbClr val="009792"/>
                </a:solidFill>
              </a:rPr>
              <a:t>» Благовещенского района Алтайского края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91A74CD-6C06-4D2A-B24A-858805CCB980}"/>
              </a:ext>
            </a:extLst>
          </p:cNvPr>
          <p:cNvSpPr txBox="1">
            <a:spLocks/>
          </p:cNvSpPr>
          <p:nvPr/>
        </p:nvSpPr>
        <p:spPr>
          <a:xfrm>
            <a:off x="2909320" y="897906"/>
            <a:ext cx="9014427" cy="1074774"/>
          </a:xfrm>
          <a:prstGeom prst="rect">
            <a:avLst/>
          </a:prstGeom>
        </p:spPr>
        <p:txBody>
          <a:bodyPr lIns="90062" tIns="45028" rIns="90062" bIns="45028"/>
          <a:lstStyle>
            <a:lvl1pPr algn="l" defTabSz="496585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lvl="0" algn="ctr"/>
            <a:r>
              <a:rPr lang="ru-RU" sz="1800" dirty="0">
                <a:solidFill>
                  <a:srgbClr val="8A784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ПРИГЛАШАЕМ К СОТРУДНИЧЕСТВУ</a:t>
            </a:r>
          </a:p>
        </p:txBody>
      </p:sp>
      <p:pic>
        <p:nvPicPr>
          <p:cNvPr id="1026" name="Picture 2" descr="Школа. Вид на главный вход">
            <a:extLst>
              <a:ext uri="{FF2B5EF4-FFF2-40B4-BE49-F238E27FC236}">
                <a16:creationId xmlns:a16="http://schemas.microsoft.com/office/drawing/2014/main" xmlns="" id="{CE2B0455-A769-44AF-9390-0CF906AF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55" y="4228052"/>
            <a:ext cx="2980887" cy="223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447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492</Words>
  <Application>Microsoft Office PowerPoint</Application>
  <PresentationFormat>Широкоэкранный</PresentationFormat>
  <Paragraphs>64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Times New Roman</vt:lpstr>
      <vt:lpstr>Calibri</vt:lpstr>
      <vt:lpstr>Wingdings</vt:lpstr>
      <vt:lpstr>Muller Bold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Колпакова Н.В.</cp:lastModifiedBy>
  <cp:revision>54</cp:revision>
  <dcterms:modified xsi:type="dcterms:W3CDTF">2024-02-21T04:45:36Z</dcterms:modified>
</cp:coreProperties>
</file>