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9" r:id="rId6"/>
    <p:sldId id="259" r:id="rId7"/>
    <p:sldId id="260" r:id="rId8"/>
    <p:sldId id="261" r:id="rId9"/>
    <p:sldId id="267" r:id="rId10"/>
    <p:sldId id="270" r:id="rId11"/>
    <p:sldId id="271" r:id="rId12"/>
    <p:sldId id="262" r:id="rId13"/>
    <p:sldId id="272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обучающихся Алтайского края , являющихся иностранными гражданами, на различным ступенях общего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Начальное общее образования</c:v>
                </c:pt>
                <c:pt idx="1">
                  <c:v>Основное общее образование</c:v>
                </c:pt>
                <c:pt idx="2">
                  <c:v>Среднее общее 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407</c:v>
                </c:pt>
                <c:pt idx="1">
                  <c:v>408</c:v>
                </c:pt>
                <c:pt idx="2">
                  <c:v>35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Статистические</a:t>
            </a:r>
            <a:r>
              <a:rPr lang="ru-RU" baseline="0" dirty="0" smtClean="0"/>
              <a:t> данные о миграционных процессах среди обучающихся в общеобразовательных организациях Алтайского края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Таджикистан</c:v>
                </c:pt>
                <c:pt idx="1">
                  <c:v>Казахстан </c:v>
                </c:pt>
                <c:pt idx="2">
                  <c:v>Узбекистан</c:v>
                </c:pt>
                <c:pt idx="3">
                  <c:v>Кыргызстан</c:v>
                </c:pt>
                <c:pt idx="4">
                  <c:v>Армения</c:v>
                </c:pt>
                <c:pt idx="5">
                  <c:v>Украина </c:v>
                </c:pt>
                <c:pt idx="6">
                  <c:v>Германия</c:v>
                </c:pt>
                <c:pt idx="7">
                  <c:v>Польша </c:v>
                </c:pt>
                <c:pt idx="8">
                  <c:v>Венесуэлла</c:v>
                </c:pt>
                <c:pt idx="9">
                  <c:v>Грузия</c:v>
                </c:pt>
                <c:pt idx="10">
                  <c:v>Вьетнам</c:v>
                </c:pt>
                <c:pt idx="11">
                  <c:v>Китай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426</c:v>
                </c:pt>
                <c:pt idx="1">
                  <c:v>231</c:v>
                </c:pt>
                <c:pt idx="2">
                  <c:v>71</c:v>
                </c:pt>
                <c:pt idx="3">
                  <c:v>61</c:v>
                </c:pt>
                <c:pt idx="4">
                  <c:v>29</c:v>
                </c:pt>
                <c:pt idx="5">
                  <c:v>14</c:v>
                </c:pt>
                <c:pt idx="6">
                  <c:v>8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Таджикистан</c:v>
                </c:pt>
                <c:pt idx="1">
                  <c:v>Казахстан </c:v>
                </c:pt>
                <c:pt idx="2">
                  <c:v>Узбекистан</c:v>
                </c:pt>
                <c:pt idx="3">
                  <c:v>Кыргызстан</c:v>
                </c:pt>
                <c:pt idx="4">
                  <c:v>Армения</c:v>
                </c:pt>
                <c:pt idx="5">
                  <c:v>Украина </c:v>
                </c:pt>
                <c:pt idx="6">
                  <c:v>Германия</c:v>
                </c:pt>
                <c:pt idx="7">
                  <c:v>Польша </c:v>
                </c:pt>
                <c:pt idx="8">
                  <c:v>Венесуэлла</c:v>
                </c:pt>
                <c:pt idx="9">
                  <c:v>Грузия</c:v>
                </c:pt>
                <c:pt idx="10">
                  <c:v>Вьетнам</c:v>
                </c:pt>
                <c:pt idx="11">
                  <c:v>Китай 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Таджикистан</c:v>
                </c:pt>
                <c:pt idx="1">
                  <c:v>Казахстан </c:v>
                </c:pt>
                <c:pt idx="2">
                  <c:v>Узбекистан</c:v>
                </c:pt>
                <c:pt idx="3">
                  <c:v>Кыргызстан</c:v>
                </c:pt>
                <c:pt idx="4">
                  <c:v>Армения</c:v>
                </c:pt>
                <c:pt idx="5">
                  <c:v>Украина </c:v>
                </c:pt>
                <c:pt idx="6">
                  <c:v>Германия</c:v>
                </c:pt>
                <c:pt idx="7">
                  <c:v>Польша </c:v>
                </c:pt>
                <c:pt idx="8">
                  <c:v>Венесуэлла</c:v>
                </c:pt>
                <c:pt idx="9">
                  <c:v>Грузия</c:v>
                </c:pt>
                <c:pt idx="10">
                  <c:v>Вьетнам</c:v>
                </c:pt>
                <c:pt idx="11">
                  <c:v>Китай 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600400"/>
        <c:axId val="112603536"/>
      </c:barChart>
      <c:catAx>
        <c:axId val="11260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03536"/>
        <c:crosses val="autoZero"/>
        <c:auto val="1"/>
        <c:lblAlgn val="ctr"/>
        <c:lblOffset val="100"/>
        <c:noMultiLvlLbl val="0"/>
      </c:catAx>
      <c:valAx>
        <c:axId val="11260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0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8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9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3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0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0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5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8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6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0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2B35E-0E45-479B-8E4C-B31F4B15E21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112B-6BDE-45FF-AF1D-DD184F11B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ro22.ru/soprovozhdenie/socializacija-nesovershennoletnih-inostrannyh-grazhdan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E06020-5D60-4FE1-AC8C-DADCE298E5D4}"/>
              </a:ext>
            </a:extLst>
          </p:cNvPr>
          <p:cNvSpPr/>
          <p:nvPr/>
        </p:nvSpPr>
        <p:spPr>
          <a:xfrm>
            <a:off x="-52202" y="-52831"/>
            <a:ext cx="12244202" cy="6892330"/>
          </a:xfrm>
          <a:prstGeom prst="rect">
            <a:avLst/>
          </a:prstGeom>
          <a:gradFill flip="none" rotWithShape="1">
            <a:gsLst>
              <a:gs pos="57000">
                <a:srgbClr val="F9F8F7"/>
              </a:gs>
              <a:gs pos="73000">
                <a:srgbClr val="FFFFFF"/>
              </a:gs>
              <a:gs pos="0">
                <a:srgbClr val="EEE5DA"/>
              </a:gs>
              <a:gs pos="34000">
                <a:srgbClr val="EDEAE7"/>
              </a:gs>
              <a:gs pos="98000">
                <a:srgbClr val="EEE5D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EEE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350" y="4072308"/>
            <a:ext cx="12187650" cy="2785691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192050" y="1468582"/>
            <a:ext cx="1870642" cy="3381034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ACFB7BC8-33E5-4360-B2E4-1DAF0417BD5E}"/>
              </a:ext>
            </a:extLst>
          </p:cNvPr>
          <p:cNvSpPr txBox="1">
            <a:spLocks/>
          </p:cNvSpPr>
          <p:nvPr/>
        </p:nvSpPr>
        <p:spPr>
          <a:xfrm>
            <a:off x="437951" y="884134"/>
            <a:ext cx="7199773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8A4F936B-10BD-45FC-A4A4-E9A59F31BEB6}"/>
              </a:ext>
            </a:extLst>
          </p:cNvPr>
          <p:cNvSpPr txBox="1">
            <a:spLocks/>
          </p:cNvSpPr>
          <p:nvPr/>
        </p:nvSpPr>
        <p:spPr>
          <a:xfrm>
            <a:off x="385921" y="1818920"/>
            <a:ext cx="8528965" cy="190305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Об организационно-методическом сопровождении образовательных организаций при обучении детей-мигрантов</a:t>
            </a: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ACFB7BC8-33E5-4360-B2E4-1DAF0417BD5E}"/>
              </a:ext>
            </a:extLst>
          </p:cNvPr>
          <p:cNvSpPr txBox="1">
            <a:spLocks/>
          </p:cNvSpPr>
          <p:nvPr/>
        </p:nvSpPr>
        <p:spPr>
          <a:xfrm>
            <a:off x="385921" y="4212907"/>
            <a:ext cx="8900319" cy="44444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Елютина Алла Александровна</a:t>
            </a: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, </a:t>
            </a:r>
          </a:p>
          <a:p>
            <a:pPr defTabSz="844083">
              <a:lnSpc>
                <a:spcPct val="100000"/>
              </a:lnSpc>
            </a:pP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заместитель директора КАУ ДПО «Алтайский институт развития образования имени А.М. </a:t>
            </a:r>
            <a:r>
              <a:rPr lang="ru-RU" sz="1600" b="0" dirty="0" err="1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Топорова</a:t>
            </a:r>
            <a:r>
              <a:rPr lang="ru-RU" sz="1600" b="0" dirty="0" smtClean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  <a:endParaRPr lang="ru-RU" sz="16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777" y="55237"/>
            <a:ext cx="2462997" cy="951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774" y="55236"/>
            <a:ext cx="165825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81888" y="264160"/>
            <a:ext cx="10181331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300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профессиональные </a:t>
            </a:r>
            <a:r>
              <a:rPr lang="ru-RU" sz="2300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Затруднения Педагогов </a:t>
            </a:r>
          </a:p>
          <a:p>
            <a:pPr defTabSz="844083">
              <a:lnSpc>
                <a:spcPct val="100000"/>
              </a:lnSpc>
            </a:pPr>
            <a:r>
              <a:rPr lang="ru-RU" sz="2300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при работе с детьми мигрантов</a:t>
            </a:r>
            <a:endParaRPr lang="ru-RU" sz="23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229" y="1351021"/>
            <a:ext cx="999664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езультаты диагностики профессиональных дефицитов педагогов Алтайского края)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4229" y="1937698"/>
            <a:ext cx="9959848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затруднения в преподавании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как иностранного языка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затруднения при интерпретации результатов диагностики детей-мигрантов;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 в разработке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модулей,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внеурочной деятельности для обучения детей, плохо говорящих на русском языке;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затруднения в обеспечении индивидуализации обучения детей-мигрантов;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затруднения в организации коммуникации со сверстниками, одноклассниками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5400000" flipH="1">
            <a:off x="5556675" y="-584790"/>
            <a:ext cx="721360" cy="110862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1361" y="5289664"/>
            <a:ext cx="1073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Учитель должен в своей педагогической практике сформировать такую систему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обучения, чтобы постепенно ребёнок-билингв смог выйти на определённый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уровень успешности в постижении всех трудностей русского языка, что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позволит ему чувствовать себя комфортно среди русскоговорящих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2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00608" y="436880"/>
            <a:ext cx="10181331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организационно-методическом сопровождении образовательных организаций при обучении детей-мигрантов</a:t>
            </a:r>
            <a:endParaRPr lang="ru-RU" sz="2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295" y="1562714"/>
            <a:ext cx="5090665" cy="137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6213" indent="-176213" algn="ctr">
              <a:lnSpc>
                <a:spcPts val="2000"/>
              </a:lnSpc>
              <a:tabLst>
                <a:tab pos="176213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6213" indent="-176213">
              <a:lnSpc>
                <a:spcPts val="2000"/>
              </a:lnSpc>
              <a:tabLst>
                <a:tab pos="176213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анализ результатов диагностики профессиональных затруднений педагогов;</a:t>
            </a:r>
          </a:p>
          <a:p>
            <a:pPr marL="176213" indent="-176213" algn="just">
              <a:lnSpc>
                <a:spcPts val="2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результатов диагностики детей, не владеющих и слабо владеющих русским языком.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3908" y="1562714"/>
            <a:ext cx="5574955" cy="1374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азмещение нормативно-правовых и методических материалов федерального и регионального уровня на сайте Алтайского института развития образования: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https://iro22.ru/soprovozhdenie/socializacija-nesovershennoletnih-inostrannyh-grazhdan/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872" y="3390671"/>
            <a:ext cx="509149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5113" indent="-265113" algn="ctr">
              <a:lnSpc>
                <a:spcPts val="2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</a:p>
          <a:p>
            <a:pPr marL="265113" indent="-265113" algn="ctr">
              <a:lnSpc>
                <a:spcPts val="2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МАСТЕРСТВА ПЕДАГОГОВ</a:t>
            </a:r>
          </a:p>
          <a:p>
            <a:pPr marL="265113" indent="-265113" algn="just">
              <a:lnSpc>
                <a:spcPts val="2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адресные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образовательных организаций, обучающих детей-мигрантов; </a:t>
            </a:r>
          </a:p>
          <a:p>
            <a:pPr marL="285750" indent="-285750" algn="just">
              <a:lnSpc>
                <a:spcPts val="2000"/>
              </a:lnSpc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программам:</a:t>
            </a:r>
          </a:p>
          <a:p>
            <a:pPr marL="449263" algn="just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«Актуальные вопросы обучения детей-мигрантов русскому языку как неродному»; </a:t>
            </a:r>
          </a:p>
          <a:p>
            <a:pPr marL="449263" algn="just">
              <a:lnSpc>
                <a:spcPts val="2000"/>
              </a:lnSpc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«Организация работы общеобразовательных организаций по языковой и социокультурной адаптации несовершеннолетних иностранных граждан»; </a:t>
            </a:r>
          </a:p>
          <a:p>
            <a:pPr marL="285750" indent="-285750" algn="just">
              <a:lnSpc>
                <a:spcPts val="2000"/>
              </a:lnSpc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тажировки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базе региональных инновационных площадок по данной теме.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3908" y="3390671"/>
            <a:ext cx="5574955" cy="2144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6213" indent="-176213" algn="ctr">
              <a:lnSpc>
                <a:spcPts val="2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6213" indent="-176213" algn="just">
              <a:lnSpc>
                <a:spcPts val="2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групповые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индивидуальные консультации членов проектной команды Алтайского института развития образования по вопросам социализации и психологической адаптации несовершеннолетних иностранных граждан, подлежащих обучению по образовательным программам дошкольного, начального общего, основного общего и среднего общего образования,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9543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2798"/>
          <a:stretch/>
        </p:blipFill>
        <p:spPr>
          <a:xfrm>
            <a:off x="0" y="5715443"/>
            <a:ext cx="12187650" cy="1142557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323930" y="1634801"/>
            <a:ext cx="7105379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7727902B-E584-4B2A-948D-151E9C7F28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31" t="23189" r="12190" b="14578"/>
          <a:stretch>
            <a:fillRect/>
          </a:stretch>
        </p:blipFill>
        <p:spPr>
          <a:xfrm>
            <a:off x="357265" y="2638741"/>
            <a:ext cx="2350834" cy="29787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047" y="96323"/>
            <a:ext cx="1658256" cy="89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074" y="2866109"/>
            <a:ext cx="1866900" cy="1866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391" y="1202522"/>
            <a:ext cx="1106886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команда АИРО им. А.М.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Топорова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вопросам социализации и психологической адаптации несовершеннолетних иностранных граждан, подлежащих обучению по образовательным программам дошкольного, начального общего, основного общего и среднего общего образования, среднего профессионального образования в Алтайском крае: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91726" y="3332345"/>
            <a:ext cx="486877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КАУ ДПО «АИРО имени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А.М.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Топорова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4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2798"/>
          <a:stretch/>
        </p:blipFill>
        <p:spPr>
          <a:xfrm>
            <a:off x="0" y="5715443"/>
            <a:ext cx="12187650" cy="1142557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37"/>
            <a:ext cx="1007085" cy="88110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323930" y="1634801"/>
            <a:ext cx="7105379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047" y="96323"/>
            <a:ext cx="1658256" cy="89619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445033" y="1639871"/>
            <a:ext cx="129722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7" y="2184855"/>
            <a:ext cx="1556086" cy="15873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68708" y="2523681"/>
            <a:ext cx="5041629" cy="187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ЕЛЮТИНА АЛЛА АЛЕКСАНДРОВНА, заместитель директора по учебно-методической работе  КАУ ДПО «АИРО им. А.М.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Топорова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канд.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.наук</a:t>
            </a:r>
          </a:p>
          <a:p>
            <a:pPr algn="just">
              <a:lnSpc>
                <a:spcPts val="2000"/>
              </a:lnSpc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8(3852)555-897 доп.1003</a:t>
            </a:r>
          </a:p>
          <a:p>
            <a:pPr algn="just">
              <a:lnSpc>
                <a:spcPts val="2000"/>
              </a:lnSpc>
            </a:pP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eaa@iro22.ru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4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148504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81888" y="264160"/>
            <a:ext cx="10181331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300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Результаты исследования</a:t>
            </a:r>
            <a:endParaRPr lang="ru-RU" sz="23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68" y="1335785"/>
            <a:ext cx="472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По данным </a:t>
            </a:r>
            <a:r>
              <a:rPr lang="ru-RU" b="1" dirty="0" err="1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Минпросвещения</a:t>
            </a:r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, число несовершеннолетних иностранцев, получающих образование в России, с 2021 года выросло на 74 135 </a:t>
            </a:r>
            <a:r>
              <a:rPr lang="ru-RU" b="1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человек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2553" y="2444865"/>
            <a:ext cx="472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Roboto"/>
                <a:ea typeface="Calibri" panose="020F0502020204030204" pitchFamily="34" charset="0"/>
              </a:rPr>
              <a:t>При этом 77 процентов из них слабо владеют русским языком или не знают его совсем </a:t>
            </a:r>
          </a:p>
          <a:p>
            <a:endParaRPr lang="ru-RU" b="1" dirty="0"/>
          </a:p>
        </p:txBody>
      </p:sp>
      <p:pic>
        <p:nvPicPr>
          <p:cNvPr id="13" name="Рисунок 12" descr="аккаунт, аватарку, лица, человек, профиля, пользователя знач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1" y="5098352"/>
            <a:ext cx="536575" cy="56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аккаунт, аватарку, лица, человек, профиля, пользователя знач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8" y="4396849"/>
            <a:ext cx="536575" cy="56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аккаунт, аватарку, лица, человек, профиля, пользователя знач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0" y="3645194"/>
            <a:ext cx="536575" cy="56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937" y="3367110"/>
            <a:ext cx="5076724" cy="26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148504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81888" y="264160"/>
            <a:ext cx="10181331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3200" dirty="0" smtClean="0">
                <a:solidFill>
                  <a:srgbClr val="59101C"/>
                </a:solidFill>
                <a:latin typeface="Roboto"/>
                <a:ea typeface="Helvetica Neue"/>
                <a:sym typeface="Helvetica Neue"/>
              </a:rPr>
              <a:t>851 </a:t>
            </a:r>
            <a:r>
              <a:rPr lang="ru-RU" sz="1800" dirty="0" smtClean="0">
                <a:solidFill>
                  <a:srgbClr val="59101C"/>
                </a:solidFill>
                <a:latin typeface="Roboto"/>
                <a:ea typeface="Helvetica Neue"/>
                <a:sym typeface="Helvetica Neue"/>
              </a:rPr>
              <a:t>учащийся Алтайского края является иностранным гражданином</a:t>
            </a:r>
            <a:endParaRPr lang="ru-RU" sz="18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68" y="1335785"/>
            <a:ext cx="47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03589416"/>
              </p:ext>
            </p:extLst>
          </p:nvPr>
        </p:nvGraphicFramePr>
        <p:xfrm>
          <a:off x="814039" y="1380972"/>
          <a:ext cx="7818243" cy="452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61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68" y="1335785"/>
            <a:ext cx="472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66288038"/>
              </p:ext>
            </p:extLst>
          </p:nvPr>
        </p:nvGraphicFramePr>
        <p:xfrm>
          <a:off x="546410" y="345688"/>
          <a:ext cx="10281424" cy="634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15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632"/>
            <a:ext cx="12192000" cy="6835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717" y="120089"/>
            <a:ext cx="88728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НОВОВВЕДЕНИЯ </a:t>
            </a:r>
            <a:r>
              <a:rPr sz="3600" dirty="0"/>
              <a:t>С 1 </a:t>
            </a:r>
            <a:r>
              <a:rPr sz="3600" spc="-20" dirty="0"/>
              <a:t>СЕНТЯБРЯ </a:t>
            </a:r>
            <a:r>
              <a:rPr sz="3600" spc="-5" dirty="0"/>
              <a:t>2023</a:t>
            </a:r>
            <a:r>
              <a:rPr sz="3600" spc="-40" dirty="0"/>
              <a:t> </a:t>
            </a:r>
            <a:r>
              <a:rPr sz="3600" spc="-30" dirty="0"/>
              <a:t>ГОДА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69331" y="6438900"/>
            <a:ext cx="2228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BFBFBF"/>
                </a:solidFill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662" y="521906"/>
            <a:ext cx="355600" cy="2293620"/>
          </a:xfrm>
          <a:prstGeom prst="rect">
            <a:avLst/>
          </a:prstGeom>
        </p:spPr>
        <p:txBody>
          <a:bodyPr vert="horz" wrap="square" lIns="0" tIns="323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1</a:t>
            </a:r>
            <a:endParaRPr sz="5400" dirty="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450"/>
              </a:spcBef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2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582" y="3285045"/>
            <a:ext cx="360680" cy="283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ts val="6370"/>
              </a:lnSpc>
              <a:spcBef>
                <a:spcPts val="100"/>
              </a:spcBef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3</a:t>
            </a:r>
            <a:endParaRPr sz="5400" dirty="0">
              <a:latin typeface="Arial"/>
              <a:cs typeface="Arial"/>
            </a:endParaRPr>
          </a:p>
          <a:p>
            <a:pPr marL="25400">
              <a:lnSpc>
                <a:spcPts val="6370"/>
              </a:lnSpc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4</a:t>
            </a:r>
            <a:endParaRPr sz="5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25"/>
              </a:spcBef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5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9843" y="822613"/>
            <a:ext cx="5513469" cy="5491953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7780" marR="946785">
              <a:lnSpc>
                <a:spcPts val="1490"/>
              </a:lnSpc>
              <a:spcBef>
                <a:spcPts val="305"/>
              </a:spcBef>
            </a:pP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Введение </a:t>
            </a:r>
            <a:r>
              <a:rPr sz="1200" b="1" dirty="0" err="1">
                <a:solidFill>
                  <a:srgbClr val="1C387E"/>
                </a:solidFill>
                <a:latin typeface="Arial"/>
                <a:cs typeface="Arial"/>
              </a:rPr>
              <a:t>федеральных</a:t>
            </a: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1C387E"/>
                </a:solidFill>
                <a:latin typeface="Arial"/>
                <a:cs typeface="Arial"/>
              </a:rPr>
              <a:t>основных</a:t>
            </a:r>
            <a:r>
              <a:rPr lang="ru-RU" sz="12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1C387E"/>
                </a:solidFill>
                <a:latin typeface="Arial"/>
                <a:cs typeface="Arial"/>
              </a:rPr>
              <a:t>общеобразовательных</a:t>
            </a:r>
            <a:r>
              <a:rPr lang="ru-RU" sz="12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1C387E"/>
                </a:solidFill>
                <a:latin typeface="Arial"/>
                <a:cs typeface="Arial"/>
              </a:rPr>
              <a:t>программ</a:t>
            </a:r>
            <a:r>
              <a:rPr sz="12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во всех школах и детских садах</a:t>
            </a:r>
            <a:endParaRPr sz="1200" dirty="0">
              <a:latin typeface="Arial"/>
              <a:cs typeface="Arial"/>
            </a:endParaRPr>
          </a:p>
          <a:p>
            <a:pPr marL="17780" marR="851535">
              <a:lnSpc>
                <a:spcPct val="867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[ФЗ от 24 сентября 2022 г. № 371-ФЗ; приказы Минпросвещения России  от 18 мая 2023 г. № 372, от 18 мая 2023 г. № 370, от 18 мая 2023 г. № 371,  от 25 ноября 2022 г. № 1028; письма </a:t>
            </a:r>
            <a:r>
              <a:rPr sz="1000" dirty="0" err="1">
                <a:latin typeface="Arial"/>
                <a:cs typeface="Arial"/>
              </a:rPr>
              <a:t>Минпросвещения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dirty="0" err="1" smtClean="0">
                <a:latin typeface="Arial"/>
                <a:cs typeface="Arial"/>
              </a:rPr>
              <a:t>России</a:t>
            </a:r>
            <a:r>
              <a:rPr lang="ru-RU" sz="1000" dirty="0" smtClean="0">
                <a:latin typeface="Arial"/>
                <a:cs typeface="Arial"/>
              </a:rPr>
              <a:t> </a:t>
            </a:r>
            <a:r>
              <a:rPr sz="1000" dirty="0" err="1" smtClean="0">
                <a:latin typeface="Arial"/>
                <a:cs typeface="Arial"/>
              </a:rPr>
              <a:t>от</a:t>
            </a:r>
            <a:r>
              <a:rPr sz="1000" dirty="0" smtClean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14 июля 2023 г. № 03-1187, от 3 марта 2023 г. № 03-350]</a:t>
            </a:r>
          </a:p>
          <a:p>
            <a:pPr marL="34290" marR="718820">
              <a:lnSpc>
                <a:spcPts val="1510"/>
              </a:lnSpc>
              <a:spcBef>
                <a:spcPts val="830"/>
              </a:spcBef>
            </a:pP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Использование единых государственных учебников истории  для всех одиннадцатиклассников</a:t>
            </a:r>
            <a:endParaRPr sz="1200" dirty="0">
              <a:latin typeface="Arial"/>
              <a:cs typeface="Arial"/>
            </a:endParaRPr>
          </a:p>
          <a:p>
            <a:pPr marL="34290">
              <a:lnSpc>
                <a:spcPts val="1210"/>
              </a:lnSpc>
            </a:pPr>
            <a:r>
              <a:rPr sz="1000" dirty="0">
                <a:latin typeface="Arial"/>
                <a:cs typeface="Arial"/>
              </a:rPr>
              <a:t>[Приказ Минпросвещения России от 21 июля 2023 г. № 556 «О </a:t>
            </a:r>
            <a:r>
              <a:rPr sz="1000" dirty="0" err="1">
                <a:latin typeface="Arial"/>
                <a:cs typeface="Arial"/>
              </a:rPr>
              <a:t>внесении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dirty="0" err="1" smtClean="0">
                <a:latin typeface="Arial"/>
                <a:cs typeface="Arial"/>
              </a:rPr>
              <a:t>изменений</a:t>
            </a:r>
            <a:r>
              <a:rPr lang="ru-RU" sz="1000" dirty="0" smtClean="0">
                <a:latin typeface="Arial"/>
                <a:cs typeface="Arial"/>
              </a:rPr>
              <a:t> </a:t>
            </a:r>
            <a:r>
              <a:rPr sz="1000" dirty="0" smtClean="0">
                <a:latin typeface="Arial"/>
                <a:cs typeface="Arial"/>
              </a:rPr>
              <a:t>в </a:t>
            </a:r>
            <a:r>
              <a:rPr sz="1000" dirty="0">
                <a:latin typeface="Arial"/>
                <a:cs typeface="Arial"/>
              </a:rPr>
              <a:t>приложения № 1 и № 2 к приказу Министерства просвещения Российской Федерации  от 21 сентября 2022 г. № 858 «Об утверждении федерального перечня учебников,  допущенных к использованию при реализации имеющих государственную аккредитацию  образовательных программ начального общего, основного общего, среднего общего  образования организациями, осуществляющими образовательную деятельность,</a:t>
            </a:r>
          </a:p>
          <a:p>
            <a:pPr marL="34290">
              <a:lnSpc>
                <a:spcPts val="1295"/>
              </a:lnSpc>
            </a:pPr>
            <a:r>
              <a:rPr sz="1000" dirty="0">
                <a:latin typeface="Arial"/>
                <a:cs typeface="Arial"/>
              </a:rPr>
              <a:t>и установления предельного срока использования исключенных учебников»]</a:t>
            </a:r>
          </a:p>
          <a:p>
            <a:pPr marL="34290" marR="1576705">
              <a:lnSpc>
                <a:spcPts val="1490"/>
              </a:lnSpc>
              <a:spcBef>
                <a:spcPts val="869"/>
              </a:spcBef>
            </a:pP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Привлечение обучающихся школ в обязательном  порядке к общественно полезному труду</a:t>
            </a:r>
            <a:endParaRPr sz="1200" dirty="0">
              <a:latin typeface="Arial"/>
              <a:cs typeface="Arial"/>
            </a:endParaRPr>
          </a:p>
          <a:p>
            <a:pPr marL="34290" marR="1778000">
              <a:lnSpc>
                <a:spcPts val="1200"/>
              </a:lnSpc>
              <a:spcBef>
                <a:spcPts val="155"/>
              </a:spcBef>
            </a:pPr>
            <a:r>
              <a:rPr sz="1000" dirty="0">
                <a:latin typeface="Arial"/>
                <a:cs typeface="Arial"/>
              </a:rPr>
              <a:t>[ФЗ от 4 августа 2023 г. № 479-ФЗ «О внесении изменений  в ФЗ «Об образовании в Российской Федерации»]</a:t>
            </a:r>
          </a:p>
          <a:p>
            <a:pPr marL="34290">
              <a:lnSpc>
                <a:spcPts val="1595"/>
              </a:lnSpc>
              <a:spcBef>
                <a:spcPts val="620"/>
              </a:spcBef>
            </a:pP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Апробация нового учебного предмета «Основы безопасности</a:t>
            </a:r>
            <a:endParaRPr sz="1200" dirty="0">
              <a:latin typeface="Arial"/>
              <a:cs typeface="Arial"/>
            </a:endParaRPr>
          </a:p>
          <a:p>
            <a:pPr marL="34290" marR="431800">
              <a:lnSpc>
                <a:spcPct val="89300"/>
              </a:lnSpc>
              <a:spcBef>
                <a:spcPts val="95"/>
              </a:spcBef>
            </a:pP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и защиты Родины», введение которого планируется с 1 сентября  2024 года вместо учебного предмета «Основы безопасности  жизнедеятельности»</a:t>
            </a:r>
            <a:endParaRPr sz="1200" dirty="0">
              <a:latin typeface="Arial"/>
              <a:cs typeface="Arial"/>
            </a:endParaRPr>
          </a:p>
          <a:p>
            <a:pPr marL="34290" marR="1778000">
              <a:lnSpc>
                <a:spcPts val="1300"/>
              </a:lnSpc>
              <a:spcBef>
                <a:spcPts val="70"/>
              </a:spcBef>
            </a:pPr>
            <a:r>
              <a:rPr sz="1000" dirty="0">
                <a:latin typeface="Arial"/>
                <a:cs typeface="Arial"/>
              </a:rPr>
              <a:t>[ФЗ от 4 августа 2023 г. № 479-ФЗ «О внесении изменений  в ФЗ «Об образовании в Российской Федерации»]</a:t>
            </a:r>
          </a:p>
          <a:p>
            <a:pPr marL="12700">
              <a:lnSpc>
                <a:spcPts val="1585"/>
              </a:lnSpc>
              <a:spcBef>
                <a:spcPts val="570"/>
              </a:spcBef>
            </a:pP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Возвращение в школу серебряных медалей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50"/>
              </a:lnSpc>
            </a:pPr>
            <a:r>
              <a:rPr sz="1200" b="1" dirty="0">
                <a:solidFill>
                  <a:srgbClr val="1C387E"/>
                </a:solidFill>
                <a:latin typeface="Arial"/>
                <a:cs typeface="Arial"/>
              </a:rPr>
              <a:t>(«За особые успехи в учении» II степени)</a:t>
            </a:r>
            <a:endParaRPr sz="1200" dirty="0">
              <a:latin typeface="Arial"/>
              <a:cs typeface="Arial"/>
            </a:endParaRPr>
          </a:p>
          <a:p>
            <a:pPr marL="12700" marR="1800225">
              <a:lnSpc>
                <a:spcPts val="1200"/>
              </a:lnSpc>
              <a:spcBef>
                <a:spcPts val="204"/>
              </a:spcBef>
            </a:pPr>
            <a:r>
              <a:rPr sz="1000" dirty="0">
                <a:latin typeface="Arial"/>
                <a:cs typeface="Arial"/>
              </a:rPr>
              <a:t>[ФЗ от 4 августа 2023 г. № 479-ФЗ «О внесении изменений  в ФЗ «Об образовании в Российской Федерации»]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19989" y="471931"/>
            <a:ext cx="338455" cy="2634615"/>
          </a:xfrm>
          <a:prstGeom prst="rect">
            <a:avLst/>
          </a:prstGeom>
        </p:spPr>
        <p:txBody>
          <a:bodyPr vert="horz" wrap="square" lIns="0" tIns="494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90"/>
              </a:spcBef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6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94"/>
              </a:spcBef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7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1837" y="1114044"/>
            <a:ext cx="5057114" cy="342042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1471930">
              <a:lnSpc>
                <a:spcPts val="1510"/>
              </a:lnSpc>
              <a:spcBef>
                <a:spcPts val="290"/>
              </a:spcBef>
            </a:pPr>
            <a:r>
              <a:rPr sz="1400" b="1" dirty="0" err="1" smtClean="0">
                <a:solidFill>
                  <a:srgbClr val="1C387E"/>
                </a:solidFill>
                <a:latin typeface="Arial"/>
                <a:cs typeface="Arial"/>
              </a:rPr>
              <a:t>Введение</a:t>
            </a:r>
            <a:r>
              <a:rPr lang="ru-RU" sz="14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400" b="1" dirty="0" err="1" smtClean="0">
                <a:solidFill>
                  <a:srgbClr val="1C387E"/>
                </a:solidFill>
                <a:latin typeface="Arial"/>
                <a:cs typeface="Arial"/>
              </a:rPr>
              <a:t>единой</a:t>
            </a:r>
            <a:r>
              <a:rPr lang="ru-RU" sz="14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400" b="1" dirty="0" err="1" smtClean="0">
                <a:solidFill>
                  <a:srgbClr val="1C387E"/>
                </a:solidFill>
                <a:latin typeface="Arial"/>
                <a:cs typeface="Arial"/>
              </a:rPr>
              <a:t>системы</a:t>
            </a:r>
            <a:r>
              <a:rPr lang="ru-RU" sz="14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400" b="1" dirty="0" err="1" smtClean="0">
                <a:solidFill>
                  <a:srgbClr val="1C387E"/>
                </a:solidFill>
                <a:latin typeface="Arial"/>
                <a:cs typeface="Arial"/>
              </a:rPr>
              <a:t>профориентации</a:t>
            </a:r>
            <a:r>
              <a:rPr sz="1400" b="1" dirty="0" smtClean="0">
                <a:solidFill>
                  <a:srgbClr val="1C387E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обучающихся школ</a:t>
            </a:r>
            <a:endParaRPr sz="1400" dirty="0">
              <a:latin typeface="Arial"/>
              <a:cs typeface="Arial"/>
            </a:endParaRPr>
          </a:p>
          <a:p>
            <a:pPr marL="12700" marR="1275080" algn="just">
              <a:lnSpc>
                <a:spcPct val="86700"/>
              </a:lnSpc>
              <a:spcBef>
                <a:spcPts val="85"/>
              </a:spcBef>
            </a:pPr>
            <a:r>
              <a:rPr sz="1000" dirty="0">
                <a:latin typeface="Arial"/>
                <a:cs typeface="Arial"/>
              </a:rPr>
              <a:t>[ФЗ от 4 августа 2023 г. № 479-ФЗ «О внесении изменений  в ФЗ «Об образовании в Российской Федерации»; письмо  Минпросвещения России от 1 июня 2023 г. № АБ-2324/05</a:t>
            </a:r>
          </a:p>
          <a:p>
            <a:pPr marL="12700" marR="1221740" algn="just">
              <a:lnSpc>
                <a:spcPts val="1300"/>
              </a:lnSpc>
              <a:spcBef>
                <a:spcPts val="15"/>
              </a:spcBef>
            </a:pPr>
            <a:r>
              <a:rPr sz="1000" dirty="0">
                <a:latin typeface="Arial"/>
                <a:cs typeface="Arial"/>
              </a:rPr>
              <a:t>«О направлении информации о внедрении Единой модели  профессиональной ориентации (главам субъектов РФ)»]</a:t>
            </a:r>
          </a:p>
          <a:p>
            <a:pPr marL="12700" marR="396875">
              <a:lnSpc>
                <a:spcPts val="1510"/>
              </a:lnSpc>
              <a:spcBef>
                <a:spcPts val="810"/>
              </a:spcBef>
            </a:pP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Проведение обязательной диагностики на знание русского  языка детей мигрантов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000" dirty="0">
                <a:latin typeface="Arial"/>
                <a:cs typeface="Arial"/>
              </a:rPr>
              <a:t>[Приказ Минпросвещения России от 3 августа 2023 г. № 581</a:t>
            </a:r>
          </a:p>
          <a:p>
            <a:pPr marL="12700" marR="5080">
              <a:lnSpc>
                <a:spcPct val="90400"/>
              </a:lnSpc>
              <a:spcBef>
                <a:spcPts val="15"/>
              </a:spcBef>
            </a:pPr>
            <a:r>
              <a:rPr sz="1000" dirty="0">
                <a:latin typeface="Arial"/>
                <a:cs typeface="Arial"/>
              </a:rPr>
              <a:t>«О внесении изменения в пункт 13 Порядка организации и осуществления  образовательной деятельности по основным общеобразовательным  программам – образовательным программам начального общего, основного  общего и среднего общего образования, утвержденного приказом  Министерства просвещения Российской Федерации от 22 марта 2021 г. № 115»]</a:t>
            </a:r>
          </a:p>
          <a:p>
            <a:pPr marL="12700" marR="449580">
              <a:lnSpc>
                <a:spcPct val="89300"/>
              </a:lnSpc>
              <a:spcBef>
                <a:spcPts val="869"/>
              </a:spcBef>
            </a:pP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Введение должности советника директора по воспитанию  в общеобразовательных организациях всех субъектов  Российской Федерации, а также в организациях СПО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89519" y="682751"/>
            <a:ext cx="4602480" cy="548640"/>
            <a:chOff x="7589519" y="682751"/>
            <a:chExt cx="4602480" cy="548640"/>
          </a:xfrm>
        </p:grpSpPr>
        <p:sp>
          <p:nvSpPr>
            <p:cNvPr id="11" name="object 11"/>
            <p:cNvSpPr/>
            <p:nvPr/>
          </p:nvSpPr>
          <p:spPr>
            <a:xfrm>
              <a:off x="7589519" y="682751"/>
              <a:ext cx="4599432" cy="548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13890" y="760437"/>
              <a:ext cx="4478655" cy="318135"/>
            </a:xfrm>
            <a:custGeom>
              <a:avLst/>
              <a:gdLst/>
              <a:ahLst/>
              <a:cxnLst/>
              <a:rect l="l" t="t" r="r" b="b"/>
              <a:pathLst>
                <a:path w="4478655" h="318134">
                  <a:moveTo>
                    <a:pt x="4478108" y="0"/>
                  </a:moveTo>
                  <a:lnTo>
                    <a:pt x="0" y="0"/>
                  </a:lnTo>
                  <a:lnTo>
                    <a:pt x="0" y="317576"/>
                  </a:lnTo>
                  <a:lnTo>
                    <a:pt x="4478108" y="317576"/>
                  </a:lnTo>
                  <a:lnTo>
                    <a:pt x="4478108" y="0"/>
                  </a:lnTo>
                  <a:close/>
                </a:path>
              </a:pathLst>
            </a:custGeom>
            <a:solidFill>
              <a:srgbClr val="BD4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40255" y="758444"/>
            <a:ext cx="398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Письмо 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от 10 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августа 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2023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8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65" dirty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ТВ-1552/03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1837" y="4569692"/>
            <a:ext cx="5057114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100"/>
              </a:spcBef>
            </a:pP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Расширение проекта «Профессионалитет» (</a:t>
            </a:r>
            <a:r>
              <a:rPr sz="1400" b="1" dirty="0" err="1">
                <a:solidFill>
                  <a:srgbClr val="1C387E"/>
                </a:solidFill>
                <a:latin typeface="Arial"/>
                <a:cs typeface="Arial"/>
              </a:rPr>
              <a:t>будут</a:t>
            </a: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400" b="1" dirty="0" err="1" smtClean="0">
                <a:solidFill>
                  <a:srgbClr val="1C387E"/>
                </a:solidFill>
                <a:latin typeface="Arial"/>
                <a:cs typeface="Arial"/>
              </a:rPr>
              <a:t>открыты</a:t>
            </a:r>
            <a:r>
              <a:rPr lang="ru-RU" sz="14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1C387E"/>
                </a:solidFill>
                <a:latin typeface="Arial"/>
                <a:cs typeface="Arial"/>
              </a:rPr>
              <a:t>60 </a:t>
            </a: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образовательных кластеров среднего профессионального  образования по отраслям, ориентированным </a:t>
            </a:r>
            <a:r>
              <a:rPr sz="1400" b="1" dirty="0" err="1">
                <a:solidFill>
                  <a:srgbClr val="1C387E"/>
                </a:solidFill>
                <a:latin typeface="Arial"/>
                <a:cs typeface="Arial"/>
              </a:rPr>
              <a:t>на</a:t>
            </a: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400" b="1" dirty="0" err="1" smtClean="0">
                <a:solidFill>
                  <a:srgbClr val="1C387E"/>
                </a:solidFill>
                <a:latin typeface="Arial"/>
                <a:cs typeface="Arial"/>
              </a:rPr>
              <a:t>малый</a:t>
            </a:r>
            <a:r>
              <a:rPr lang="ru-RU" sz="1400" b="1" dirty="0" smtClean="0">
                <a:solidFill>
                  <a:srgbClr val="1C387E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1C387E"/>
                </a:solidFill>
                <a:latin typeface="Arial"/>
                <a:cs typeface="Arial"/>
              </a:rPr>
              <a:t>и </a:t>
            </a: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средний бизнес, а также сферу услуг)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95"/>
              </a:lnSpc>
            </a:pPr>
            <a:r>
              <a:rPr sz="1000" dirty="0">
                <a:latin typeface="Arial"/>
                <a:cs typeface="Arial"/>
              </a:rPr>
              <a:t>[Постановление Правительства Российской Федерации от 14 января 2022 г. № 4]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20891" y="3751579"/>
            <a:ext cx="650875" cy="284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r">
              <a:lnSpc>
                <a:spcPts val="6360"/>
              </a:lnSpc>
              <a:spcBef>
                <a:spcPts val="100"/>
              </a:spcBef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8</a:t>
            </a:r>
            <a:endParaRPr sz="5400">
              <a:latin typeface="Arial"/>
              <a:cs typeface="Arial"/>
            </a:endParaRPr>
          </a:p>
          <a:p>
            <a:pPr marR="18415" algn="r">
              <a:lnSpc>
                <a:spcPts val="6360"/>
              </a:lnSpc>
            </a:pPr>
            <a:r>
              <a:rPr sz="5400" b="1" spc="-545" dirty="0">
                <a:solidFill>
                  <a:srgbClr val="BD4336"/>
                </a:solidFill>
                <a:latin typeface="Arial"/>
                <a:cs typeface="Arial"/>
              </a:rPr>
              <a:t>9</a:t>
            </a:r>
            <a:endParaRPr sz="5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20"/>
              </a:spcBef>
            </a:pPr>
            <a:r>
              <a:rPr sz="5400" b="1" spc="-550" dirty="0">
                <a:solidFill>
                  <a:srgbClr val="BD4336"/>
                </a:solidFill>
                <a:latin typeface="Arial"/>
                <a:cs typeface="Arial"/>
              </a:rPr>
              <a:t>10</a:t>
            </a:r>
            <a:endParaRPr sz="5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1837" y="5842507"/>
            <a:ext cx="505711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dirty="0">
                <a:solidFill>
                  <a:srgbClr val="1C387E"/>
                </a:solidFill>
                <a:latin typeface="Arial"/>
                <a:cs typeface="Arial"/>
              </a:rPr>
              <a:t>Внедрение ФГИС «Моя школа»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000" dirty="0">
                <a:latin typeface="Arial"/>
                <a:cs typeface="Arial"/>
              </a:rPr>
              <a:t>[Постановление Правительства Российской Федерации от 13 июля 2022 г</a:t>
            </a:r>
            <a:r>
              <a:rPr sz="1000" dirty="0" smtClean="0">
                <a:latin typeface="Arial"/>
                <a:cs typeface="Arial"/>
              </a:rPr>
              <a:t>.</a:t>
            </a:r>
            <a:r>
              <a:rPr lang="ru-RU" sz="1000" dirty="0" smtClean="0">
                <a:latin typeface="Arial"/>
                <a:cs typeface="Arial"/>
              </a:rPr>
              <a:t> </a:t>
            </a:r>
            <a:r>
              <a:rPr sz="1000" dirty="0" smtClean="0">
                <a:latin typeface="Arial"/>
                <a:cs typeface="Arial"/>
              </a:rPr>
              <a:t>№ </a:t>
            </a:r>
            <a:r>
              <a:rPr sz="1000" dirty="0">
                <a:latin typeface="Arial"/>
                <a:cs typeface="Arial"/>
              </a:rPr>
              <a:t>1241 «О федеральной государственной </a:t>
            </a:r>
            <a:r>
              <a:rPr sz="1000" dirty="0" err="1">
                <a:latin typeface="Arial"/>
                <a:cs typeface="Arial"/>
              </a:rPr>
              <a:t>информационной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dirty="0" err="1" smtClean="0">
                <a:latin typeface="Arial"/>
                <a:cs typeface="Arial"/>
              </a:rPr>
              <a:t>системе</a:t>
            </a:r>
            <a:r>
              <a:rPr lang="ru-RU" sz="1000" dirty="0" smtClean="0">
                <a:latin typeface="Arial"/>
                <a:cs typeface="Arial"/>
              </a:rPr>
              <a:t> «Моя школа»]</a:t>
            </a:r>
          </a:p>
          <a:p>
            <a:pPr marL="12700">
              <a:lnSpc>
                <a:spcPts val="1370"/>
              </a:lnSpc>
            </a:pP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38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81888" y="1187310"/>
            <a:ext cx="4549795" cy="4287938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R="396875" defTabSz="0">
              <a:lnSpc>
                <a:spcPct val="100000"/>
              </a:lnSpc>
              <a:spcBef>
                <a:spcPts val="810"/>
              </a:spcBef>
            </a:pPr>
            <a:r>
              <a:rPr lang="ru-RU" sz="1600" kern="0" spc="-160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Проведение </a:t>
            </a:r>
            <a:r>
              <a:rPr lang="ru-RU" sz="1600" kern="0" spc="-155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обязательной </a:t>
            </a:r>
            <a:r>
              <a:rPr lang="ru-RU" sz="1600" kern="0" spc="-150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диагностики </a:t>
            </a:r>
            <a:r>
              <a:rPr lang="ru-RU" sz="1600" kern="0" spc="-155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на </a:t>
            </a:r>
            <a:r>
              <a:rPr lang="ru-RU" sz="1600" kern="0" spc="-150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знание </a:t>
            </a:r>
            <a:r>
              <a:rPr lang="ru-RU" sz="1600" kern="0" spc="-145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русского  языка </a:t>
            </a:r>
            <a:r>
              <a:rPr lang="ru-RU" sz="1600" kern="0" spc="-150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детей</a:t>
            </a:r>
            <a:r>
              <a:rPr lang="ru-RU" sz="1600" kern="0" dirty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 </a:t>
            </a:r>
            <a:r>
              <a:rPr lang="ru-RU" sz="1600" kern="0" spc="-155" dirty="0" smtClean="0">
                <a:solidFill>
                  <a:srgbClr val="1C387E"/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мигрантов</a:t>
            </a:r>
            <a:endParaRPr lang="ru-RU" sz="1600" kern="0" dirty="0">
              <a:latin typeface="Roboto" panose="020B0604020202020204" charset="0"/>
              <a:ea typeface="Roboto" panose="020B0604020202020204" charset="0"/>
              <a:cs typeface="Arial"/>
            </a:endParaRPr>
          </a:p>
          <a:p>
            <a:pPr defTabSz="0">
              <a:lnSpc>
                <a:spcPct val="100000"/>
              </a:lnSpc>
            </a:pPr>
            <a:r>
              <a:rPr lang="ru-RU" sz="1600" kern="0" spc="-114" dirty="0">
                <a:latin typeface="Roboto" panose="020B0604020202020204" charset="0"/>
                <a:ea typeface="Roboto" panose="020B0604020202020204" charset="0"/>
                <a:cs typeface="Arial"/>
              </a:rPr>
              <a:t>[Приказ </a:t>
            </a:r>
            <a:r>
              <a:rPr lang="ru-RU" sz="1600" kern="0" spc="-130" dirty="0" err="1">
                <a:latin typeface="Roboto" panose="020B0604020202020204" charset="0"/>
                <a:ea typeface="Roboto" panose="020B0604020202020204" charset="0"/>
                <a:cs typeface="Arial"/>
              </a:rPr>
              <a:t>Минпросвещения</a:t>
            </a:r>
            <a:r>
              <a:rPr lang="ru-RU" sz="1600" kern="0" spc="-130" dirty="0">
                <a:latin typeface="Roboto" panose="020B0604020202020204" charset="0"/>
                <a:ea typeface="Roboto" panose="020B0604020202020204" charset="0"/>
                <a:cs typeface="Arial"/>
              </a:rPr>
              <a:t>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России </a:t>
            </a:r>
            <a:r>
              <a:rPr lang="ru-RU" sz="1600" kern="0" spc="-110" dirty="0">
                <a:latin typeface="Roboto" panose="020B0604020202020204" charset="0"/>
                <a:ea typeface="Roboto" panose="020B0604020202020204" charset="0"/>
                <a:cs typeface="Arial"/>
              </a:rPr>
              <a:t>от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3 </a:t>
            </a:r>
            <a:r>
              <a:rPr lang="ru-RU" sz="1600" kern="0" spc="-110" dirty="0">
                <a:latin typeface="Roboto" panose="020B0604020202020204" charset="0"/>
                <a:ea typeface="Roboto" panose="020B0604020202020204" charset="0"/>
                <a:cs typeface="Arial"/>
              </a:rPr>
              <a:t>августа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2023 </a:t>
            </a:r>
            <a:r>
              <a:rPr lang="ru-RU" sz="1600" kern="0" spc="-70" dirty="0">
                <a:latin typeface="Roboto" panose="020B0604020202020204" charset="0"/>
                <a:ea typeface="Roboto" panose="020B0604020202020204" charset="0"/>
                <a:cs typeface="Arial"/>
              </a:rPr>
              <a:t>г.</a:t>
            </a:r>
            <a:r>
              <a:rPr lang="ru-RU" sz="1600" kern="0" spc="135" dirty="0">
                <a:latin typeface="Roboto" panose="020B0604020202020204" charset="0"/>
                <a:ea typeface="Roboto" panose="020B0604020202020204" charset="0"/>
                <a:cs typeface="Arial"/>
              </a:rPr>
              <a:t> </a:t>
            </a:r>
            <a:r>
              <a:rPr lang="ru-RU" sz="1600" kern="0" spc="-235" dirty="0">
                <a:latin typeface="Roboto" panose="020B0604020202020204" charset="0"/>
                <a:ea typeface="Roboto" panose="020B0604020202020204" charset="0"/>
                <a:cs typeface="Arial"/>
              </a:rPr>
              <a:t>№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581</a:t>
            </a:r>
            <a:endParaRPr lang="ru-RU" sz="1600" kern="0" dirty="0">
              <a:latin typeface="Roboto" panose="020B0604020202020204" charset="0"/>
              <a:ea typeface="Roboto" panose="020B0604020202020204" charset="0"/>
              <a:cs typeface="Arial"/>
            </a:endParaRPr>
          </a:p>
          <a:p>
            <a:pPr marR="5080" defTabSz="0">
              <a:lnSpc>
                <a:spcPct val="100000"/>
              </a:lnSpc>
              <a:spcBef>
                <a:spcPts val="15"/>
              </a:spcBef>
            </a:pPr>
            <a:r>
              <a:rPr lang="ru-RU" sz="1600" kern="0" spc="-145" dirty="0">
                <a:latin typeface="Roboto" panose="020B0604020202020204" charset="0"/>
                <a:ea typeface="Roboto" panose="020B0604020202020204" charset="0"/>
                <a:cs typeface="Arial"/>
              </a:rPr>
              <a:t>«О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внесении изменения </a:t>
            </a:r>
            <a:r>
              <a:rPr lang="ru-RU" sz="1600" kern="0" spc="-114" dirty="0">
                <a:latin typeface="Roboto" panose="020B0604020202020204" charset="0"/>
                <a:ea typeface="Roboto" panose="020B0604020202020204" charset="0"/>
                <a:cs typeface="Arial"/>
              </a:rPr>
              <a:t>в пункт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13 Порядка </a:t>
            </a:r>
            <a:r>
              <a:rPr lang="ru-RU" sz="1600" kern="0" spc="-120" dirty="0">
                <a:latin typeface="Roboto" panose="020B0604020202020204" charset="0"/>
                <a:ea typeface="Roboto" panose="020B0604020202020204" charset="0"/>
                <a:cs typeface="Arial"/>
              </a:rPr>
              <a:t>организации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и осуществления  </a:t>
            </a:r>
            <a:r>
              <a:rPr lang="ru-RU" sz="1600" kern="0" spc="-120" dirty="0">
                <a:latin typeface="Roboto" panose="020B0604020202020204" charset="0"/>
                <a:ea typeface="Roboto" panose="020B0604020202020204" charset="0"/>
                <a:cs typeface="Arial"/>
              </a:rPr>
              <a:t>образовательной деятельности по </a:t>
            </a:r>
            <a:r>
              <a:rPr lang="ru-RU" sz="1600" kern="0" spc="-130" dirty="0">
                <a:latin typeface="Roboto" panose="020B0604020202020204" charset="0"/>
                <a:ea typeface="Roboto" panose="020B0604020202020204" charset="0"/>
                <a:cs typeface="Arial"/>
              </a:rPr>
              <a:t>основным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общеобразовательным  программам – образовательным программам </a:t>
            </a:r>
            <a:r>
              <a:rPr lang="ru-RU" sz="1600" kern="0" spc="-120" dirty="0">
                <a:latin typeface="Roboto" panose="020B0604020202020204" charset="0"/>
                <a:ea typeface="Roboto" panose="020B0604020202020204" charset="0"/>
                <a:cs typeface="Arial"/>
              </a:rPr>
              <a:t>начального </a:t>
            </a:r>
            <a:r>
              <a:rPr lang="ru-RU" sz="1600" kern="0" spc="-114" dirty="0">
                <a:latin typeface="Roboto" panose="020B0604020202020204" charset="0"/>
                <a:ea typeface="Roboto" panose="020B0604020202020204" charset="0"/>
                <a:cs typeface="Arial"/>
              </a:rPr>
              <a:t>общего, </a:t>
            </a:r>
            <a:r>
              <a:rPr lang="ru-RU" sz="1600" kern="0" spc="-120" dirty="0">
                <a:latin typeface="Roboto" panose="020B0604020202020204" charset="0"/>
                <a:ea typeface="Roboto" panose="020B0604020202020204" charset="0"/>
                <a:cs typeface="Arial"/>
              </a:rPr>
              <a:t>основного 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общего и </a:t>
            </a:r>
            <a:r>
              <a:rPr lang="ru-RU" sz="1600" kern="0" spc="-120" dirty="0">
                <a:latin typeface="Roboto" panose="020B0604020202020204" charset="0"/>
                <a:ea typeface="Roboto" panose="020B0604020202020204" charset="0"/>
                <a:cs typeface="Arial"/>
              </a:rPr>
              <a:t>среднего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общего </a:t>
            </a:r>
            <a:r>
              <a:rPr lang="ru-RU" sz="1600" kern="0" spc="-114" dirty="0">
                <a:latin typeface="Roboto" panose="020B0604020202020204" charset="0"/>
                <a:ea typeface="Roboto" panose="020B0604020202020204" charset="0"/>
                <a:cs typeface="Arial"/>
              </a:rPr>
              <a:t>образования, </a:t>
            </a:r>
            <a:r>
              <a:rPr lang="ru-RU" sz="1600" kern="0" spc="-120" dirty="0">
                <a:latin typeface="Roboto" panose="020B0604020202020204" charset="0"/>
                <a:ea typeface="Roboto" panose="020B0604020202020204" charset="0"/>
                <a:cs typeface="Arial"/>
              </a:rPr>
              <a:t>утвержденного приказом 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Министерства просвещения </a:t>
            </a:r>
            <a:r>
              <a:rPr lang="ru-RU" sz="1600" kern="0" spc="-120" dirty="0">
                <a:latin typeface="Roboto" panose="020B0604020202020204" charset="0"/>
                <a:ea typeface="Roboto" panose="020B0604020202020204" charset="0"/>
                <a:cs typeface="Arial"/>
              </a:rPr>
              <a:t>Российской </a:t>
            </a:r>
            <a:r>
              <a:rPr lang="ru-RU" sz="1600" kern="0" spc="-130" dirty="0">
                <a:latin typeface="Roboto" panose="020B0604020202020204" charset="0"/>
                <a:ea typeface="Roboto" panose="020B0604020202020204" charset="0"/>
                <a:cs typeface="Arial"/>
              </a:rPr>
              <a:t>Федерации </a:t>
            </a:r>
            <a:r>
              <a:rPr lang="ru-RU" sz="1600" kern="0" spc="-110" dirty="0">
                <a:latin typeface="Roboto" panose="020B0604020202020204" charset="0"/>
                <a:ea typeface="Roboto" panose="020B0604020202020204" charset="0"/>
                <a:cs typeface="Arial"/>
              </a:rPr>
              <a:t>от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22 марта 2021 </a:t>
            </a:r>
            <a:r>
              <a:rPr lang="ru-RU" sz="1600" kern="0" spc="-70" dirty="0">
                <a:latin typeface="Roboto" panose="020B0604020202020204" charset="0"/>
                <a:ea typeface="Roboto" panose="020B0604020202020204" charset="0"/>
                <a:cs typeface="Arial"/>
              </a:rPr>
              <a:t>г. </a:t>
            </a:r>
            <a:r>
              <a:rPr lang="ru-RU" sz="1600" kern="0" spc="-235" dirty="0">
                <a:latin typeface="Roboto" panose="020B0604020202020204" charset="0"/>
                <a:ea typeface="Roboto" panose="020B0604020202020204" charset="0"/>
                <a:cs typeface="Arial"/>
              </a:rPr>
              <a:t>№</a:t>
            </a:r>
            <a:r>
              <a:rPr lang="ru-RU" sz="1600" kern="0" spc="-225" dirty="0">
                <a:latin typeface="Roboto" panose="020B0604020202020204" charset="0"/>
                <a:ea typeface="Roboto" panose="020B0604020202020204" charset="0"/>
                <a:cs typeface="Arial"/>
              </a:rPr>
              <a:t> </a:t>
            </a:r>
            <a:r>
              <a:rPr lang="ru-RU" sz="1600" kern="0" spc="-125" dirty="0">
                <a:latin typeface="Roboto" panose="020B0604020202020204" charset="0"/>
                <a:ea typeface="Roboto" panose="020B0604020202020204" charset="0"/>
                <a:cs typeface="Arial"/>
              </a:rPr>
              <a:t>115»]</a:t>
            </a:r>
            <a:endParaRPr lang="ru-RU" sz="1600" kern="0" dirty="0">
              <a:latin typeface="Roboto" panose="020B0604020202020204" charset="0"/>
              <a:ea typeface="Roboto" panose="020B0604020202020204" charset="0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854" y="1187310"/>
            <a:ext cx="5297195" cy="40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81888" y="501805"/>
            <a:ext cx="4747311" cy="2145142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R="396875" defTabSz="0">
              <a:lnSpc>
                <a:spcPct val="100000"/>
              </a:lnSpc>
              <a:spcBef>
                <a:spcPts val="810"/>
              </a:spcBef>
            </a:pPr>
            <a:r>
              <a:rPr lang="ru-RU" sz="2000" kern="0" spc="-160" dirty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ДИАГНОСТИЧЕСКИЕ МАТЕРИАЛЫ ДЛЯ ДЕТЕЙ, НЕ ВЛАДЕЮЩИХ И СЛАБО владеющих русским языком размещены на портале «Единое содержание общего образования» </a:t>
            </a:r>
            <a:endParaRPr lang="ru-RU" sz="2000" kern="0" spc="-160" dirty="0">
              <a:solidFill>
                <a:schemeClr val="accent2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888" y="356839"/>
            <a:ext cx="4884234" cy="4226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245" y="3183314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81888" y="501806"/>
            <a:ext cx="4290111" cy="3027458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R="396875" defTabSz="0">
              <a:lnSpc>
                <a:spcPct val="100000"/>
              </a:lnSpc>
              <a:spcBef>
                <a:spcPts val="810"/>
              </a:spcBef>
            </a:pPr>
            <a:r>
              <a:rPr lang="ru-RU" sz="2000" kern="0" spc="-160" dirty="0" smtClean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Методические и дидактические материалы для работы с детьми, испытывающими трудности при изучении русского языка размещены </a:t>
            </a:r>
            <a:r>
              <a:rPr lang="ru-RU" sz="2000" kern="0" spc="-160" dirty="0">
                <a:solidFill>
                  <a:schemeClr val="accent2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Arial"/>
              </a:rPr>
              <a:t>на портале «Единое содержание общего образования» </a:t>
            </a:r>
            <a:endParaRPr lang="ru-RU" sz="2000" kern="0" spc="-160" dirty="0">
              <a:solidFill>
                <a:schemeClr val="accent2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420" y="356838"/>
            <a:ext cx="5641061" cy="4650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466" y="3746835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>
            <a:extLst>
              <a:ext uri="{FF2B5EF4-FFF2-40B4-BE49-F238E27FC236}">
                <a16:creationId xmlns=""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63219" y="36228"/>
            <a:ext cx="1728781" cy="338103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281888" y="264160"/>
            <a:ext cx="10181331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Учителя школ сталкиваются </a:t>
            </a:r>
            <a:r>
              <a:rPr lang="ru-RU" sz="2000" dirty="0"/>
              <a:t>со следующими проблемами: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4227" y="1698622"/>
            <a:ext cx="9959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Преодоление </a:t>
            </a:r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языкового барьера. </a:t>
            </a:r>
            <a:endParaRPr lang="ru-RU" b="1" dirty="0" smtClean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endParaRPr lang="ru-RU" b="1" dirty="0" smtClean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2. Психологический </a:t>
            </a:r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стресс. </a:t>
            </a:r>
            <a:endParaRPr lang="ru-RU" b="1" dirty="0" smtClean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endParaRPr lang="ru-RU" b="1" dirty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3. </a:t>
            </a:r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Трудности в подготовке домашнего задания. </a:t>
            </a:r>
            <a:endParaRPr lang="ru-RU" b="1" dirty="0" smtClean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endParaRPr lang="ru-RU" b="1" dirty="0" smtClean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4</a:t>
            </a:r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. Отсутствие помощи родителей. </a:t>
            </a:r>
            <a:endParaRPr lang="ru-RU" b="1" dirty="0" smtClean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endParaRPr lang="ru-RU" b="1" dirty="0" smtClean="0">
              <a:solidFill>
                <a:srgbClr val="59101C"/>
              </a:solidFill>
              <a:latin typeface="Roboto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5</a:t>
            </a:r>
            <a:r>
              <a:rPr lang="ru-RU" b="1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. Наличие национального акцента. 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 rot="5400000" flipH="1">
            <a:off x="5464334" y="-1049645"/>
            <a:ext cx="721360" cy="110862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8489" y="4854161"/>
            <a:ext cx="1073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результате для некоторых учащихся характерное поведение – стремление обособиться и замкнуться в себе, ограничив круг общения исключительно по национальному признаку, опираясь на обычаи, традиции и нравственно-этические нормы своего народа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10123</TotalTime>
  <Words>1101</Words>
  <Application>Microsoft Office PowerPoint</Application>
  <PresentationFormat>Широкоэкранный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Roboto</vt:lpstr>
      <vt:lpstr>Roboto (Заголовки)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НОВОВВЕДЕНИЯ С 1 СЕНТЯБРЯ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Елютина А.А.</dc:creator>
  <cp:lastModifiedBy>Елютина А.А.</cp:lastModifiedBy>
  <cp:revision>43</cp:revision>
  <cp:lastPrinted>2023-09-26T06:21:11Z</cp:lastPrinted>
  <dcterms:created xsi:type="dcterms:W3CDTF">2023-09-20T04:00:36Z</dcterms:created>
  <dcterms:modified xsi:type="dcterms:W3CDTF">2023-09-27T04:43:39Z</dcterms:modified>
</cp:coreProperties>
</file>