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83" r:id="rId2"/>
  </p:sldMasterIdLst>
  <p:notesMasterIdLst>
    <p:notesMasterId r:id="rId16"/>
  </p:notesMasterIdLst>
  <p:sldIdLst>
    <p:sldId id="449" r:id="rId3"/>
    <p:sldId id="529" r:id="rId4"/>
    <p:sldId id="510" r:id="rId5"/>
    <p:sldId id="511" r:id="rId6"/>
    <p:sldId id="505" r:id="rId7"/>
    <p:sldId id="531" r:id="rId8"/>
    <p:sldId id="532" r:id="rId9"/>
    <p:sldId id="540" r:id="rId10"/>
    <p:sldId id="538" r:id="rId11"/>
    <p:sldId id="541" r:id="rId12"/>
    <p:sldId id="542" r:id="rId13"/>
    <p:sldId id="528" r:id="rId14"/>
    <p:sldId id="539" r:id="rId1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9">
          <p15:clr>
            <a:srgbClr val="A4A3A4"/>
          </p15:clr>
        </p15:guide>
        <p15:guide id="2" pos="34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пичевская Марина Олеговна" initials="КМО" lastIdx="6" clrIdx="0"/>
  <p:cmAuthor id="2" name="Бровка Алина Николаевна" initials="БАН" lastIdx="9" clrIdx="1">
    <p:extLst>
      <p:ext uri="{19B8F6BF-5375-455C-9EA6-DF929625EA0E}">
        <p15:presenceInfo xmlns:p15="http://schemas.microsoft.com/office/powerpoint/2012/main" userId="S-1-5-21-340576085-3929279038-2991976684-48194" providerId="AD"/>
      </p:ext>
    </p:extLst>
  </p:cmAuthor>
  <p:cmAuthor id="3" name="Бровка Алина Николаевна" initials="БАН [2]" lastIdx="4" clrIdx="2">
    <p:extLst>
      <p:ext uri="{19B8F6BF-5375-455C-9EA6-DF929625EA0E}">
        <p15:presenceInfo xmlns:p15="http://schemas.microsoft.com/office/powerpoint/2012/main" userId="S-1-5-21-3984553460-2967019461-2582754449-36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A1"/>
    <a:srgbClr val="F8F6F3"/>
    <a:srgbClr val="004AA0"/>
    <a:srgbClr val="FD7E0D"/>
    <a:srgbClr val="053F84"/>
    <a:srgbClr val="39516D"/>
    <a:srgbClr val="F9F6F3"/>
    <a:srgbClr val="FFFFFF"/>
    <a:srgbClr val="FE7E0D"/>
    <a:srgbClr val="45A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8754" autoAdjust="0"/>
  </p:normalViewPr>
  <p:slideViewPr>
    <p:cSldViewPr snapToGrid="0" snapToObjects="1">
      <p:cViewPr varScale="1">
        <p:scale>
          <a:sx n="131" d="100"/>
          <a:sy n="131" d="100"/>
        </p:scale>
        <p:origin x="588" y="126"/>
      </p:cViewPr>
      <p:guideLst>
        <p:guide orient="horz" pos="939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рекомендуем</a:t>
            </a:r>
            <a:r>
              <a:rPr lang="ru-RU" baseline="0" dirty="0" smtClean="0"/>
              <a:t> использовать и другие информационные каналы Банка России: </a:t>
            </a:r>
          </a:p>
          <a:p>
            <a:r>
              <a:rPr lang="ru-RU" baseline="0" dirty="0" smtClean="0"/>
              <a:t>Информационно-просветительский портал «Финансовая культура» постоянно пополняется новыми актуальным материалами для разных целевых аудиторий, которые можно применять и на занятиях, и в реальной жизни. А для педагогов там есть отдельный раздел – «Преподавательская».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</a:t>
            </a:r>
            <a:r>
              <a:rPr lang="ru-RU" baseline="0" dirty="0" err="1" smtClean="0"/>
              <a:t>телеграм</a:t>
            </a:r>
            <a:r>
              <a:rPr lang="ru-RU" baseline="0" dirty="0" smtClean="0"/>
              <a:t>-канале Банка России регулярно публикуется самая достоверная и оперативная информация о важных событиях и решениях из сферы финансов от значения ключевой ставки до выпуска новых монет, а также мнения ведущих экспертов Банка Росси.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Мобильное приложение ЦБ-онлайн – официальное приложение Банка России, помощник для тех, кто пользуется финансовыми услугами. В приложении можно, например, проверить банк или страховую компанию на наличие лицензии, поделиться с регулятором опытом приобретения и использования финансовых услуг и продуктов, а также получить ответ на вопрос о таких продуктах и услугах в режиме онлайн.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2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рекомендуем</a:t>
            </a:r>
            <a:r>
              <a:rPr lang="ru-RU" baseline="0" dirty="0" smtClean="0"/>
              <a:t> использовать и другие информационные каналы Банка России: </a:t>
            </a:r>
          </a:p>
          <a:p>
            <a:r>
              <a:rPr lang="ru-RU" baseline="0" dirty="0" smtClean="0"/>
              <a:t>Информационно-просветительский портал «Финансовая культура» постоянно пополняется новыми актуальным материалами для разных целевых аудиторий, которые можно применять и на занятиях, и в реальной жизни. А для педагогов там есть отдельный раздел – «Преподавательская».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</a:t>
            </a:r>
            <a:r>
              <a:rPr lang="ru-RU" baseline="0" dirty="0" err="1" smtClean="0"/>
              <a:t>телеграм</a:t>
            </a:r>
            <a:r>
              <a:rPr lang="ru-RU" baseline="0" dirty="0" smtClean="0"/>
              <a:t>-канале Банка России регулярно публикуется самая достоверная и оперативная информация о важных событиях и решениях из сферы финансов от значения ключевой ставки до выпуска новых монет, а также мнения ведущих экспертов Банка Росси.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Мобильное приложение ЦБ-онлайн – официальное приложение Банка России, помощник для тех, кто пользуется финансовыми услугами. В приложении можно, например, проверить банк или страховую компанию на наличие лицензии, поделиться с регулятором опытом приобретения и использования финансовых услуг и продуктов, а также получить ответ на вопрос о таких продуктах и услугах в режиме онлайн.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3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грамотность стала одним из ключевых условий благополучия и независимости человека. Еще не так давно она формировалась почти исключительно в семье и методом проб и ошибок, когда ребенок уже выходил во взрослую жизнь. Теперь в этом важную роль играет образование. И чем раньше начинается изучение финансовой грамотности, тем проще сформировать алгоритмы рационального финансового поведения.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опытных и подготовленных педагогов во многом зависит умение молодых людей управлять личными финансами, достигать долгосрочных целей, уверенно ориентироваться в новых финансовых технологиях. Особенно важно помочь научиться распознавать обман, противостоять мошенникам.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темы, особенно когда они разбираются на примерах из жизни, вызывают естественный интерес, дети легко на них откликаются. </a:t>
            </a:r>
            <a:b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элементы финансовой грамотности на уроках повышают вовлеченность и доверие обучающихся. 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0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Утвержденные стратегические документы: 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сейчас в</a:t>
            </a:r>
            <a:r>
              <a:rPr lang="ru-RU" baseline="0" dirty="0" smtClean="0"/>
              <a:t> разработке проект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Стратегии повышения финансовой грамотности и формирования финансовой культуры населения до </a:t>
            </a:r>
            <a:r>
              <a:rPr lang="ru-RU" sz="9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года. </a:t>
            </a:r>
          </a:p>
          <a:p>
            <a:endParaRPr lang="ru-RU" sz="9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июне подписано трехстороннее Соглашение о сотрудничестве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Минпросвещения России, Минфином России и Банком России в области повышения финансовой грамотности обучающихся и педагогических работников, а также подготовки кадров для финансовой отрасли и</a:t>
            </a:r>
            <a:r>
              <a:rPr lang="ru-RU" sz="9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сейчас готовится перечень совместных мероприятий, детально описывающий все направления взаимодействия в рамках Соглашения. </a:t>
            </a:r>
          </a:p>
          <a:p>
            <a:endParaRPr lang="ru-RU" sz="900" b="0" baseline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Кроме того, вопросы финансовой грамотности отражены в Указе Президента о целях развития Российской Федерации и Перечне поручений Президента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последнего заседания Совета по стратегическому развитию и национальным проектам.</a:t>
            </a:r>
            <a:endParaRPr lang="ru-RU" sz="9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На региональном уровне утверждены:</a:t>
            </a:r>
          </a:p>
          <a:p>
            <a:r>
              <a:rPr lang="ru-RU" dirty="0" smtClean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dirty="0" smtClean="0"/>
          </a:p>
          <a:p>
            <a:r>
              <a:rPr lang="ru-RU" dirty="0" smtClean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baseline="0" dirty="0" smtClean="0"/>
              <a:t> населения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Важнейшая задача – создание необходимых условий для включения</a:t>
            </a:r>
            <a:r>
              <a:rPr lang="ru-RU" baseline="0" dirty="0" smtClean="0"/>
              <a:t> финансовой грамотности в образовательный процесс</a:t>
            </a:r>
            <a:r>
              <a:rPr lang="ru-RU" dirty="0" smtClean="0"/>
              <a:t>: разработка нормативной базы, методических материалов и организация повышения квалификации педагогов.</a:t>
            </a:r>
          </a:p>
          <a:p>
            <a:endParaRPr lang="ru-RU" dirty="0" smtClean="0"/>
          </a:p>
          <a:p>
            <a:r>
              <a:rPr lang="ru-RU" dirty="0" smtClean="0"/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целью Банка России было оказать содействие внедрению элементов финансовой грамотности во ФГОС и в этом вопросе удалось достичь заметных успехов. </a:t>
            </a:r>
          </a:p>
          <a:p>
            <a:endParaRPr lang="ru-RU" dirty="0" smtClean="0"/>
          </a:p>
          <a:p>
            <a:r>
              <a:rPr lang="ru-RU" dirty="0" smtClean="0"/>
              <a:t>Общее образование: Разработанные по инициативе Банка России предложения по включению разделов по финансовой грамотности включены во ФГОС начального («Математика», «Окружающий мир») и основного («Математика», «Обществознание», «География» и «Информатика») общего образования. Предметные области по финансовой грамотности включены во ФГОС среднего общего образования в предметах «Алгебра и начала математического анализа»,  «Информатика» и «Обществознание». Ряд вопросов по финансовой грамотности уже есть в ЕГЭ и ОГЭ по Математике и Обществознанию.</a:t>
            </a:r>
          </a:p>
          <a:p>
            <a:endParaRPr lang="ru-RU" dirty="0" smtClean="0"/>
          </a:p>
          <a:p>
            <a:r>
              <a:rPr lang="ru-RU" dirty="0" smtClean="0"/>
              <a:t>СПО: Во ФГОС СПО утверждена общая компетенция ОК-3 с формулировкой: «Планировать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ситуациях».</a:t>
            </a:r>
          </a:p>
          <a:p>
            <a:endParaRPr lang="ru-RU" dirty="0" smtClean="0"/>
          </a:p>
          <a:p>
            <a:r>
              <a:rPr lang="ru-RU" dirty="0" smtClean="0"/>
              <a:t>ВО: Банком России совместно с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и Минфином России во ФГОС ВО третьего поколения включена универсальная компетенция «Экономическая культура, в том числе финансовая грамотность» с наименованием УК № 10 «Способен принимать обоснованные экономические решения в различных областях жизнедеятельности».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результатам весенней сессии</a:t>
            </a:r>
            <a:r>
              <a:rPr lang="ru-RU" baseline="0" dirty="0" smtClean="0"/>
              <a:t> 2023: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Охват образовательных организаций: 52% (20 328) школ, 67% (2 011) ПОО, 410 организаций для детей-сирот и 312 иных ОО.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2,7 млн просмотров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Преимущества онлайн-уроков:</a:t>
            </a:r>
          </a:p>
          <a:p>
            <a:pPr lvl="0"/>
            <a:r>
              <a:rPr lang="ru-RU" b="1" dirty="0" smtClean="0"/>
              <a:t>Доступность</a:t>
            </a:r>
            <a:r>
              <a:rPr lang="ru-RU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 smtClean="0"/>
              <a:t>Стандарты</a:t>
            </a:r>
            <a:r>
              <a:rPr lang="ru-RU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 smtClean="0"/>
              <a:t>Интеграция</a:t>
            </a:r>
            <a:r>
              <a:rPr lang="ru-RU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 smtClean="0"/>
              <a:t>«Живые коммуникации»</a:t>
            </a:r>
            <a:r>
              <a:rPr lang="ru-RU" dirty="0" smtClean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6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2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1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результатам весенней сессии</a:t>
            </a:r>
            <a:r>
              <a:rPr lang="ru-RU" baseline="0" dirty="0" smtClean="0"/>
              <a:t> 2023: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Охват образовательных организаций: 52% (20 328) школ, 67% (2 011) ПОО, 410 организаций для детей-сирот и 312 иных ОО.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2,7 млн просмотров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Преимущества онлайн-уроков:</a:t>
            </a:r>
          </a:p>
          <a:p>
            <a:pPr lvl="0"/>
            <a:r>
              <a:rPr lang="ru-RU" b="1" dirty="0" smtClean="0"/>
              <a:t>Доступность</a:t>
            </a:r>
            <a:r>
              <a:rPr lang="ru-RU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 smtClean="0"/>
              <a:t>Стандарты</a:t>
            </a:r>
            <a:r>
              <a:rPr lang="ru-RU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 smtClean="0"/>
              <a:t>Интеграция</a:t>
            </a:r>
            <a:r>
              <a:rPr lang="ru-RU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 smtClean="0"/>
              <a:t>«Живые коммуникации»</a:t>
            </a:r>
            <a:r>
              <a:rPr lang="ru-RU" dirty="0" smtClean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6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9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5276088" y="0"/>
            <a:ext cx="3867912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8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5276088" y="0"/>
            <a:ext cx="3867912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9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48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747" r:id="rId4"/>
    <p:sldLayoutId id="2147483769" r:id="rId5"/>
    <p:sldLayoutId id="2147483768" r:id="rId6"/>
    <p:sldLayoutId id="2147483767" r:id="rId7"/>
    <p:sldLayoutId id="2147483772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974842-5879-E24A-BB70-C8E1DCE2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9" y="1745928"/>
            <a:ext cx="5489569" cy="141750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+mn-lt"/>
              </a:rPr>
              <a:t>Финансовая грамотность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в системе образования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EFCAE3-55C7-204D-9F33-ADD139221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559" y="4250858"/>
            <a:ext cx="1035015" cy="203696"/>
          </a:xfrm>
        </p:spPr>
        <p:txBody>
          <a:bodyPr/>
          <a:lstStyle/>
          <a:p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</a:rPr>
              <a:t>2024 год</a:t>
            </a:r>
            <a:endParaRPr lang="ru-RU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39E528-789E-289F-384E-4B1F1322FBDA}"/>
              </a:ext>
            </a:extLst>
          </p:cNvPr>
          <p:cNvSpPr txBox="1"/>
          <p:nvPr/>
        </p:nvSpPr>
        <p:spPr>
          <a:xfrm>
            <a:off x="508559" y="3372142"/>
            <a:ext cx="52424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ВЛАДИМИР АЛЕКСАНДРОВИЧ ГАЛЕНКО</a:t>
            </a:r>
            <a:endParaRPr lang="ru-RU" sz="1400" b="1" dirty="0"/>
          </a:p>
          <a:p>
            <a:r>
              <a:rPr lang="ru-RU" sz="1100" dirty="0" smtClean="0"/>
              <a:t>Отделение Барнаул Сибирского главного управления Банка </a:t>
            </a:r>
            <a:r>
              <a:rPr lang="ru-RU" sz="1100" dirty="0"/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902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496"/>
            <a:ext cx="9143999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Онлайн-уроки финансовой грамотности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учащихся </a:t>
            </a:r>
            <a:r>
              <a:rPr lang="en-US" dirty="0" smtClean="0"/>
              <a:t>dni-fg.ru</a:t>
            </a:r>
            <a:endParaRPr lang="ru-RU" dirty="0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10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40452"/>
              </p:ext>
            </p:extLst>
          </p:nvPr>
        </p:nvGraphicFramePr>
        <p:xfrm>
          <a:off x="515891" y="702796"/>
          <a:ext cx="4646903" cy="4406957"/>
        </p:xfrm>
        <a:graphic>
          <a:graphicData uri="http://schemas.openxmlformats.org/drawingml/2006/table">
            <a:tbl>
              <a:tblPr/>
              <a:tblGrid>
                <a:gridCol w="294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1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99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Рейтинг общеобразовательных учреждений Алтайского края, принявших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участие в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проекте Банка России "Онлайн-уроки финансовой грамотности"                                                            в 2023 году (весенняя, осенняя сессия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991" marR="4991" marT="499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Населенный пункт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образовательной организации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эфиров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Барнаул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Гимназия №69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Соловьиха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Соловьихинская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 Петропавловского района Алтайского края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Заринск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№15 с УИОП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Славгородское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Славгородская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Ключи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"Ключевская СОШ №1"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Покровка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"Покровская СОШ"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Барнаул с. Власиха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 98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Бийск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"Гимназия №1"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Барнаул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 127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Бийск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"СОШ №4 им. В.В. Бианки"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Октябрьский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"Октябрьская СОШ"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2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Благовещенка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"Благовещенская СОШ №1 им. П.П.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Корягина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(МБОУ БСОШ №1 им. П.П.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Корягина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Селекционное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"Селекционная СОШ"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Барнаул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№89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1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Новоалтайск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 Средняя общеобразовательная школа №1 г. Новоалтайска Алтайского края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Барнаул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№81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Барнаул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№75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Закладное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Закладинская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СОШ"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8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Саввушка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Саввушинская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СОШ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им.Героя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Советского Союза К.Н.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Чекаева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Камень-на-Оби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№9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991" marR="4991" marT="49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02795"/>
            <a:ext cx="3141311" cy="44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6637"/>
            <a:ext cx="9144000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Онлайн-уроки финансовой грамотности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учащихся </a:t>
            </a:r>
            <a:r>
              <a:rPr lang="en-US" dirty="0" smtClean="0"/>
              <a:t>dni-fg.ru</a:t>
            </a:r>
            <a:endParaRPr lang="ru-RU" dirty="0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11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76963"/>
              </p:ext>
            </p:extLst>
          </p:nvPr>
        </p:nvGraphicFramePr>
        <p:xfrm>
          <a:off x="260204" y="850035"/>
          <a:ext cx="5253395" cy="4186356"/>
        </p:xfrm>
        <a:graphic>
          <a:graphicData uri="http://schemas.openxmlformats.org/drawingml/2006/table">
            <a:tbl>
              <a:tblPr/>
              <a:tblGrid>
                <a:gridCol w="200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3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324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Рейтинг муниципальных органов управления образованием Алтайского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края                                                 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охвату участников проекта Банка России "Онлайн-уроки финансовой грамотности"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                              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весенняя, осенняя сессия) в 2023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муниципального органа управления образованием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подведомственных общеобразовательных учреждений*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приняли участие в проекте Банка России "Онлайн-уроки финансовой грамотности"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Охват,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образования Администрации города Бийска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администрации г. Яровое по образованию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7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ЗАТО Сибирский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образования Администрации Каменского района Алтайского края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по образованию Администрации Ребрихинского района Алтайского края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5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Администрации Рубцовского района по образованию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администрации Ельцовского района по образованию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по образованию Администрации Ключевского района Алтайского края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4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Администрации по образованию и делам молодежи Благовещенского района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Администрации Змеиногорского района Алтайского края по образованию и делам молодежи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AutoShape 6" descr="http://edu.mari.ru/mouo-mariturek/DocLib/zdanie.jpg"/>
          <p:cNvSpPr>
            <a:spLocks noChangeAspect="1" noChangeArrowheads="1"/>
          </p:cNvSpPr>
          <p:nvPr/>
        </p:nvSpPr>
        <p:spPr bwMode="auto">
          <a:xfrm>
            <a:off x="9544050" y="1452563"/>
            <a:ext cx="3048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http://edu.mari.ru/_layouts/images/bl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52563"/>
            <a:ext cx="95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edu.mari.ru/mouo-mariturek/DocLib/zdanie.jpg"/>
          <p:cNvSpPr>
            <a:spLocks noChangeAspect="1" noChangeArrowheads="1"/>
          </p:cNvSpPr>
          <p:nvPr/>
        </p:nvSpPr>
        <p:spPr bwMode="auto">
          <a:xfrm>
            <a:off x="9544050" y="1452563"/>
            <a:ext cx="3048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39" y="850035"/>
            <a:ext cx="2976278" cy="41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Информационные каналы Банка России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xmlns="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ECC35D-229F-274C-86F2-F09EA0CF966C}"/>
              </a:ext>
            </a:extLst>
          </p:cNvPr>
          <p:cNvSpPr txBox="1"/>
          <p:nvPr/>
        </p:nvSpPr>
        <p:spPr>
          <a:xfrm>
            <a:off x="598414" y="815281"/>
            <a:ext cx="3529278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0"/>
              </a:spcBef>
              <a:buClr>
                <a:srgbClr val="0582BB"/>
              </a:buClr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Портал «Финансовая культура»: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Статьи о финансах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Актуальная информация простым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языком в доступной форме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Преподавательская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Учебно-методические материалы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педагогов, обучающихся 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родителей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Грабли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Учимся на чужих ошибках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(каталог мошеннических схем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)</a:t>
            </a:r>
            <a:endParaRPr lang="ru-RU" sz="12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31" y="3550270"/>
            <a:ext cx="662575" cy="6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50" y="4282112"/>
            <a:ext cx="654476" cy="6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05" y="1593900"/>
            <a:ext cx="640127" cy="6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92" y="2317340"/>
            <a:ext cx="640127" cy="6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93" y="872806"/>
            <a:ext cx="640126" cy="64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5304" y="3486592"/>
            <a:ext cx="306815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en-US" sz="1400" b="1" dirty="0">
                <a:solidFill>
                  <a:srgbClr val="000000"/>
                </a:solidFill>
              </a:rPr>
              <a:t>Telegram-</a:t>
            </a:r>
            <a:r>
              <a:rPr lang="ru-RU" sz="1400" b="1" dirty="0">
                <a:solidFill>
                  <a:srgbClr val="000000"/>
                </a:solidFill>
              </a:rPr>
              <a:t>канал Банка России 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Оперативная информация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 последних изменениях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endParaRPr lang="ru-RU" sz="100" dirty="0" smtClean="0">
              <a:solidFill>
                <a:srgbClr val="000000"/>
              </a:solidFill>
              <a:latin typeface="Arial" panose="020B0604020202020204"/>
            </a:endParaRPr>
          </a:p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ru-RU" sz="1400" b="1" dirty="0" smtClean="0">
                <a:solidFill>
                  <a:srgbClr val="000000"/>
                </a:solidFill>
              </a:rPr>
              <a:t>Мобильное приложение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ЦБ онлайн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Канал </a:t>
            </a: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обращений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граждан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1174" y="642939"/>
            <a:ext cx="3942826" cy="41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1139484"/>
            <a:ext cx="6118946" cy="42624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Мои контакты</a:t>
            </a:r>
            <a:endParaRPr lang="ru-RU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xmlns="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DE528673-3B26-7D48-AF92-90090D0E88D3}"/>
              </a:ext>
            </a:extLst>
          </p:cNvPr>
          <p:cNvSpPr txBox="1">
            <a:spLocks/>
          </p:cNvSpPr>
          <p:nvPr/>
        </p:nvSpPr>
        <p:spPr>
          <a:xfrm>
            <a:off x="1753467" y="2206285"/>
            <a:ext cx="6118946" cy="159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dirty="0" smtClean="0"/>
              <a:t>Галенко Владимир Александрович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(3852)388-630</a:t>
            </a:r>
          </a:p>
          <a:p>
            <a:pPr algn="ctr"/>
            <a:endParaRPr lang="ru-RU" dirty="0" smtClean="0"/>
          </a:p>
          <a:p>
            <a:pPr algn="ctr"/>
            <a:r>
              <a:rPr lang="ru-RU" smtClean="0"/>
              <a:t>8-983-170-1538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979BE5-8A05-BC42-84F1-704FF7929BDC}"/>
              </a:ext>
            </a:extLst>
          </p:cNvPr>
          <p:cNvSpPr txBox="1"/>
          <p:nvPr/>
        </p:nvSpPr>
        <p:spPr>
          <a:xfrm>
            <a:off x="3638092" y="2287657"/>
            <a:ext cx="5562292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2" indent="0" algn="l" defTabSz="6858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ОТ Ф</a:t>
            </a:r>
            <a:r>
              <a:rPr lang="ru-RU" sz="2400" b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ИНАНСОВОЙ </a:t>
            </a:r>
            <a:r>
              <a:rPr lang="ru-RU" sz="2400" b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ГРАМОТНОСТИ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ФИНАНСОВОЙ КУЛЬТУРЕ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918" y="317051"/>
            <a:ext cx="5985950" cy="4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6B2716E4-C5DD-1D49-ACC3-2A3ED2F84448}"/>
              </a:ext>
            </a:extLst>
          </p:cNvPr>
          <p:cNvSpPr/>
          <p:nvPr/>
        </p:nvSpPr>
        <p:spPr>
          <a:xfrm>
            <a:off x="543207" y="803792"/>
            <a:ext cx="8251133" cy="1439589"/>
          </a:xfrm>
          <a:prstGeom prst="roundRect">
            <a:avLst/>
          </a:prstGeom>
          <a:solidFill>
            <a:srgbClr val="0F50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4"/>
            <a:endParaRPr lang="ru-RU" sz="750" dirty="0">
              <a:solidFill>
                <a:srgbClr val="0F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72" y="46793"/>
            <a:ext cx="8633272" cy="710130"/>
          </a:xfrm>
        </p:spPr>
        <p:txBody>
          <a:bodyPr>
            <a:normAutofit/>
          </a:bodyPr>
          <a:lstStyle/>
          <a:p>
            <a:pPr algn="ctr"/>
            <a:r>
              <a:rPr lang="ru-RU" sz="2175" dirty="0">
                <a:latin typeface="Arial" panose="020B0604020202020204" pitchFamily="34" charset="0"/>
                <a:cs typeface="Arial" panose="020B0604020202020204" pitchFamily="34" charset="0"/>
              </a:rPr>
              <a:t>Ключевые 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3</a:t>
            </a:fld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CAE84F3-0E30-B642-A593-D9ACD74D23FC}"/>
              </a:ext>
            </a:extLst>
          </p:cNvPr>
          <p:cNvSpPr/>
          <p:nvPr/>
        </p:nvSpPr>
        <p:spPr>
          <a:xfrm>
            <a:off x="988532" y="1002140"/>
            <a:ext cx="285251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в Российской Федерации </a:t>
            </a:r>
            <a:b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2017-2023</a:t>
            </a: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гг.</a:t>
            </a:r>
            <a:endParaRPr lang="ru-RU" sz="101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xmlns="" id="{B78B2032-5DDF-7D42-98CA-C12D49EA29C0}"/>
              </a:ext>
            </a:extLst>
          </p:cNvPr>
          <p:cNvSpPr/>
          <p:nvPr/>
        </p:nvSpPr>
        <p:spPr>
          <a:xfrm>
            <a:off x="4222485" y="1381666"/>
            <a:ext cx="699031" cy="346249"/>
          </a:xfrm>
          <a:prstGeom prst="rightArrow">
            <a:avLst>
              <a:gd name="adj1" fmla="val 50000"/>
              <a:gd name="adj2" fmla="val 86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3FD93768-6358-6F4C-98F9-2A248687825B}"/>
              </a:ext>
            </a:extLst>
          </p:cNvPr>
          <p:cNvSpPr/>
          <p:nvPr/>
        </p:nvSpPr>
        <p:spPr>
          <a:xfrm>
            <a:off x="5201174" y="998550"/>
            <a:ext cx="309169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и формирования финансовой культуры населения до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F4EBB87B-A908-A84E-B045-2DF665488263}"/>
              </a:ext>
            </a:extLst>
          </p:cNvPr>
          <p:cNvSpPr/>
          <p:nvPr/>
        </p:nvSpPr>
        <p:spPr>
          <a:xfrm>
            <a:off x="543206" y="2488640"/>
            <a:ext cx="8251133" cy="1042893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Соглашение о сотрудничестве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Министерством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просвещения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Российской Федерации, Министерством финансов Российской Федерации и Центральным банком Российской Федерации в области повышения финансовой грамотности обучающихся и педагогических работников, а также подготовки кадров для финансовой отрасли от 27.06.2023 № БР-Д-59/804  /  № СОГ-4/03  /  № 01-06-10/12-135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F033DC1-442A-4145-BB83-C23E60B4BB34}"/>
              </a:ext>
            </a:extLst>
          </p:cNvPr>
          <p:cNvGrpSpPr/>
          <p:nvPr/>
        </p:nvGrpSpPr>
        <p:grpSpPr>
          <a:xfrm>
            <a:off x="8498082" y="2429005"/>
            <a:ext cx="377561" cy="359206"/>
            <a:chOff x="-968363" y="3189069"/>
            <a:chExt cx="503414" cy="47894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xmlns="" id="{C12220B6-C6A8-4641-BDA3-4012D3FD7232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9023A4F6-1405-8B49-998C-BA8B07E7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4B5E1CE5-034C-F846-A9EC-AFE98FD509F9}"/>
              </a:ext>
            </a:extLst>
          </p:cNvPr>
          <p:cNvSpPr/>
          <p:nvPr/>
        </p:nvSpPr>
        <p:spPr>
          <a:xfrm>
            <a:off x="543206" y="3727423"/>
            <a:ext cx="3036355" cy="1224161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Указ Президента № 474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 национальных целях развития Российской Федерации на период до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года» от 21.07.2020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CE465A3D-491A-544C-ACF0-025CD657626C}"/>
              </a:ext>
            </a:extLst>
          </p:cNvPr>
          <p:cNvGrpSpPr/>
          <p:nvPr/>
        </p:nvGrpSpPr>
        <p:grpSpPr>
          <a:xfrm>
            <a:off x="3275893" y="3692248"/>
            <a:ext cx="377561" cy="359206"/>
            <a:chOff x="-968363" y="3189069"/>
            <a:chExt cx="503414" cy="47894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xmlns="" id="{6E653863-E816-2146-848F-2ADDAC1A05E6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A3B7C378-B622-7D44-9E0C-39C8CD0A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1430AFA0-7742-834D-B45C-9C23E9D85891}"/>
              </a:ext>
            </a:extLst>
          </p:cNvPr>
          <p:cNvSpPr/>
          <p:nvPr/>
        </p:nvSpPr>
        <p:spPr>
          <a:xfrm>
            <a:off x="3841047" y="3727423"/>
            <a:ext cx="4953292" cy="1224162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поручений Президента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заседания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Совета по стратегическому развитию и национальным проектам, состоявшегося 15.12.2022, утвержденный Президентом Российской Федерации от 26.01.23 № Пр-144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0B15FC1E-4206-C047-828C-E3082AE4E629}"/>
              </a:ext>
            </a:extLst>
          </p:cNvPr>
          <p:cNvGrpSpPr/>
          <p:nvPr/>
        </p:nvGrpSpPr>
        <p:grpSpPr>
          <a:xfrm>
            <a:off x="8502709" y="3692248"/>
            <a:ext cx="377561" cy="359206"/>
            <a:chOff x="-968363" y="3189069"/>
            <a:chExt cx="503414" cy="478941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xmlns="" id="{2CA37348-5DDB-8D47-91C3-03B5444EF00D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AA06D899-3639-6B4E-9453-A4D35C7A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9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8E4C3514-1456-4F51-3965-6B7D82295E85}"/>
              </a:ext>
            </a:extLst>
          </p:cNvPr>
          <p:cNvSpPr/>
          <p:nvPr/>
        </p:nvSpPr>
        <p:spPr>
          <a:xfrm>
            <a:off x="4256712" y="25692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xmlns="" id="{9ACDA037-F7B9-6BBE-498B-8D205AF30655}"/>
              </a:ext>
            </a:extLst>
          </p:cNvPr>
          <p:cNvSpPr/>
          <p:nvPr/>
        </p:nvSpPr>
        <p:spPr>
          <a:xfrm>
            <a:off x="7105492" y="25651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C7376E59-E6AF-8FE5-3F93-7602D7FE2042}"/>
              </a:ext>
            </a:extLst>
          </p:cNvPr>
          <p:cNvSpPr/>
          <p:nvPr/>
        </p:nvSpPr>
        <p:spPr>
          <a:xfrm>
            <a:off x="1311213" y="25665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301933"/>
            <a:ext cx="8582139" cy="57941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Федеральные </a:t>
            </a:r>
            <a:r>
              <a:rPr lang="ru-RU" dirty="0" smtClean="0"/>
              <a:t>государственные</a:t>
            </a:r>
            <a:br>
              <a:rPr lang="ru-RU" dirty="0" smtClean="0"/>
            </a:br>
            <a:r>
              <a:rPr lang="ru-RU" dirty="0" smtClean="0"/>
              <a:t>образовательные </a:t>
            </a:r>
            <a:r>
              <a:rPr lang="ru-RU" dirty="0"/>
              <a:t>стандарты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623141" y="3587103"/>
            <a:ext cx="201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Введена общая компетенция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6014307" y="3587102"/>
            <a:ext cx="2936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Включена универсальная компетенция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 </a:t>
            </a:r>
            <a:r>
              <a:rPr kumimoji="0" lang="ru-RU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«Экономическая культура, в т.ч. финансовая грамотность»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766372" y="4130888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768944" y="4634058"/>
            <a:ext cx="766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География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1907393" y="4121438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1914933" y="4635227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904778" y="4364973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773185" y="4370414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441048" y="3587103"/>
            <a:ext cx="27050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Темы по финансовой грамотности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297212" y="3275384"/>
            <a:ext cx="7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34550" y="3310734"/>
            <a:ext cx="249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7192466" y="3315668"/>
            <a:ext cx="586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xmlns="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7255420" y="2776219"/>
            <a:ext cx="418836" cy="339597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xmlns="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xmlns="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xmlns="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xmlns="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xmlns="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xmlns="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xmlns="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xmlns="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xmlns="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4397904" y="2727116"/>
            <a:ext cx="337500" cy="3374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xmlns="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xmlns="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xmlns="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xmlns="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xmlns="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xmlns="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xmlns="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xmlns="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xmlns="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483438" y="2745357"/>
            <a:ext cx="337500" cy="317066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xmlns="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xmlns="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xmlns="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xmlns="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xmlns="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xmlns="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xmlns="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xmlns="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293DFA-2ED7-66F4-DB2F-8472A27BC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167985"/>
            <a:ext cx="177149" cy="1467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ED1F7E-6704-4718-7112-0C2792F1D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424170"/>
            <a:ext cx="177149" cy="146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858D9E-1739-013E-B652-D4E1A8AD3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680355"/>
            <a:ext cx="177149" cy="146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A817E9-693D-AB09-13B6-349D99D0C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167985"/>
            <a:ext cx="177149" cy="146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36460C-F11D-BA1C-AF6D-74F6168B5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424170"/>
            <a:ext cx="177149" cy="146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1D5734-60F4-053A-80BB-8A1841628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680355"/>
            <a:ext cx="177149" cy="146701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4CF8A862-C25B-C7A4-9589-9896236CAE00}"/>
              </a:ext>
            </a:extLst>
          </p:cNvPr>
          <p:cNvSpPr/>
          <p:nvPr/>
        </p:nvSpPr>
        <p:spPr>
          <a:xfrm>
            <a:off x="724756" y="1188169"/>
            <a:ext cx="3737465" cy="1132050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>
              <a:defRPr/>
            </a:pPr>
            <a:r>
              <a:rPr lang="ru-RU" sz="1200" dirty="0">
                <a:solidFill>
                  <a:schemeClr val="bg1"/>
                </a:solidFill>
              </a:rPr>
              <a:t>ФГОС – обязательные требования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основным образовательным программам,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реализуемым в образовательных организациях 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7624AAF7-8FB0-02A3-C03F-EC1075A18288}"/>
              </a:ext>
            </a:extLst>
          </p:cNvPr>
          <p:cNvSpPr/>
          <p:nvPr/>
        </p:nvSpPr>
        <p:spPr>
          <a:xfrm>
            <a:off x="4699570" y="1156760"/>
            <a:ext cx="3737465" cy="1156337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/>
            <a:r>
              <a:rPr lang="ru-RU" sz="1200" dirty="0">
                <a:solidFill>
                  <a:srgbClr val="FFFFFF"/>
                </a:solidFill>
              </a:rPr>
              <a:t>с 1 сентября 2022 года преподавание финансовой грамотности стало обязательным для обучающихся </a:t>
            </a:r>
            <a:r>
              <a:rPr lang="ru-RU" sz="1200" b="1" dirty="0">
                <a:solidFill>
                  <a:srgbClr val="FFFFFF"/>
                </a:solidFill>
              </a:rPr>
              <a:t>1–9 классов</a:t>
            </a:r>
          </a:p>
          <a:p>
            <a:pPr marL="139700"/>
            <a:r>
              <a:rPr lang="ru-RU" sz="1200" dirty="0">
                <a:solidFill>
                  <a:srgbClr val="FFFFFF"/>
                </a:solidFill>
              </a:rPr>
              <a:t>с 2023 года </a:t>
            </a:r>
            <a:r>
              <a:rPr lang="ru-RU" sz="1200" b="1" dirty="0">
                <a:solidFill>
                  <a:srgbClr val="FFFFFF"/>
                </a:solidFill>
              </a:rPr>
              <a:t>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16895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9" y="902844"/>
            <a:ext cx="6370750" cy="4038187"/>
          </a:xfrm>
          <a:prstGeom prst="rect">
            <a:avLst/>
          </a:prstGeom>
        </p:spPr>
      </p:pic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5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3CF95D4-A802-F9B3-C58A-13C32F75B1BF}"/>
              </a:ext>
            </a:extLst>
          </p:cNvPr>
          <p:cNvGrpSpPr/>
          <p:nvPr/>
        </p:nvGrpSpPr>
        <p:grpSpPr>
          <a:xfrm>
            <a:off x="216314" y="1155804"/>
            <a:ext cx="2653381" cy="3508303"/>
            <a:chOff x="1786909" y="1171577"/>
            <a:chExt cx="2653381" cy="350830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C9FED2EC-2578-9139-CB4C-5C7989454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10576">
              <a:off x="1816949" y="1171577"/>
              <a:ext cx="2376879" cy="133751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61DAAFD-CCA9-CCED-BFBD-CEDDB79E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2709">
              <a:off x="1786909" y="2323694"/>
              <a:ext cx="2376878" cy="133896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AF42060B-1FD6-56A9-788F-639BAEEF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7719">
              <a:off x="2063411" y="3343094"/>
              <a:ext cx="2376879" cy="1336786"/>
            </a:xfrm>
            <a:prstGeom prst="rect">
              <a:avLst/>
            </a:prstGeom>
          </p:spPr>
        </p:pic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90670" y="216695"/>
            <a:ext cx="7458598" cy="4262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Онлайн-проект </a:t>
            </a:r>
            <a:r>
              <a:rPr lang="ru-RU" dirty="0"/>
              <a:t>для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7973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82" y="216695"/>
            <a:ext cx="8230485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Онлайн-уроки финансовой грамотности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учащихся </a:t>
            </a:r>
            <a:r>
              <a:rPr lang="en-US" dirty="0" smtClean="0"/>
              <a:t>dni-fg.ru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E03AEEC-82BB-ACC7-E0DD-591D5A038DD2}"/>
              </a:ext>
            </a:extLst>
          </p:cNvPr>
          <p:cNvSpPr/>
          <p:nvPr/>
        </p:nvSpPr>
        <p:spPr>
          <a:xfrm>
            <a:off x="4395386" y="1996965"/>
            <a:ext cx="178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просмотров за весну 2023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345322-C423-08DA-6214-355ED394C521}"/>
              </a:ext>
            </a:extLst>
          </p:cNvPr>
          <p:cNvSpPr txBox="1"/>
          <p:nvPr/>
        </p:nvSpPr>
        <p:spPr>
          <a:xfrm>
            <a:off x="4409492" y="1551781"/>
            <a:ext cx="1529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2,7 млн</a:t>
            </a:r>
            <a:endParaRPr lang="ru-RU" sz="28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B14CF00-6E3C-3376-4145-FF7079E2820B}"/>
              </a:ext>
            </a:extLst>
          </p:cNvPr>
          <p:cNvSpPr/>
          <p:nvPr/>
        </p:nvSpPr>
        <p:spPr>
          <a:xfrm>
            <a:off x="6255480" y="2010772"/>
            <a:ext cx="1847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просмотров вебинаров для педагогов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79C908-D942-9905-83E7-7A4F0DE316AE}"/>
              </a:ext>
            </a:extLst>
          </p:cNvPr>
          <p:cNvSpPr txBox="1"/>
          <p:nvPr/>
        </p:nvSpPr>
        <p:spPr>
          <a:xfrm>
            <a:off x="6203657" y="1536044"/>
            <a:ext cx="1796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4,1 тыс.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6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5" y="721453"/>
            <a:ext cx="7947961" cy="43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82" y="216695"/>
            <a:ext cx="8230485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Онлайн-уроки финансовой грамотности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учащихся </a:t>
            </a:r>
            <a:r>
              <a:rPr lang="en-US" dirty="0" smtClean="0"/>
              <a:t>dni-fg.ru</a:t>
            </a:r>
            <a:endParaRPr lang="ru-RU" dirty="0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7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5" y="722041"/>
            <a:ext cx="8020761" cy="43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E683C7-92FE-5B68-F010-EEB38E87CA26}"/>
              </a:ext>
            </a:extLst>
          </p:cNvPr>
          <p:cNvSpPr/>
          <p:nvPr/>
        </p:nvSpPr>
        <p:spPr>
          <a:xfrm>
            <a:off x="0" y="907372"/>
            <a:ext cx="9144000" cy="4263609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0" y="216695"/>
            <a:ext cx="7458598" cy="4262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Онлайн-проект </a:t>
            </a:r>
            <a:r>
              <a:rPr lang="ru-RU" dirty="0"/>
              <a:t>для </a:t>
            </a:r>
            <a:r>
              <a:rPr lang="ru-RU" dirty="0" smtClean="0"/>
              <a:t>учащихся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EF20EAE-B8A0-89A4-0929-6C7B8EA88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713" y="1046211"/>
            <a:ext cx="950754" cy="950754"/>
          </a:xfrm>
          <a:prstGeom prst="rect">
            <a:avLst/>
          </a:prstGeom>
          <a:ln w="1270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F44E65-16ED-F05D-6C29-E52AAE0CC466}"/>
              </a:ext>
            </a:extLst>
          </p:cNvPr>
          <p:cNvSpPr txBox="1"/>
          <p:nvPr/>
        </p:nvSpPr>
        <p:spPr>
          <a:xfrm>
            <a:off x="1765833" y="972069"/>
            <a:ext cx="633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Онлайн-уроки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 финансовой грамотности (</a:t>
            </a:r>
            <a:r>
              <a:rPr lang="en-US" sz="1600" b="1" dirty="0">
                <a:solidFill>
                  <a:schemeClr val="bg1"/>
                </a:solidFill>
              </a:rPr>
              <a:t>dni-fg.ru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8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345322-C423-08DA-6214-355ED394C521}"/>
              </a:ext>
            </a:extLst>
          </p:cNvPr>
          <p:cNvSpPr txBox="1"/>
          <p:nvPr/>
        </p:nvSpPr>
        <p:spPr>
          <a:xfrm>
            <a:off x="2659380" y="1700458"/>
            <a:ext cx="3825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5,6 млн </a:t>
            </a:r>
            <a:r>
              <a:rPr lang="ru-RU" sz="1200" dirty="0">
                <a:solidFill>
                  <a:schemeClr val="bg1"/>
                </a:solidFill>
              </a:rPr>
              <a:t>просмотров за 2023 год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E03AEEC-82BB-ACC7-E0DD-591D5A038DD2}"/>
              </a:ext>
            </a:extLst>
          </p:cNvPr>
          <p:cNvSpPr/>
          <p:nvPr/>
        </p:nvSpPr>
        <p:spPr>
          <a:xfrm>
            <a:off x="4099560" y="1746624"/>
            <a:ext cx="30784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" y="2610852"/>
            <a:ext cx="4645025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13" y="2610852"/>
            <a:ext cx="4164013" cy="237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82" y="216695"/>
            <a:ext cx="8230485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Онлайн-уроки финансовой грамотности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учащихся </a:t>
            </a:r>
            <a:r>
              <a:rPr lang="en-US" dirty="0" smtClean="0"/>
              <a:t>dni-fg.ru</a:t>
            </a:r>
            <a:endParaRPr lang="ru-RU" dirty="0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9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791324"/>
            <a:ext cx="9144000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1400" dirty="0"/>
              <a:t>Рейтинг регионов за 2023 год по </a:t>
            </a:r>
            <a:r>
              <a:rPr lang="ru-RU" sz="1400" dirty="0" smtClean="0"/>
              <a:t>проекту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«</a:t>
            </a:r>
            <a:r>
              <a:rPr lang="ru-RU" sz="1400" dirty="0" smtClean="0"/>
              <a:t>Онлайн-уроки </a:t>
            </a:r>
            <a:r>
              <a:rPr lang="ru-RU" sz="1400" dirty="0"/>
              <a:t>финансовой грамотности для </a:t>
            </a:r>
            <a:r>
              <a:rPr lang="ru-RU" sz="1400" dirty="0" smtClean="0"/>
              <a:t>учащихся» 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03768"/>
              </p:ext>
            </p:extLst>
          </p:nvPr>
        </p:nvGraphicFramePr>
        <p:xfrm>
          <a:off x="399491" y="1261603"/>
          <a:ext cx="8345018" cy="3748228"/>
        </p:xfrm>
        <a:graphic>
          <a:graphicData uri="http://schemas.openxmlformats.org/drawingml/2006/table">
            <a:tbl>
              <a:tblPr/>
              <a:tblGrid>
                <a:gridCol w="438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1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3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12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12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9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0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ОКРУГ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ОТЧЕТЫ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ПРОСМОТРЫ ГРУППА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ПРОСМОТРЫ ИНД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ПРОСМОТРЫ ОБЩИЕ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ШКОЛ в РЕГИОНЕ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УЧАСТНИКИ ШКОЛЫ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ОХВАТ в %</a:t>
                      </a:r>
                    </a:p>
                  </a:txBody>
                  <a:tcPr marL="7366" marR="7366" marT="736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84643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85445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63711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1007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64718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27869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28051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5796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37948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38883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10702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11626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 - Кузбасс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27952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28343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45409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1520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1445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24713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25222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СФО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4836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4874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366" marR="7366" marT="7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9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</TotalTime>
  <Words>1659</Words>
  <Application>Microsoft Office PowerPoint</Application>
  <PresentationFormat>Экран (16:9)</PresentationFormat>
  <Paragraphs>403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 Theme</vt:lpstr>
      <vt:lpstr>1_Office Theme</vt:lpstr>
      <vt:lpstr>Финансовая грамотность в системе образования </vt:lpstr>
      <vt:lpstr>Презентация PowerPoint</vt:lpstr>
      <vt:lpstr>Ключевые документы</vt:lpstr>
      <vt:lpstr>Федеральные государственные образовательные стандарты</vt:lpstr>
      <vt:lpstr>Онлайн-проект для учащихся</vt:lpstr>
      <vt:lpstr>Онлайн-уроки финансовой грамотности  для учащихся dni-fg.ru</vt:lpstr>
      <vt:lpstr>Онлайн-уроки финансовой грамотности  для учащихся dni-fg.ru</vt:lpstr>
      <vt:lpstr>Онлайн-проект для учащихся</vt:lpstr>
      <vt:lpstr>Онлайн-уроки финансовой грамотности  для учащихся dni-fg.ru</vt:lpstr>
      <vt:lpstr>Онлайн-уроки финансовой грамотности  для учащихся dni-fg.ru</vt:lpstr>
      <vt:lpstr>Онлайн-уроки финансовой грамотности  для учащихся dni-fg.ru</vt:lpstr>
      <vt:lpstr>Информационные каналы Банка России </vt:lpstr>
      <vt:lpstr>Мои 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Колпакова Н.В.</cp:lastModifiedBy>
  <cp:revision>256</cp:revision>
  <dcterms:created xsi:type="dcterms:W3CDTF">2021-07-20T05:15:33Z</dcterms:created>
  <dcterms:modified xsi:type="dcterms:W3CDTF">2024-02-21T04:44:37Z</dcterms:modified>
</cp:coreProperties>
</file>