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  <p:sldMasterId id="2147484221" r:id="rId2"/>
    <p:sldMasterId id="2147484282" r:id="rId3"/>
    <p:sldMasterId id="2147484306" r:id="rId4"/>
    <p:sldMasterId id="2147484330" r:id="rId5"/>
    <p:sldMasterId id="2147484337" r:id="rId6"/>
    <p:sldMasterId id="2147484340" r:id="rId7"/>
    <p:sldMasterId id="2147484348" r:id="rId8"/>
    <p:sldMasterId id="2147484351" r:id="rId9"/>
  </p:sldMasterIdLst>
  <p:notesMasterIdLst>
    <p:notesMasterId r:id="rId33"/>
  </p:notesMasterIdLst>
  <p:sldIdLst>
    <p:sldId id="1224" r:id="rId10"/>
    <p:sldId id="1287" r:id="rId11"/>
    <p:sldId id="1288" r:id="rId12"/>
    <p:sldId id="1289" r:id="rId13"/>
    <p:sldId id="1290" r:id="rId14"/>
    <p:sldId id="1250" r:id="rId15"/>
    <p:sldId id="1254" r:id="rId16"/>
    <p:sldId id="1279" r:id="rId17"/>
    <p:sldId id="1252" r:id="rId18"/>
    <p:sldId id="1293" r:id="rId19"/>
    <p:sldId id="1253" r:id="rId20"/>
    <p:sldId id="1249" r:id="rId21"/>
    <p:sldId id="1255" r:id="rId22"/>
    <p:sldId id="1256" r:id="rId23"/>
    <p:sldId id="1291" r:id="rId24"/>
    <p:sldId id="1292" r:id="rId25"/>
    <p:sldId id="1259" r:id="rId26"/>
    <p:sldId id="1262" r:id="rId27"/>
    <p:sldId id="1267" r:id="rId28"/>
    <p:sldId id="1269" r:id="rId29"/>
    <p:sldId id="1270" r:id="rId30"/>
    <p:sldId id="1275" r:id="rId31"/>
    <p:sldId id="1286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661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323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6984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646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3074" algn="l" defTabSz="91323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39690" algn="l" defTabSz="91323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6303" algn="l" defTabSz="91323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2920" algn="l" defTabSz="91323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Горбатова О.Н." initials="ГО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FFCC"/>
    <a:srgbClr val="00FFFF"/>
    <a:srgbClr val="66FFCC"/>
    <a:srgbClr val="F05C3E"/>
    <a:srgbClr val="000066"/>
    <a:srgbClr val="A50021"/>
    <a:srgbClr val="25879B"/>
    <a:srgbClr val="CCFFCC"/>
    <a:srgbClr val="005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1978" autoAdjust="0"/>
  </p:normalViewPr>
  <p:slideViewPr>
    <p:cSldViewPr>
      <p:cViewPr varScale="1">
        <p:scale>
          <a:sx n="103" d="100"/>
          <a:sy n="103" d="100"/>
        </p:scale>
        <p:origin x="15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12-07T08:10:19.982" idx="1">
    <p:pos x="6651" y="1119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980937-13D8-4DCD-A75D-C51CB31693B2}" type="datetimeFigureOut">
              <a:rPr lang="ru-RU"/>
              <a:pPr>
                <a:defRPr/>
              </a:pPr>
              <a:t>08.02.2024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1BAEA35-F350-422A-AFC0-F949D05E49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4093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2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84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46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074" algn="l" defTabSz="9132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690" algn="l" defTabSz="9132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303" algn="l" defTabSz="9132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920" algn="l" defTabSz="9132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B8EF-CDE0-40D7-876A-D866ADF4D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854-76B3-4C12-B0EA-DC0BF3BEA8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9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6D403-0D60-49C0-BF1C-54919181D7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854-76B3-4C12-B0EA-DC0BF3BEA8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30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0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7470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AC80A-F385-418D-8779-2B4807B127E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854-76B3-4C12-B0EA-DC0BF3BEA8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85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 userDrawn="1"/>
        </p:nvSpPr>
        <p:spPr>
          <a:xfrm>
            <a:off x="41" y="3"/>
            <a:ext cx="9137213" cy="980537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0" tIns="45650" rIns="45650" bIns="4565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sym typeface="Calibri"/>
            </a:endParaRPr>
          </a:p>
        </p:txBody>
      </p:sp>
      <p:sp>
        <p:nvSpPr>
          <p:cNvPr id="4" name="Shape 455"/>
          <p:cNvSpPr txBox="1">
            <a:spLocks/>
          </p:cNvSpPr>
          <p:nvPr userDrawn="1"/>
        </p:nvSpPr>
        <p:spPr bwMode="auto">
          <a:xfrm>
            <a:off x="168330" y="33120"/>
            <a:ext cx="8807344" cy="91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8" tIns="45652" rIns="91308" bIns="45652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2963" indent="-3238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6988" indent="-25876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6100" indent="-25876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6800" indent="-25876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40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12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84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56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800447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altLang="ru-RU" sz="2500" dirty="0" smtClean="0">
              <a:solidFill>
                <a:srgbClr val="FFFFFF"/>
              </a:solidFill>
              <a:latin typeface="Impact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85794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13" indent="0" algn="ctr">
              <a:buNone/>
              <a:defRPr/>
            </a:lvl2pPr>
            <a:lvl3pPr marL="913230" indent="0" algn="ctr">
              <a:buNone/>
              <a:defRPr/>
            </a:lvl3pPr>
            <a:lvl4pPr marL="1369844" indent="0" algn="ctr">
              <a:buNone/>
              <a:defRPr/>
            </a:lvl4pPr>
            <a:lvl5pPr marL="1826460" indent="0" algn="ctr">
              <a:buNone/>
              <a:defRPr/>
            </a:lvl5pPr>
            <a:lvl6pPr marL="2283074" indent="0" algn="ctr">
              <a:buNone/>
              <a:defRPr/>
            </a:lvl6pPr>
            <a:lvl7pPr marL="2739690" indent="0" algn="ctr">
              <a:buNone/>
              <a:defRPr/>
            </a:lvl7pPr>
            <a:lvl8pPr marL="3196303" indent="0" algn="ctr">
              <a:buNone/>
              <a:defRPr/>
            </a:lvl8pPr>
            <a:lvl9pPr marL="365292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31901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BAA3E-3D0F-4516-9FF2-C2B6167861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25588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5" y="440697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5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13" indent="0">
              <a:buNone/>
              <a:defRPr sz="1800"/>
            </a:lvl2pPr>
            <a:lvl3pPr marL="913230" indent="0">
              <a:buNone/>
              <a:defRPr sz="1600"/>
            </a:lvl3pPr>
            <a:lvl4pPr marL="1369844" indent="0">
              <a:buNone/>
              <a:defRPr sz="1400"/>
            </a:lvl4pPr>
            <a:lvl5pPr marL="1826460" indent="0">
              <a:buNone/>
              <a:defRPr sz="1400"/>
            </a:lvl5pPr>
            <a:lvl6pPr marL="2283074" indent="0">
              <a:buNone/>
              <a:defRPr sz="1400"/>
            </a:lvl6pPr>
            <a:lvl7pPr marL="2739690" indent="0">
              <a:buNone/>
              <a:defRPr sz="1400"/>
            </a:lvl7pPr>
            <a:lvl8pPr marL="3196303" indent="0">
              <a:buNone/>
              <a:defRPr sz="1400"/>
            </a:lvl8pPr>
            <a:lvl9pPr marL="365292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57335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041443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13" indent="0">
              <a:buNone/>
              <a:defRPr sz="2000" b="1"/>
            </a:lvl2pPr>
            <a:lvl3pPr marL="913230" indent="0">
              <a:buNone/>
              <a:defRPr sz="1800" b="1"/>
            </a:lvl3pPr>
            <a:lvl4pPr marL="1369844" indent="0">
              <a:buNone/>
              <a:defRPr sz="1600" b="1"/>
            </a:lvl4pPr>
            <a:lvl5pPr marL="1826460" indent="0">
              <a:buNone/>
              <a:defRPr sz="1600" b="1"/>
            </a:lvl5pPr>
            <a:lvl6pPr marL="2283074" indent="0">
              <a:buNone/>
              <a:defRPr sz="1600" b="1"/>
            </a:lvl6pPr>
            <a:lvl7pPr marL="2739690" indent="0">
              <a:buNone/>
              <a:defRPr sz="1600" b="1"/>
            </a:lvl7pPr>
            <a:lvl8pPr marL="3196303" indent="0">
              <a:buNone/>
              <a:defRPr sz="1600" b="1"/>
            </a:lvl8pPr>
            <a:lvl9pPr marL="36529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13" indent="0">
              <a:buNone/>
              <a:defRPr sz="2000" b="1"/>
            </a:lvl2pPr>
            <a:lvl3pPr marL="913230" indent="0">
              <a:buNone/>
              <a:defRPr sz="1800" b="1"/>
            </a:lvl3pPr>
            <a:lvl4pPr marL="1369844" indent="0">
              <a:buNone/>
              <a:defRPr sz="1600" b="1"/>
            </a:lvl4pPr>
            <a:lvl5pPr marL="1826460" indent="0">
              <a:buNone/>
              <a:defRPr sz="1600" b="1"/>
            </a:lvl5pPr>
            <a:lvl6pPr marL="2283074" indent="0">
              <a:buNone/>
              <a:defRPr sz="1600" b="1"/>
            </a:lvl6pPr>
            <a:lvl7pPr marL="2739690" indent="0">
              <a:buNone/>
              <a:defRPr sz="1600" b="1"/>
            </a:lvl7pPr>
            <a:lvl8pPr marL="3196303" indent="0">
              <a:buNone/>
              <a:defRPr sz="1600" b="1"/>
            </a:lvl8pPr>
            <a:lvl9pPr marL="36529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015521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68075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35966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F0365-34E1-4A00-BA2A-C2E7A73D1E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854-76B3-4C12-B0EA-DC0BF3BEA8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5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2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13" indent="0">
              <a:buNone/>
              <a:defRPr sz="1200"/>
            </a:lvl2pPr>
            <a:lvl3pPr marL="913230" indent="0">
              <a:buNone/>
              <a:defRPr sz="1000"/>
            </a:lvl3pPr>
            <a:lvl4pPr marL="1369844" indent="0">
              <a:buNone/>
              <a:defRPr sz="900"/>
            </a:lvl4pPr>
            <a:lvl5pPr marL="1826460" indent="0">
              <a:buNone/>
              <a:defRPr sz="900"/>
            </a:lvl5pPr>
            <a:lvl6pPr marL="2283074" indent="0">
              <a:buNone/>
              <a:defRPr sz="900"/>
            </a:lvl6pPr>
            <a:lvl7pPr marL="2739690" indent="0">
              <a:buNone/>
              <a:defRPr sz="900"/>
            </a:lvl7pPr>
            <a:lvl8pPr marL="3196303" indent="0">
              <a:buNone/>
              <a:defRPr sz="900"/>
            </a:lvl8pPr>
            <a:lvl9pPr marL="36529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32704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13" indent="0">
              <a:buNone/>
              <a:defRPr sz="2800"/>
            </a:lvl2pPr>
            <a:lvl3pPr marL="913230" indent="0">
              <a:buNone/>
              <a:defRPr sz="2400"/>
            </a:lvl3pPr>
            <a:lvl4pPr marL="1369844" indent="0">
              <a:buNone/>
              <a:defRPr sz="2000"/>
            </a:lvl4pPr>
            <a:lvl5pPr marL="1826460" indent="0">
              <a:buNone/>
              <a:defRPr sz="2000"/>
            </a:lvl5pPr>
            <a:lvl6pPr marL="2283074" indent="0">
              <a:buNone/>
              <a:defRPr sz="2000"/>
            </a:lvl6pPr>
            <a:lvl7pPr marL="2739690" indent="0">
              <a:buNone/>
              <a:defRPr sz="2000"/>
            </a:lvl7pPr>
            <a:lvl8pPr marL="3196303" indent="0">
              <a:buNone/>
              <a:defRPr sz="2000"/>
            </a:lvl8pPr>
            <a:lvl9pPr marL="365292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13" indent="0">
              <a:buNone/>
              <a:defRPr sz="1200"/>
            </a:lvl2pPr>
            <a:lvl3pPr marL="913230" indent="0">
              <a:buNone/>
              <a:defRPr sz="1000"/>
            </a:lvl3pPr>
            <a:lvl4pPr marL="1369844" indent="0">
              <a:buNone/>
              <a:defRPr sz="900"/>
            </a:lvl4pPr>
            <a:lvl5pPr marL="1826460" indent="0">
              <a:buNone/>
              <a:defRPr sz="900"/>
            </a:lvl5pPr>
            <a:lvl6pPr marL="2283074" indent="0">
              <a:buNone/>
              <a:defRPr sz="900"/>
            </a:lvl6pPr>
            <a:lvl7pPr marL="2739690" indent="0">
              <a:buNone/>
              <a:defRPr sz="900"/>
            </a:lvl7pPr>
            <a:lvl8pPr marL="3196303" indent="0">
              <a:buNone/>
              <a:defRPr sz="900"/>
            </a:lvl8pPr>
            <a:lvl9pPr marL="36529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80917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21824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1" y="7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7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70403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1" y="0"/>
            <a:ext cx="6985000" cy="10096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54505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4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2" rIns="91328" bIns="456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06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2" rIns="91328" bIns="456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8" y="4421085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6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39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6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2" rIns="91328" bIns="456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78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7" y="5719978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77AEC57-320E-4EF1-991D-B6787CCFAA35}" type="slidenum">
              <a:rPr lang="ru-RU" smtClean="0">
                <a:solidFill>
                  <a:srgbClr val="94C600"/>
                </a:solidFill>
              </a:rPr>
              <a:pPr/>
              <a:t>‹#›</a:t>
            </a:fld>
            <a:endParaRPr lang="ru-RU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6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2" rIns="91328" bIns="456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34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618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6" y="2900841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56" y="4267202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5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8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043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05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2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6634" indent="0">
              <a:buNone/>
              <a:defRPr sz="2000" b="1"/>
            </a:lvl2pPr>
            <a:lvl3pPr marL="913270" indent="0">
              <a:buNone/>
              <a:defRPr sz="1800" b="1"/>
            </a:lvl3pPr>
            <a:lvl4pPr marL="1369904" indent="0">
              <a:buNone/>
              <a:defRPr sz="1600" b="1"/>
            </a:lvl4pPr>
            <a:lvl5pPr marL="1826540" indent="0">
              <a:buNone/>
              <a:defRPr sz="1600" b="1"/>
            </a:lvl5pPr>
            <a:lvl6pPr marL="2283174" indent="0">
              <a:buNone/>
              <a:defRPr sz="1600" b="1"/>
            </a:lvl6pPr>
            <a:lvl7pPr marL="2739811" indent="0">
              <a:buNone/>
              <a:defRPr sz="1600" b="1"/>
            </a:lvl7pPr>
            <a:lvl8pPr marL="3196445" indent="0">
              <a:buNone/>
              <a:defRPr sz="1600" b="1"/>
            </a:lvl8pPr>
            <a:lvl9pPr marL="365308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706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48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6634" indent="0">
              <a:buNone/>
              <a:defRPr sz="2000" b="1"/>
            </a:lvl2pPr>
            <a:lvl3pPr marL="913270" indent="0">
              <a:buNone/>
              <a:defRPr sz="1800" b="1"/>
            </a:lvl3pPr>
            <a:lvl4pPr marL="1369904" indent="0">
              <a:buNone/>
              <a:defRPr sz="1600" b="1"/>
            </a:lvl4pPr>
            <a:lvl5pPr marL="1826540" indent="0">
              <a:buNone/>
              <a:defRPr sz="1600" b="1"/>
            </a:lvl5pPr>
            <a:lvl6pPr marL="2283174" indent="0">
              <a:buNone/>
              <a:defRPr sz="1600" b="1"/>
            </a:lvl6pPr>
            <a:lvl7pPr marL="2739811" indent="0">
              <a:buNone/>
              <a:defRPr sz="1600" b="1"/>
            </a:lvl7pPr>
            <a:lvl8pPr marL="3196445" indent="0">
              <a:buNone/>
              <a:defRPr sz="1600" b="1"/>
            </a:lvl8pPr>
            <a:lvl9pPr marL="365308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706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65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5" y="440697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5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2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0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AD02E-1ACA-40DD-A25D-A9E98B19771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854-76B3-4C12-B0EA-DC0BF3BEA8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61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297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640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4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2" rIns="91328" bIns="456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2" rIns="91328" bIns="456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82" y="601895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2" rIns="91328" bIns="456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5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6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2" rIns="91328" bIns="456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47"/>
            <a:ext cx="3493664" cy="365125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46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3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6634" indent="0">
              <a:buNone/>
              <a:defRPr sz="1200"/>
            </a:lvl2pPr>
            <a:lvl3pPr marL="913270" indent="0">
              <a:buNone/>
              <a:defRPr sz="1000"/>
            </a:lvl3pPr>
            <a:lvl4pPr marL="1369904" indent="0">
              <a:buNone/>
              <a:defRPr sz="900"/>
            </a:lvl4pPr>
            <a:lvl5pPr marL="1826540" indent="0">
              <a:buNone/>
              <a:defRPr sz="900"/>
            </a:lvl5pPr>
            <a:lvl6pPr marL="2283174" indent="0">
              <a:buNone/>
              <a:defRPr sz="900"/>
            </a:lvl6pPr>
            <a:lvl7pPr marL="2739811" indent="0">
              <a:buNone/>
              <a:defRPr sz="900"/>
            </a:lvl7pPr>
            <a:lvl8pPr marL="3196445" indent="0">
              <a:buNone/>
              <a:defRPr sz="900"/>
            </a:lvl8pPr>
            <a:lvl9pPr marL="365308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37847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4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2" rIns="91328" bIns="456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2" rIns="91328" bIns="456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82" y="601895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2" rIns="91328" bIns="456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6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2" rIns="91328" bIns="456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7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19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6634" indent="0">
              <a:buNone/>
              <a:defRPr sz="2800"/>
            </a:lvl2pPr>
            <a:lvl3pPr marL="913270" indent="0">
              <a:buNone/>
              <a:defRPr sz="2400"/>
            </a:lvl3pPr>
            <a:lvl4pPr marL="1369904" indent="0">
              <a:buNone/>
              <a:defRPr sz="2000"/>
            </a:lvl4pPr>
            <a:lvl5pPr marL="1826540" indent="0">
              <a:buNone/>
              <a:defRPr sz="2000"/>
            </a:lvl5pPr>
            <a:lvl6pPr marL="2283174" indent="0">
              <a:buNone/>
              <a:defRPr sz="2000"/>
            </a:lvl6pPr>
            <a:lvl7pPr marL="2739811" indent="0">
              <a:buNone/>
              <a:defRPr sz="2000"/>
            </a:lvl7pPr>
            <a:lvl8pPr marL="3196445" indent="0">
              <a:buNone/>
              <a:defRPr sz="2000"/>
            </a:lvl8pPr>
            <a:lvl9pPr marL="365308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3" y="4133100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6634" indent="0">
              <a:buNone/>
              <a:defRPr sz="1200"/>
            </a:lvl2pPr>
            <a:lvl3pPr marL="913270" indent="0">
              <a:buNone/>
              <a:defRPr sz="1000"/>
            </a:lvl3pPr>
            <a:lvl4pPr marL="1369904" indent="0">
              <a:buNone/>
              <a:defRPr sz="900"/>
            </a:lvl4pPr>
            <a:lvl5pPr marL="1826540" indent="0">
              <a:buNone/>
              <a:defRPr sz="900"/>
            </a:lvl5pPr>
            <a:lvl6pPr marL="2283174" indent="0">
              <a:buNone/>
              <a:defRPr sz="900"/>
            </a:lvl6pPr>
            <a:lvl7pPr marL="2739811" indent="0">
              <a:buNone/>
              <a:defRPr sz="900"/>
            </a:lvl7pPr>
            <a:lvl8pPr marL="3196445" indent="0">
              <a:buNone/>
              <a:defRPr sz="900"/>
            </a:lvl8pPr>
            <a:lvl9pPr marL="365308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47"/>
            <a:ext cx="3493664" cy="365125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65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079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9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775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710" y="0"/>
            <a:ext cx="9143288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16" tIns="40008" rIns="80016" bIns="40008" rtlCol="0" anchor="ctr"/>
          <a:lstStyle/>
          <a:p>
            <a:pPr algn="ctr" defTabSz="400079" fontAlgn="auto">
              <a:spcBef>
                <a:spcPts val="0"/>
              </a:spcBef>
              <a:spcAft>
                <a:spcPts val="0"/>
              </a:spcAft>
            </a:pP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11558"/>
            <a:ext cx="9144000" cy="6434884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16" tIns="40008" rIns="80016" bIns="40008" rtlCol="0" anchor="ctr"/>
          <a:lstStyle/>
          <a:p>
            <a:pPr algn="ctr" defTabSz="400079" fontAlgn="auto">
              <a:spcBef>
                <a:spcPts val="0"/>
              </a:spcBef>
              <a:spcAft>
                <a:spcPts val="0"/>
              </a:spcAft>
            </a:pPr>
            <a:endParaRPr lang="ru-RU" sz="160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5908262" y="13"/>
            <a:ext cx="3235026" cy="204320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B6DB5F5F-A079-E9CE-10AA-F21CD002416B}"/>
              </a:ext>
            </a:extLst>
          </p:cNvPr>
          <p:cNvGrpSpPr/>
          <p:nvPr userDrawn="1"/>
        </p:nvGrpSpPr>
        <p:grpSpPr>
          <a:xfrm>
            <a:off x="-105214" y="3506966"/>
            <a:ext cx="902065" cy="3319137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="" xmlns:a16="http://schemas.microsoft.com/office/drawing/2014/main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0079" fontAlgn="auto">
                <a:spcBef>
                  <a:spcPts val="0"/>
                </a:spcBef>
                <a:spcAft>
                  <a:spcPts val="0"/>
                </a:spcAft>
              </a:pPr>
              <a:endParaRPr lang="ru-RU" sz="1300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07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07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07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5564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710" y="0"/>
            <a:ext cx="9143288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16" tIns="40008" rIns="80016" bIns="40008" rtlCol="0" anchor="ctr"/>
          <a:lstStyle/>
          <a:p>
            <a:pPr algn="ctr" defTabSz="400079" fontAlgn="auto">
              <a:spcBef>
                <a:spcPts val="0"/>
              </a:spcBef>
              <a:spcAft>
                <a:spcPts val="0"/>
              </a:spcAft>
            </a:pP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11558"/>
            <a:ext cx="9144000" cy="6434884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16" tIns="40008" rIns="80016" bIns="40008" rtlCol="0" anchor="ctr"/>
          <a:lstStyle/>
          <a:p>
            <a:pPr algn="ctr" defTabSz="400079" fontAlgn="auto">
              <a:spcBef>
                <a:spcPts val="0"/>
              </a:spcBef>
              <a:spcAft>
                <a:spcPts val="0"/>
              </a:spcAft>
            </a:pPr>
            <a:endParaRPr lang="ru-RU" sz="160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7232912" y="0"/>
            <a:ext cx="1910377" cy="1769138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DB02F70-3DE9-DACE-2838-F5E9E8F78238}"/>
              </a:ext>
            </a:extLst>
          </p:cNvPr>
          <p:cNvGrpSpPr/>
          <p:nvPr userDrawn="1"/>
        </p:nvGrpSpPr>
        <p:grpSpPr>
          <a:xfrm>
            <a:off x="163727" y="6298115"/>
            <a:ext cx="2931204" cy="418358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07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07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07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="" xmlns:a16="http://schemas.microsoft.com/office/drawing/2014/main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="" xmlns:a16="http://schemas.microsoft.com/office/drawing/2014/main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07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="" xmlns:a16="http://schemas.microsoft.com/office/drawing/2014/main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07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="" xmlns:a16="http://schemas.microsoft.com/office/drawing/2014/main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07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="" xmlns:a16="http://schemas.microsoft.com/office/drawing/2014/main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07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="" xmlns:a16="http://schemas.microsoft.com/office/drawing/2014/main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07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="" xmlns:a16="http://schemas.microsoft.com/office/drawing/2014/main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07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6745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6343" y="1938022"/>
            <a:ext cx="76441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FF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3"/>
            <a:ext cx="6400800" cy="446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67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2907" y="150118"/>
            <a:ext cx="3163570" cy="276999"/>
          </a:xfrm>
        </p:spPr>
        <p:txBody>
          <a:bodyPr lIns="0" tIns="0" rIns="0" bIns="0"/>
          <a:lstStyle>
            <a:lvl1pPr>
              <a:defRPr sz="1800" b="0" i="0">
                <a:solidFill>
                  <a:srgbClr val="FF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6306" y="1325628"/>
            <a:ext cx="6874509" cy="446735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0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2F6C-332C-4373-ACB3-B3D131523D0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854-76B3-4C12-B0EA-DC0BF3BEA8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554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2907" y="150118"/>
            <a:ext cx="3163570" cy="276999"/>
          </a:xfrm>
        </p:spPr>
        <p:txBody>
          <a:bodyPr lIns="0" tIns="0" rIns="0" bIns="0"/>
          <a:lstStyle>
            <a:lvl1pPr>
              <a:defRPr sz="1800" b="0" i="0">
                <a:solidFill>
                  <a:srgbClr val="FF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2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3" y="1577342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7120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2907" y="150118"/>
            <a:ext cx="3163570" cy="276999"/>
          </a:xfrm>
        </p:spPr>
        <p:txBody>
          <a:bodyPr lIns="0" tIns="0" rIns="0" bIns="0"/>
          <a:lstStyle>
            <a:lvl1pPr>
              <a:defRPr sz="1800" b="0" i="0">
                <a:solidFill>
                  <a:srgbClr val="FF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54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2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710" y="0"/>
            <a:ext cx="9143288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85" tIns="40043" rIns="80085" bIns="40043" rtlCol="0" anchor="ctr"/>
          <a:lstStyle/>
          <a:p>
            <a:pPr algn="ctr" defTabSz="400427" fontAlgn="auto">
              <a:spcBef>
                <a:spcPts val="0"/>
              </a:spcBef>
              <a:spcAft>
                <a:spcPts val="0"/>
              </a:spcAft>
            </a:pP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11558"/>
            <a:ext cx="9144000" cy="6434884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85" tIns="40043" rIns="80085" bIns="40043" rtlCol="0" anchor="ctr"/>
          <a:lstStyle/>
          <a:p>
            <a:pPr algn="ctr" defTabSz="400427" fontAlgn="auto">
              <a:spcBef>
                <a:spcPts val="0"/>
              </a:spcBef>
              <a:spcAft>
                <a:spcPts val="0"/>
              </a:spcAft>
            </a:pPr>
            <a:endParaRPr lang="ru-RU" sz="160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7232912" y="0"/>
            <a:ext cx="1910377" cy="1769138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DB02F70-3DE9-DACE-2838-F5E9E8F78238}"/>
              </a:ext>
            </a:extLst>
          </p:cNvPr>
          <p:cNvGrpSpPr/>
          <p:nvPr userDrawn="1"/>
        </p:nvGrpSpPr>
        <p:grpSpPr>
          <a:xfrm>
            <a:off x="163727" y="6298115"/>
            <a:ext cx="2931204" cy="418358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4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4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4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="" xmlns:a16="http://schemas.microsoft.com/office/drawing/2014/main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="" xmlns:a16="http://schemas.microsoft.com/office/drawing/2014/main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4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="" xmlns:a16="http://schemas.microsoft.com/office/drawing/2014/main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4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="" xmlns:a16="http://schemas.microsoft.com/office/drawing/2014/main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4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="" xmlns:a16="http://schemas.microsoft.com/office/drawing/2014/main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4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="" xmlns:a16="http://schemas.microsoft.com/office/drawing/2014/main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4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="" xmlns:a16="http://schemas.microsoft.com/office/drawing/2014/main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4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03022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710" y="0"/>
            <a:ext cx="9143288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400129" fontAlgn="auto">
              <a:spcBef>
                <a:spcPts val="0"/>
              </a:spcBef>
              <a:spcAft>
                <a:spcPts val="0"/>
              </a:spcAft>
            </a:pP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11558"/>
            <a:ext cx="9144000" cy="6434884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400129" fontAlgn="auto">
              <a:spcBef>
                <a:spcPts val="0"/>
              </a:spcBef>
              <a:spcAft>
                <a:spcPts val="0"/>
              </a:spcAft>
            </a:pPr>
            <a:endParaRPr lang="ru-RU" sz="160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5908262" y="12"/>
            <a:ext cx="3235026" cy="204320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B6DB5F5F-A079-E9CE-10AA-F21CD002416B}"/>
              </a:ext>
            </a:extLst>
          </p:cNvPr>
          <p:cNvGrpSpPr/>
          <p:nvPr userDrawn="1"/>
        </p:nvGrpSpPr>
        <p:grpSpPr>
          <a:xfrm>
            <a:off x="-105214" y="3506966"/>
            <a:ext cx="902065" cy="3319137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="" xmlns:a16="http://schemas.microsoft.com/office/drawing/2014/main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0129" fontAlgn="auto">
                <a:spcBef>
                  <a:spcPts val="0"/>
                </a:spcBef>
                <a:spcAft>
                  <a:spcPts val="0"/>
                </a:spcAft>
              </a:pPr>
              <a:endParaRPr lang="ru-RU" sz="1300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1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1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1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7691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710" y="0"/>
            <a:ext cx="9143288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400129" fontAlgn="auto">
              <a:spcBef>
                <a:spcPts val="0"/>
              </a:spcBef>
              <a:spcAft>
                <a:spcPts val="0"/>
              </a:spcAft>
            </a:pP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11558"/>
            <a:ext cx="9144000" cy="6434884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400129" fontAlgn="auto">
              <a:spcBef>
                <a:spcPts val="0"/>
              </a:spcBef>
              <a:spcAft>
                <a:spcPts val="0"/>
              </a:spcAft>
            </a:pPr>
            <a:endParaRPr lang="ru-RU" sz="160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7232912" y="0"/>
            <a:ext cx="1910377" cy="1769138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DB02F70-3DE9-DACE-2838-F5E9E8F78238}"/>
              </a:ext>
            </a:extLst>
          </p:cNvPr>
          <p:cNvGrpSpPr/>
          <p:nvPr userDrawn="1"/>
        </p:nvGrpSpPr>
        <p:grpSpPr>
          <a:xfrm>
            <a:off x="163727" y="6298115"/>
            <a:ext cx="2931204" cy="418358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1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1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1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="" xmlns:a16="http://schemas.microsoft.com/office/drawing/2014/main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="" xmlns:a16="http://schemas.microsoft.com/office/drawing/2014/main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1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="" xmlns:a16="http://schemas.microsoft.com/office/drawing/2014/main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1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="" xmlns:a16="http://schemas.microsoft.com/office/drawing/2014/main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1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="" xmlns:a16="http://schemas.microsoft.com/office/drawing/2014/main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1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="" xmlns:a16="http://schemas.microsoft.com/office/drawing/2014/main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1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="" xmlns:a16="http://schemas.microsoft.com/office/drawing/2014/main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129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02315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6343" y="1938022"/>
            <a:ext cx="76441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FF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3"/>
            <a:ext cx="6400800" cy="446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547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2907" y="150118"/>
            <a:ext cx="3163570" cy="276999"/>
          </a:xfrm>
        </p:spPr>
        <p:txBody>
          <a:bodyPr lIns="0" tIns="0" rIns="0" bIns="0"/>
          <a:lstStyle>
            <a:lvl1pPr>
              <a:defRPr sz="1800" b="0" i="0">
                <a:solidFill>
                  <a:srgbClr val="FF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6306" y="1325628"/>
            <a:ext cx="6874509" cy="446735"/>
          </a:xfr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88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2907" y="150118"/>
            <a:ext cx="3163570" cy="276999"/>
          </a:xfrm>
        </p:spPr>
        <p:txBody>
          <a:bodyPr lIns="0" tIns="0" rIns="0" bIns="0"/>
          <a:lstStyle>
            <a:lvl1pPr>
              <a:defRPr sz="1800" b="0" i="0">
                <a:solidFill>
                  <a:srgbClr val="FF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2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3" y="1577342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966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2907" y="150118"/>
            <a:ext cx="3163570" cy="276999"/>
          </a:xfrm>
        </p:spPr>
        <p:txBody>
          <a:bodyPr lIns="0" tIns="0" rIns="0" bIns="0"/>
          <a:lstStyle>
            <a:lvl1pPr>
              <a:defRPr sz="1800" b="0" i="0">
                <a:solidFill>
                  <a:srgbClr val="FF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5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13" indent="0">
              <a:buNone/>
              <a:defRPr sz="2000" b="1"/>
            </a:lvl2pPr>
            <a:lvl3pPr marL="913230" indent="0">
              <a:buNone/>
              <a:defRPr sz="1800" b="1"/>
            </a:lvl3pPr>
            <a:lvl4pPr marL="1369844" indent="0">
              <a:buNone/>
              <a:defRPr sz="1600" b="1"/>
            </a:lvl4pPr>
            <a:lvl5pPr marL="1826460" indent="0">
              <a:buNone/>
              <a:defRPr sz="1600" b="1"/>
            </a:lvl5pPr>
            <a:lvl6pPr marL="2283074" indent="0">
              <a:buNone/>
              <a:defRPr sz="1600" b="1"/>
            </a:lvl6pPr>
            <a:lvl7pPr marL="2739690" indent="0">
              <a:buNone/>
              <a:defRPr sz="1600" b="1"/>
            </a:lvl7pPr>
            <a:lvl8pPr marL="3196303" indent="0">
              <a:buNone/>
              <a:defRPr sz="1600" b="1"/>
            </a:lvl8pPr>
            <a:lvl9pPr marL="36529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13" indent="0">
              <a:buNone/>
              <a:defRPr sz="2000" b="1"/>
            </a:lvl2pPr>
            <a:lvl3pPr marL="913230" indent="0">
              <a:buNone/>
              <a:defRPr sz="1800" b="1"/>
            </a:lvl3pPr>
            <a:lvl4pPr marL="1369844" indent="0">
              <a:buNone/>
              <a:defRPr sz="1600" b="1"/>
            </a:lvl4pPr>
            <a:lvl5pPr marL="1826460" indent="0">
              <a:buNone/>
              <a:defRPr sz="1600" b="1"/>
            </a:lvl5pPr>
            <a:lvl6pPr marL="2283074" indent="0">
              <a:buNone/>
              <a:defRPr sz="1600" b="1"/>
            </a:lvl6pPr>
            <a:lvl7pPr marL="2739690" indent="0">
              <a:buNone/>
              <a:defRPr sz="1600" b="1"/>
            </a:lvl7pPr>
            <a:lvl8pPr marL="3196303" indent="0">
              <a:buNone/>
              <a:defRPr sz="1600" b="1"/>
            </a:lvl8pPr>
            <a:lvl9pPr marL="36529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5741-7A4C-4B95-9395-FCA2F24F7B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854-76B3-4C12-B0EA-DC0BF3BEA8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143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86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710" y="0"/>
            <a:ext cx="9143288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5" tIns="40073" rIns="80145" bIns="40073" rtlCol="0" anchor="ctr"/>
          <a:lstStyle/>
          <a:p>
            <a:pPr algn="ctr" defTabSz="400727" fontAlgn="auto">
              <a:spcBef>
                <a:spcPts val="0"/>
              </a:spcBef>
              <a:spcAft>
                <a:spcPts val="0"/>
              </a:spcAft>
            </a:pP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11558"/>
            <a:ext cx="9144000" cy="6434884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5" tIns="40073" rIns="80145" bIns="40073" rtlCol="0" anchor="ctr"/>
          <a:lstStyle/>
          <a:p>
            <a:pPr algn="ctr" defTabSz="400727" fontAlgn="auto">
              <a:spcBef>
                <a:spcPts val="0"/>
              </a:spcBef>
              <a:spcAft>
                <a:spcPts val="0"/>
              </a:spcAft>
            </a:pPr>
            <a:endParaRPr lang="ru-RU" sz="160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5908262" y="0"/>
            <a:ext cx="3235026" cy="204320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B6DB5F5F-A079-E9CE-10AA-F21CD002416B}"/>
              </a:ext>
            </a:extLst>
          </p:cNvPr>
          <p:cNvGrpSpPr/>
          <p:nvPr userDrawn="1"/>
        </p:nvGrpSpPr>
        <p:grpSpPr>
          <a:xfrm>
            <a:off x="-105214" y="3506966"/>
            <a:ext cx="902065" cy="3319137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="" xmlns:a16="http://schemas.microsoft.com/office/drawing/2014/main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0727" fontAlgn="auto">
                <a:spcBef>
                  <a:spcPts val="0"/>
                </a:spcBef>
                <a:spcAft>
                  <a:spcPts val="0"/>
                </a:spcAft>
              </a:pPr>
              <a:endParaRPr lang="ru-RU" sz="1300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7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7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7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21131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710" y="0"/>
            <a:ext cx="9143288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5" tIns="40073" rIns="80145" bIns="40073" rtlCol="0" anchor="ctr"/>
          <a:lstStyle/>
          <a:p>
            <a:pPr algn="ctr" defTabSz="400727" fontAlgn="auto">
              <a:spcBef>
                <a:spcPts val="0"/>
              </a:spcBef>
              <a:spcAft>
                <a:spcPts val="0"/>
              </a:spcAft>
            </a:pP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11558"/>
            <a:ext cx="9144000" cy="6434884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5" tIns="40073" rIns="80145" bIns="40073" rtlCol="0" anchor="ctr"/>
          <a:lstStyle/>
          <a:p>
            <a:pPr algn="ctr" defTabSz="400727" fontAlgn="auto">
              <a:spcBef>
                <a:spcPts val="0"/>
              </a:spcBef>
              <a:spcAft>
                <a:spcPts val="0"/>
              </a:spcAft>
            </a:pPr>
            <a:endParaRPr lang="ru-RU" sz="160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7232912" y="-1"/>
            <a:ext cx="1910377" cy="1769138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DB02F70-3DE9-DACE-2838-F5E9E8F78238}"/>
              </a:ext>
            </a:extLst>
          </p:cNvPr>
          <p:cNvGrpSpPr/>
          <p:nvPr userDrawn="1"/>
        </p:nvGrpSpPr>
        <p:grpSpPr>
          <a:xfrm>
            <a:off x="163727" y="6298115"/>
            <a:ext cx="2931204" cy="418358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7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7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7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="" xmlns:a16="http://schemas.microsoft.com/office/drawing/2014/main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="" xmlns:a16="http://schemas.microsoft.com/office/drawing/2014/main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7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="" xmlns:a16="http://schemas.microsoft.com/office/drawing/2014/main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7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="" xmlns:a16="http://schemas.microsoft.com/office/drawing/2014/main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7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="" xmlns:a16="http://schemas.microsoft.com/office/drawing/2014/main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7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="" xmlns:a16="http://schemas.microsoft.com/office/drawing/2014/main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7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="" xmlns:a16="http://schemas.microsoft.com/office/drawing/2014/main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07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2451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4421082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9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8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7" y="5719968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77AEC57-320E-4EF1-991D-B6787CCFAA35}" type="slidenum">
              <a:rPr lang="ru-RU" smtClean="0">
                <a:solidFill>
                  <a:srgbClr val="94C600"/>
                </a:solidFill>
              </a:rPr>
              <a:pPr/>
              <a:t>‹#›</a:t>
            </a:fld>
            <a:endParaRPr lang="ru-RU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08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3059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6" y="2900831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4267202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3254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390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2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6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6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4612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2666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885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E7D5-0DDA-4120-B3F9-832240202C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854-76B3-4C12-B0EA-DC0BF3BEA8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694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2" y="601885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5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7"/>
            <a:ext cx="3493664" cy="365125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6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3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89804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2" y="601885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4133090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7"/>
            <a:ext cx="3493664" cy="365125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6376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4134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7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A5-F60C-4BC1-992A-3E80C5081FB3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EC57-320E-4EF1-991D-B6787CCFAA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000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E598-C8F8-4BA0-9B5A-5D50B8A286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854-76B3-4C12-B0EA-DC0BF3BEA8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2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12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13" indent="0">
              <a:buNone/>
              <a:defRPr sz="1200"/>
            </a:lvl2pPr>
            <a:lvl3pPr marL="913230" indent="0">
              <a:buNone/>
              <a:defRPr sz="1000"/>
            </a:lvl3pPr>
            <a:lvl4pPr marL="1369844" indent="0">
              <a:buNone/>
              <a:defRPr sz="900"/>
            </a:lvl4pPr>
            <a:lvl5pPr marL="1826460" indent="0">
              <a:buNone/>
              <a:defRPr sz="900"/>
            </a:lvl5pPr>
            <a:lvl6pPr marL="2283074" indent="0">
              <a:buNone/>
              <a:defRPr sz="900"/>
            </a:lvl6pPr>
            <a:lvl7pPr marL="2739690" indent="0">
              <a:buNone/>
              <a:defRPr sz="900"/>
            </a:lvl7pPr>
            <a:lvl8pPr marL="3196303" indent="0">
              <a:buNone/>
              <a:defRPr sz="900"/>
            </a:lvl8pPr>
            <a:lvl9pPr marL="36529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49ECC-72BC-45DD-A351-4ACBD37F3D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854-76B3-4C12-B0EA-DC0BF3BEA8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6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13" indent="0">
              <a:buNone/>
              <a:defRPr sz="2800"/>
            </a:lvl2pPr>
            <a:lvl3pPr marL="913230" indent="0">
              <a:buNone/>
              <a:defRPr sz="2400"/>
            </a:lvl3pPr>
            <a:lvl4pPr marL="1369844" indent="0">
              <a:buNone/>
              <a:defRPr sz="2000"/>
            </a:lvl4pPr>
            <a:lvl5pPr marL="1826460" indent="0">
              <a:buNone/>
              <a:defRPr sz="2000"/>
            </a:lvl5pPr>
            <a:lvl6pPr marL="2283074" indent="0">
              <a:buNone/>
              <a:defRPr sz="2000"/>
            </a:lvl6pPr>
            <a:lvl7pPr marL="2739690" indent="0">
              <a:buNone/>
              <a:defRPr sz="2000"/>
            </a:lvl7pPr>
            <a:lvl8pPr marL="3196303" indent="0">
              <a:buNone/>
              <a:defRPr sz="2000"/>
            </a:lvl8pPr>
            <a:lvl9pPr marL="365292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13" indent="0">
              <a:buNone/>
              <a:defRPr sz="1200"/>
            </a:lvl2pPr>
            <a:lvl3pPr marL="913230" indent="0">
              <a:buNone/>
              <a:defRPr sz="1000"/>
            </a:lvl3pPr>
            <a:lvl4pPr marL="1369844" indent="0">
              <a:buNone/>
              <a:defRPr sz="900"/>
            </a:lvl4pPr>
            <a:lvl5pPr marL="1826460" indent="0">
              <a:buNone/>
              <a:defRPr sz="900"/>
            </a:lvl5pPr>
            <a:lvl6pPr marL="2283074" indent="0">
              <a:buNone/>
              <a:defRPr sz="900"/>
            </a:lvl6pPr>
            <a:lvl7pPr marL="2739690" indent="0">
              <a:buNone/>
              <a:defRPr sz="900"/>
            </a:lvl7pPr>
            <a:lvl8pPr marL="3196303" indent="0">
              <a:buNone/>
              <a:defRPr sz="900"/>
            </a:lvl8pPr>
            <a:lvl9pPr marL="36529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DD31-7C99-4535-A6BC-473B048356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2854-76B3-4C12-B0EA-DC0BF3BEA8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82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24" tIns="45660" rIns="91324" bIns="4566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24" tIns="45660" rIns="91324" bIns="4566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vert="horz" lIns="91324" tIns="45660" rIns="91324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3D7813B-CAD9-422C-A1A8-CF67ECD4FE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08.02.2024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20"/>
            <a:ext cx="2895600" cy="365125"/>
          </a:xfrm>
          <a:prstGeom prst="rect">
            <a:avLst/>
          </a:prstGeom>
        </p:spPr>
        <p:txBody>
          <a:bodyPr vert="horz" lIns="91324" tIns="45660" rIns="91324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vert="horz" lIns="91324" tIns="45660" rIns="91324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2262854-76B3-4C12-B0EA-DC0BF3BEA88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818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32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57" indent="-342457" algn="l" defTabSz="9132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99" indent="-285383" algn="l" defTabSz="9132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38" indent="-228308" algn="l" defTabSz="9132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52" indent="-228308" algn="l" defTabSz="9132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68" indent="-228308" algn="l" defTabSz="91323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382" indent="-228308" algn="l" defTabSz="9132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99" indent="-228308" algn="l" defTabSz="9132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613" indent="-228308" algn="l" defTabSz="9132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225" indent="-228308" algn="l" defTabSz="9132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3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30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44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60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74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90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03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920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5723" tIns="0" rIns="215723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801" y="6362703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 Narrow" pitchFamily="34" charset="0"/>
              </a:rPr>
              <a:t>&lt;#&gt;</a:t>
            </a:r>
            <a:endParaRPr lang="ru-RU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3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  <a:latin typeface="Arial Narrow" pitchFamily="34" charset="0"/>
              </a:rPr>
              <a:t>НАЗВАНИЕ ПРЕЗЕНТАЦИИ</a:t>
            </a:r>
          </a:p>
        </p:txBody>
      </p:sp>
      <p:sp>
        <p:nvSpPr>
          <p:cNvPr id="103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3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1036" name="Рисунок 19" descr="092_1-1-5.wm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1" y="112723"/>
            <a:ext cx="1223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15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33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613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23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6984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646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6030" indent="-28538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3491" indent="-22830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0961" indent="-22830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4768" indent="-22830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1382" indent="-2283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7999" indent="-2283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4613" indent="-2283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1225" indent="-2283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3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30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44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60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74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90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03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920" algn="l" defTabSz="9132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94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2" rIns="91328" bIns="456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4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2" rIns="91328" bIns="456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2" rIns="91328" bIns="4566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328" tIns="45662" rIns="91328" bIns="45662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503" y="2323662"/>
            <a:ext cx="6777317" cy="3508977"/>
          </a:xfrm>
          <a:prstGeom prst="rect">
            <a:avLst/>
          </a:prstGeom>
        </p:spPr>
        <p:txBody>
          <a:bodyPr vert="horz" lIns="91328" tIns="45662" rIns="91328" bIns="4566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504"/>
            <a:ext cx="2133600" cy="365125"/>
          </a:xfrm>
          <a:prstGeom prst="rect">
            <a:avLst/>
          </a:prstGeom>
        </p:spPr>
        <p:txBody>
          <a:bodyPr vert="horz" lIns="91328" tIns="45662" rIns="91328" bIns="45662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2981A5-F60C-4BC1-992A-3E80C5081FB3}" type="datetimeFigureOut">
              <a:rPr lang="ru-RU" smtClean="0"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08.02.2024</a:t>
            </a:fld>
            <a:endParaRPr lang="ru-RU"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72"/>
            <a:ext cx="3502152" cy="365125"/>
          </a:xfrm>
          <a:prstGeom prst="rect">
            <a:avLst/>
          </a:prstGeom>
        </p:spPr>
        <p:txBody>
          <a:bodyPr vert="horz" lIns="91328" tIns="45662" rIns="91328" bIns="45662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94C600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8" y="224503"/>
            <a:ext cx="1332156" cy="365125"/>
          </a:xfrm>
          <a:prstGeom prst="rect">
            <a:avLst/>
          </a:prstGeom>
        </p:spPr>
        <p:txBody>
          <a:bodyPr vert="horz" lIns="91328" tIns="45662" rIns="91328" bIns="45662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77AEC57-320E-4EF1-991D-B6787CCFAA35}" type="slidenum">
              <a:rPr lang="ru-RU" smtClean="0"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8447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</p:sldLayoutIdLst>
  <p:txStyles>
    <p:titleStyle>
      <a:lvl1pPr algn="l" defTabSz="91327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471" indent="-273981" algn="l" defTabSz="91327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290" indent="-273981" algn="l" defTabSz="91327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3270" indent="-228315" algn="l" defTabSz="91327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322" indent="-228315" algn="l" defTabSz="91327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4240" indent="-228315" algn="l" defTabSz="91327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6031" indent="-228315" algn="l" defTabSz="91327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6945" indent="-228315" algn="l" defTabSz="91327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17867" indent="-228315" algn="l" defTabSz="91327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18785" indent="-228315" algn="l" defTabSz="91327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4" algn="l" defTabSz="913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70" algn="l" defTabSz="913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04" algn="l" defTabSz="913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40" algn="l" defTabSz="913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74" algn="l" defTabSz="913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11" algn="l" defTabSz="913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45" algn="l" defTabSz="913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80" algn="l" defTabSz="913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365126"/>
            <a:ext cx="7886700" cy="1325563"/>
          </a:xfrm>
          <a:prstGeom prst="rect">
            <a:avLst/>
          </a:prstGeom>
        </p:spPr>
        <p:txBody>
          <a:bodyPr vert="horz" lIns="80016" tIns="40008" rIns="80016" bIns="40008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8"/>
          </a:xfrm>
          <a:prstGeom prst="rect">
            <a:avLst/>
          </a:prstGeom>
        </p:spPr>
        <p:txBody>
          <a:bodyPr vert="horz" lIns="80016" tIns="40008" rIns="80016" bIns="4000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80016" tIns="40008" rIns="80016" bIns="400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0079" fontAlgn="auto">
              <a:spcBef>
                <a:spcPts val="0"/>
              </a:spcBef>
              <a:spcAft>
                <a:spcPts val="0"/>
              </a:spcAft>
            </a:pPr>
            <a:fld id="{98200406-15B7-4093-A69D-2D1FF74F0C53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00079" fontAlgn="auto">
                <a:spcBef>
                  <a:spcPts val="0"/>
                </a:spcBef>
                <a:spcAft>
                  <a:spcPts val="0"/>
                </a:spcAft>
              </a:pPr>
              <a:t>08.02.2024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6356369"/>
            <a:ext cx="3086100" cy="365125"/>
          </a:xfrm>
          <a:prstGeom prst="rect">
            <a:avLst/>
          </a:prstGeom>
        </p:spPr>
        <p:txBody>
          <a:bodyPr vert="horz" lIns="80016" tIns="40008" rIns="80016" bIns="400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0079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80016" tIns="40008" rIns="80016" bIns="400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0079" fontAlgn="auto">
              <a:spcBef>
                <a:spcPts val="0"/>
              </a:spcBef>
              <a:spcAft>
                <a:spcPts val="0"/>
              </a:spcAft>
            </a:pPr>
            <a:fld id="{486ACB58-715D-40CA-BF92-946E3E18D91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0007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078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</p:sldLayoutIdLst>
  <p:txStyles>
    <p:titleStyle>
      <a:lvl1pPr algn="l" defTabSz="88202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505" indent="-220505" algn="l" defTabSz="882027" rtl="0" eaLnBrk="1" latinLnBrk="0" hangingPunct="1">
        <a:lnSpc>
          <a:spcPct val="90000"/>
        </a:lnSpc>
        <a:spcBef>
          <a:spcPts val="96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61518" indent="-220505" algn="l" defTabSz="8820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02533" indent="-220505" algn="l" defTabSz="8820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546" indent="-220505" algn="l" defTabSz="8820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84560" indent="-220505" algn="l" defTabSz="8820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25574" indent="-220505" algn="l" defTabSz="8820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66585" indent="-220505" algn="l" defTabSz="8820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07600" indent="-220505" algn="l" defTabSz="8820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48611" indent="-220505" algn="l" defTabSz="8820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41013" algn="l" defTabSz="882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82027" algn="l" defTabSz="882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23038" algn="l" defTabSz="882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64050" algn="l" defTabSz="882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05066" algn="l" defTabSz="882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46080" algn="l" defTabSz="882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87092" algn="l" defTabSz="882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28105" algn="l" defTabSz="8820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2907" y="150118"/>
            <a:ext cx="31635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FF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6306" y="1325627"/>
            <a:ext cx="687450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4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2" y="637794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2/8/2024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3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032">
        <a:defRPr>
          <a:latin typeface="+mn-lt"/>
          <a:ea typeface="+mn-ea"/>
          <a:cs typeface="+mn-cs"/>
        </a:defRPr>
      </a:lvl2pPr>
      <a:lvl3pPr marL="914061">
        <a:defRPr>
          <a:latin typeface="+mn-lt"/>
          <a:ea typeface="+mn-ea"/>
          <a:cs typeface="+mn-cs"/>
        </a:defRPr>
      </a:lvl3pPr>
      <a:lvl4pPr marL="1371091">
        <a:defRPr>
          <a:latin typeface="+mn-lt"/>
          <a:ea typeface="+mn-ea"/>
          <a:cs typeface="+mn-cs"/>
        </a:defRPr>
      </a:lvl4pPr>
      <a:lvl5pPr marL="1828122">
        <a:defRPr>
          <a:latin typeface="+mn-lt"/>
          <a:ea typeface="+mn-ea"/>
          <a:cs typeface="+mn-cs"/>
        </a:defRPr>
      </a:lvl5pPr>
      <a:lvl6pPr marL="2285151">
        <a:defRPr>
          <a:latin typeface="+mn-lt"/>
          <a:ea typeface="+mn-ea"/>
          <a:cs typeface="+mn-cs"/>
        </a:defRPr>
      </a:lvl6pPr>
      <a:lvl7pPr marL="2742183">
        <a:defRPr>
          <a:latin typeface="+mn-lt"/>
          <a:ea typeface="+mn-ea"/>
          <a:cs typeface="+mn-cs"/>
        </a:defRPr>
      </a:lvl7pPr>
      <a:lvl8pPr marL="3199213">
        <a:defRPr>
          <a:latin typeface="+mn-lt"/>
          <a:ea typeface="+mn-ea"/>
          <a:cs typeface="+mn-cs"/>
        </a:defRPr>
      </a:lvl8pPr>
      <a:lvl9pPr marL="365624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032">
        <a:defRPr>
          <a:latin typeface="+mn-lt"/>
          <a:ea typeface="+mn-ea"/>
          <a:cs typeface="+mn-cs"/>
        </a:defRPr>
      </a:lvl2pPr>
      <a:lvl3pPr marL="914061">
        <a:defRPr>
          <a:latin typeface="+mn-lt"/>
          <a:ea typeface="+mn-ea"/>
          <a:cs typeface="+mn-cs"/>
        </a:defRPr>
      </a:lvl3pPr>
      <a:lvl4pPr marL="1371091">
        <a:defRPr>
          <a:latin typeface="+mn-lt"/>
          <a:ea typeface="+mn-ea"/>
          <a:cs typeface="+mn-cs"/>
        </a:defRPr>
      </a:lvl4pPr>
      <a:lvl5pPr marL="1828122">
        <a:defRPr>
          <a:latin typeface="+mn-lt"/>
          <a:ea typeface="+mn-ea"/>
          <a:cs typeface="+mn-cs"/>
        </a:defRPr>
      </a:lvl5pPr>
      <a:lvl6pPr marL="2285151">
        <a:defRPr>
          <a:latin typeface="+mn-lt"/>
          <a:ea typeface="+mn-ea"/>
          <a:cs typeface="+mn-cs"/>
        </a:defRPr>
      </a:lvl6pPr>
      <a:lvl7pPr marL="2742183">
        <a:defRPr>
          <a:latin typeface="+mn-lt"/>
          <a:ea typeface="+mn-ea"/>
          <a:cs typeface="+mn-cs"/>
        </a:defRPr>
      </a:lvl7pPr>
      <a:lvl8pPr marL="3199213">
        <a:defRPr>
          <a:latin typeface="+mn-lt"/>
          <a:ea typeface="+mn-ea"/>
          <a:cs typeface="+mn-cs"/>
        </a:defRPr>
      </a:lvl8pPr>
      <a:lvl9pPr marL="3656244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365126"/>
            <a:ext cx="7886700" cy="1325563"/>
          </a:xfrm>
          <a:prstGeom prst="rect">
            <a:avLst/>
          </a:prstGeom>
        </p:spPr>
        <p:txBody>
          <a:bodyPr vert="horz" lIns="80026" tIns="40013" rIns="80026" bIns="40013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8"/>
          </a:xfrm>
          <a:prstGeom prst="rect">
            <a:avLst/>
          </a:prstGeom>
        </p:spPr>
        <p:txBody>
          <a:bodyPr vert="horz" lIns="80026" tIns="40013" rIns="80026" bIns="4001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8"/>
            <a:ext cx="2057400" cy="365125"/>
          </a:xfrm>
          <a:prstGeom prst="rect">
            <a:avLst/>
          </a:prstGeom>
        </p:spPr>
        <p:txBody>
          <a:bodyPr vert="horz" lIns="80026" tIns="40013" rIns="80026" bIns="400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0129" fontAlgn="auto">
              <a:spcBef>
                <a:spcPts val="0"/>
              </a:spcBef>
              <a:spcAft>
                <a:spcPts val="0"/>
              </a:spcAft>
            </a:pPr>
            <a:fld id="{98200406-15B7-4093-A69D-2D1FF74F0C53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00129" fontAlgn="auto">
                <a:spcBef>
                  <a:spcPts val="0"/>
                </a:spcBef>
                <a:spcAft>
                  <a:spcPts val="0"/>
                </a:spcAft>
              </a:pPr>
              <a:t>08.02.2024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6356368"/>
            <a:ext cx="3086100" cy="365125"/>
          </a:xfrm>
          <a:prstGeom prst="rect">
            <a:avLst/>
          </a:prstGeom>
        </p:spPr>
        <p:txBody>
          <a:bodyPr vert="horz" lIns="80026" tIns="40013" rIns="80026" bIns="400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0129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8"/>
            <a:ext cx="2057400" cy="365125"/>
          </a:xfrm>
          <a:prstGeom prst="rect">
            <a:avLst/>
          </a:prstGeom>
        </p:spPr>
        <p:txBody>
          <a:bodyPr vert="horz" lIns="80026" tIns="40013" rIns="80026" bIns="400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0129" fontAlgn="auto">
              <a:spcBef>
                <a:spcPts val="0"/>
              </a:spcBef>
              <a:spcAft>
                <a:spcPts val="0"/>
              </a:spcAft>
            </a:pPr>
            <a:fld id="{486ACB58-715D-40CA-BF92-946E3E18D91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0012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7070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</p:sldLayoutIdLst>
  <p:txStyles>
    <p:titleStyle>
      <a:lvl1pPr algn="l" defTabSz="882136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532" indent="-220532" algn="l" defTabSz="882136" rtl="0" eaLnBrk="1" latinLnBrk="0" hangingPunct="1">
        <a:lnSpc>
          <a:spcPct val="90000"/>
        </a:lnSpc>
        <a:spcBef>
          <a:spcPts val="96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61600" indent="-220532" algn="l" defTabSz="882136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02669" indent="-220532" algn="l" defTabSz="882136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737" indent="-220532" algn="l" defTabSz="882136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84806" indent="-220532" algn="l" defTabSz="882136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25874" indent="-220532" algn="l" defTabSz="882136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66940" indent="-220532" algn="l" defTabSz="882136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08009" indent="-220532" algn="l" defTabSz="882136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49074" indent="-220532" algn="l" defTabSz="882136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41067" algn="l" defTabSz="8821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82136" algn="l" defTabSz="8821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23202" algn="l" defTabSz="8821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64268" algn="l" defTabSz="8821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05339" algn="l" defTabSz="8821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46407" algn="l" defTabSz="8821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87474" algn="l" defTabSz="8821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28541" algn="l" defTabSz="88213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2907" y="150118"/>
            <a:ext cx="31635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FF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6306" y="1325627"/>
            <a:ext cx="687450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4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2" y="637794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2/8/2024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4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032">
        <a:defRPr>
          <a:latin typeface="+mn-lt"/>
          <a:ea typeface="+mn-ea"/>
          <a:cs typeface="+mn-cs"/>
        </a:defRPr>
      </a:lvl2pPr>
      <a:lvl3pPr marL="914061">
        <a:defRPr>
          <a:latin typeface="+mn-lt"/>
          <a:ea typeface="+mn-ea"/>
          <a:cs typeface="+mn-cs"/>
        </a:defRPr>
      </a:lvl3pPr>
      <a:lvl4pPr marL="1371091">
        <a:defRPr>
          <a:latin typeface="+mn-lt"/>
          <a:ea typeface="+mn-ea"/>
          <a:cs typeface="+mn-cs"/>
        </a:defRPr>
      </a:lvl4pPr>
      <a:lvl5pPr marL="1828122">
        <a:defRPr>
          <a:latin typeface="+mn-lt"/>
          <a:ea typeface="+mn-ea"/>
          <a:cs typeface="+mn-cs"/>
        </a:defRPr>
      </a:lvl5pPr>
      <a:lvl6pPr marL="2285151">
        <a:defRPr>
          <a:latin typeface="+mn-lt"/>
          <a:ea typeface="+mn-ea"/>
          <a:cs typeface="+mn-cs"/>
        </a:defRPr>
      </a:lvl6pPr>
      <a:lvl7pPr marL="2742183">
        <a:defRPr>
          <a:latin typeface="+mn-lt"/>
          <a:ea typeface="+mn-ea"/>
          <a:cs typeface="+mn-cs"/>
        </a:defRPr>
      </a:lvl7pPr>
      <a:lvl8pPr marL="3199213">
        <a:defRPr>
          <a:latin typeface="+mn-lt"/>
          <a:ea typeface="+mn-ea"/>
          <a:cs typeface="+mn-cs"/>
        </a:defRPr>
      </a:lvl8pPr>
      <a:lvl9pPr marL="365624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032">
        <a:defRPr>
          <a:latin typeface="+mn-lt"/>
          <a:ea typeface="+mn-ea"/>
          <a:cs typeface="+mn-cs"/>
        </a:defRPr>
      </a:lvl2pPr>
      <a:lvl3pPr marL="914061">
        <a:defRPr>
          <a:latin typeface="+mn-lt"/>
          <a:ea typeface="+mn-ea"/>
          <a:cs typeface="+mn-cs"/>
        </a:defRPr>
      </a:lvl3pPr>
      <a:lvl4pPr marL="1371091">
        <a:defRPr>
          <a:latin typeface="+mn-lt"/>
          <a:ea typeface="+mn-ea"/>
          <a:cs typeface="+mn-cs"/>
        </a:defRPr>
      </a:lvl4pPr>
      <a:lvl5pPr marL="1828122">
        <a:defRPr>
          <a:latin typeface="+mn-lt"/>
          <a:ea typeface="+mn-ea"/>
          <a:cs typeface="+mn-cs"/>
        </a:defRPr>
      </a:lvl5pPr>
      <a:lvl6pPr marL="2285151">
        <a:defRPr>
          <a:latin typeface="+mn-lt"/>
          <a:ea typeface="+mn-ea"/>
          <a:cs typeface="+mn-cs"/>
        </a:defRPr>
      </a:lvl6pPr>
      <a:lvl7pPr marL="2742183">
        <a:defRPr>
          <a:latin typeface="+mn-lt"/>
          <a:ea typeface="+mn-ea"/>
          <a:cs typeface="+mn-cs"/>
        </a:defRPr>
      </a:lvl7pPr>
      <a:lvl8pPr marL="3199213">
        <a:defRPr>
          <a:latin typeface="+mn-lt"/>
          <a:ea typeface="+mn-ea"/>
          <a:cs typeface="+mn-cs"/>
        </a:defRPr>
      </a:lvl8pPr>
      <a:lvl9pPr marL="3656244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365126"/>
            <a:ext cx="7886700" cy="1325563"/>
          </a:xfrm>
          <a:prstGeom prst="rect">
            <a:avLst/>
          </a:prstGeom>
        </p:spPr>
        <p:txBody>
          <a:bodyPr vert="horz" lIns="80145" tIns="40073" rIns="80145" bIns="40073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8"/>
          </a:xfrm>
          <a:prstGeom prst="rect">
            <a:avLst/>
          </a:prstGeom>
        </p:spPr>
        <p:txBody>
          <a:bodyPr vert="horz" lIns="80145" tIns="40073" rIns="80145" bIns="4007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 vert="horz" lIns="80145" tIns="40073" rIns="80145" bIns="4007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0727" fontAlgn="auto">
              <a:spcBef>
                <a:spcPts val="0"/>
              </a:spcBef>
              <a:spcAft>
                <a:spcPts val="0"/>
              </a:spcAft>
            </a:pPr>
            <a:fld id="{98200406-15B7-4093-A69D-2D1FF74F0C53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00727" fontAlgn="auto">
                <a:spcBef>
                  <a:spcPts val="0"/>
                </a:spcBef>
                <a:spcAft>
                  <a:spcPts val="0"/>
                </a:spcAft>
              </a:pPr>
              <a:t>08.02.2024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6356356"/>
            <a:ext cx="3086100" cy="365125"/>
          </a:xfrm>
          <a:prstGeom prst="rect">
            <a:avLst/>
          </a:prstGeom>
        </p:spPr>
        <p:txBody>
          <a:bodyPr vert="horz" lIns="80145" tIns="40073" rIns="80145" bIns="4007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0727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6"/>
            <a:ext cx="2057400" cy="365125"/>
          </a:xfrm>
          <a:prstGeom prst="rect">
            <a:avLst/>
          </a:prstGeom>
        </p:spPr>
        <p:txBody>
          <a:bodyPr vert="horz" lIns="80145" tIns="40073" rIns="80145" bIns="4007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0727" fontAlgn="auto">
              <a:spcBef>
                <a:spcPts val="0"/>
              </a:spcBef>
              <a:spcAft>
                <a:spcPts val="0"/>
              </a:spcAft>
            </a:pPr>
            <a:fld id="{486ACB58-715D-40CA-BF92-946E3E18D91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0072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199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</p:sldLayoutIdLst>
  <p:txStyles>
    <p:titleStyle>
      <a:lvl1pPr algn="l" defTabSz="883445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862" indent="-220862" algn="l" defTabSz="883445" rtl="0" eaLnBrk="1" latinLnBrk="0" hangingPunct="1">
        <a:lnSpc>
          <a:spcPct val="90000"/>
        </a:lnSpc>
        <a:spcBef>
          <a:spcPts val="96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62584" indent="-220862" algn="l" defTabSz="883445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306" indent="-220862" algn="l" defTabSz="883445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46029" indent="-220862" algn="l" defTabSz="883445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87752" indent="-220862" algn="l" defTabSz="883445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29476" indent="-220862" algn="l" defTabSz="883445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71197" indent="-220862" algn="l" defTabSz="883445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12920" indent="-220862" algn="l" defTabSz="883445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4643" indent="-220862" algn="l" defTabSz="883445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344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41723" algn="l" defTabSz="88344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83445" algn="l" defTabSz="88344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168" algn="l" defTabSz="88344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66890" algn="l" defTabSz="88344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08614" algn="l" defTabSz="88344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50335" algn="l" defTabSz="88344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92059" algn="l" defTabSz="88344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33781" algn="l" defTabSz="88344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9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2981A5-F60C-4BC1-992A-3E80C5081FB3}" type="datetimeFigureOut">
              <a:rPr lang="ru-RU" smtClean="0"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08.02.2024</a:t>
            </a:fld>
            <a:endParaRPr lang="ru-RU"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2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94C600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3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77AEC57-320E-4EF1-991D-B6787CCFAA35}" type="slidenum">
              <a:rPr lang="ru-RU" smtClean="0">
                <a:latin typeface="Century Gothic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4801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polosina@22edu.ru" TargetMode="Externa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cloud.mpcenter.ru/d/s/sn7KjgioIScKoxKRi662QboSVKuXgTWC/kCOP5FGPyywPfxQjPxi1hu30tVqeLp3t-srBAHVYlSwo" TargetMode="Externa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vk.com/video-151667500_456239490?t=1s" TargetMode="Externa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pcenter.ru/national-project/informacionnoe-soprovozhdenie/tochka-rosta/ruk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shkola109novomixajlovka-r22.gosweb.gosuslugi.ru/roditelyam-i-uchenikam/meropriyatiya/otkrytie-tsentra-tochka-rosta.html" TargetMode="External"/><Relationship Id="rId3" Type="http://schemas.openxmlformats.org/officeDocument/2006/relationships/hyperlink" Target="https://schoolnumber9.gosuslugi.ru/roditelyam-i-uchenikam/novosti/novosti-193_56.html" TargetMode="External"/><Relationship Id="rId7" Type="http://schemas.openxmlformats.org/officeDocument/2006/relationships/hyperlink" Target="https://shkola72barnaul-r22.gosweb.gosuslugi.ru/roditelyam-i-uchenikam/novosti/novosti-193_59.html" TargetMode="External"/><Relationship Id="rId2" Type="http://schemas.openxmlformats.org/officeDocument/2006/relationships/hyperlink" Target="https://iro22.ru/tochka-rosta-meroprijatija/dni-otkrytyh-dverej-proshli-v-67-novyh-centrah-tochka-rosta-altajskogo-kraja/" TargetMode="Externa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shkolasolnechnaya-r22.gosweb.gosuslugi.ru/roditelyam-i-uchenikam/meropriyatiya/otkrytie-tsentra-tochka-rosta.html" TargetMode="External"/><Relationship Id="rId11" Type="http://schemas.openxmlformats.org/officeDocument/2006/relationships/hyperlink" Target="https://shkola2belokurixa-r22.gosweb.gosuslugi.ru/roditelyam-i-uchenikam/novosti/novosti-193_73.html" TargetMode="External"/><Relationship Id="rId5" Type="http://schemas.openxmlformats.org/officeDocument/2006/relationships/hyperlink" Target="https://shkolaprialejskayasovxoznyj-r22.gosweb.gosuslugi.ru/roditelyam-i-uchenikam/meropriyatiya/otkrytie-tsentra-tochka-rosta.html" TargetMode="External"/><Relationship Id="rId10" Type="http://schemas.openxmlformats.org/officeDocument/2006/relationships/hyperlink" Target="https://shkola99barnaul-r22.gosweb.gosuslugi.ru/roditelyam-i-uchenikam/novosti/novosti-193_101.html" TargetMode="External"/><Relationship Id="rId4" Type="http://schemas.openxmlformats.org/officeDocument/2006/relationships/hyperlink" Target="https://shkola7alejsk-r22.gosweb.gosuslugi.ru/tochka-rosta/" TargetMode="External"/><Relationship Id="rId9" Type="http://schemas.openxmlformats.org/officeDocument/2006/relationships/hyperlink" Target="https://shkola98vlasixa-r22.gosweb.gosuslugi.ru/roditelyam-i-uchenikam/meropriyatiya/s-dnem-znaniy.htm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way.php?to=https://disk.yandex.ru/i/8p9y6KHc0skJSg&amp;utf=1" TargetMode="External"/><Relationship Id="rId2" Type="http://schemas.openxmlformats.org/officeDocument/2006/relationships/hyperlink" Target="https://disk.yandex.ru/i/EahmMaVRLoBEqQ" TargetMode="External"/><Relationship Id="rId1" Type="http://schemas.openxmlformats.org/officeDocument/2006/relationships/slideLayout" Target="../slideLayouts/slideLayout37.xml"/><Relationship Id="rId5" Type="http://schemas.openxmlformats.org/officeDocument/2006/relationships/comments" Target="../comments/comment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hyperlink" Target="https://t.me/+VC2Id8SmfToxMzI6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0.png"/><Relationship Id="rId5" Type="http://schemas.openxmlformats.org/officeDocument/2006/relationships/hyperlink" Target="https://sferum.ru/?p=messages&amp;join=UQxZJstsEWvWuzndhWn/Jus38M7zg0V4j2k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D45FD5-B454-4BEA-AB56-2392A660042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60526" y="2117840"/>
            <a:ext cx="8268505" cy="104387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Организационно-методическая поддержка центров «Точка </a:t>
            </a:r>
            <a:r>
              <a:rPr lang="ru-RU" sz="2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роста-2024»</a:t>
            </a:r>
            <a:endParaRPr lang="ru-RU" sz="2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Национальный проект «Образование» |">
            <a:extLst>
              <a:ext uri="{FF2B5EF4-FFF2-40B4-BE49-F238E27FC236}">
                <a16:creationId xmlns="" xmlns:a16="http://schemas.microsoft.com/office/drawing/2014/main" id="{1EA5582B-3501-856C-1505-C6F9D9E9F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4764"/>
            <a:ext cx="1227813" cy="130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0335080-9E1A-BDD9-456E-52A2F5820D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145" y="84764"/>
            <a:ext cx="3273270" cy="11353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93305" y="335699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</a:rPr>
              <a:t>Горбатова Ольга Николаевна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</a:rPr>
              <a:t>,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</a:rPr>
              <a:t>кандидат педагогических наук, заведующий кафедрой естественно-научного образования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</a:rPr>
              <a:t>КАУ ДПО «АИРО имени А.М.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</a:rPr>
              <a:t>Топорова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</a:rPr>
              <a:t>», руководитель отделения по естественнонаучным дисциплинам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</a:rPr>
              <a:t>краевого УМО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73" y="6021288"/>
            <a:ext cx="936104" cy="67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91052"/>
            <a:ext cx="1635805" cy="12268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66" y="5949280"/>
            <a:ext cx="1819607" cy="102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6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7154" t="59318" r="3810" b="25051"/>
          <a:stretch/>
        </p:blipFill>
        <p:spPr bwMode="auto">
          <a:xfrm>
            <a:off x="323528" y="3920809"/>
            <a:ext cx="6768752" cy="1080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7663" y="3573016"/>
            <a:ext cx="826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Инфраструктура национального проекта «Образование» в Алтайском крае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17154" t="59118" r="42767" b="25251"/>
          <a:stretch/>
        </p:blipFill>
        <p:spPr bwMode="auto">
          <a:xfrm>
            <a:off x="195536" y="4755430"/>
            <a:ext cx="3456384" cy="1235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16031" t="39278" r="59119" b="44891"/>
          <a:stretch/>
        </p:blipFill>
        <p:spPr bwMode="auto">
          <a:xfrm>
            <a:off x="3651920" y="5184359"/>
            <a:ext cx="1476375" cy="752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13627" t="16433" r="2528" b="16032"/>
          <a:stretch/>
        </p:blipFill>
        <p:spPr bwMode="auto">
          <a:xfrm>
            <a:off x="437663" y="37690"/>
            <a:ext cx="5544616" cy="34757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46291" y="764704"/>
            <a:ext cx="26951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Национальный проект «Образование» </a:t>
            </a:r>
          </a:p>
          <a:p>
            <a:endParaRPr lang="ru-RU" dirty="0">
              <a:solidFill>
                <a:srgbClr val="00B0F0"/>
              </a:solidFill>
            </a:endParaRPr>
          </a:p>
          <a:p>
            <a:r>
              <a:rPr lang="ru-RU" dirty="0" smtClean="0">
                <a:solidFill>
                  <a:srgbClr val="00B0F0"/>
                </a:solidFill>
              </a:rPr>
              <a:t>Федеральный проект </a:t>
            </a:r>
            <a:r>
              <a:rPr lang="ru-RU" dirty="0">
                <a:solidFill>
                  <a:srgbClr val="00B0F0"/>
                </a:solidFill>
              </a:rPr>
              <a:t>«Современная школа</a:t>
            </a:r>
            <a:r>
              <a:rPr lang="ru-RU" dirty="0" smtClean="0">
                <a:solidFill>
                  <a:srgbClr val="00B0F0"/>
                </a:solidFill>
              </a:rPr>
              <a:t>»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63988" y="4665330"/>
            <a:ext cx="1872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Пед</a:t>
            </a:r>
            <a:r>
              <a:rPr lang="ru-RU" sz="1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. технопарк </a:t>
            </a:r>
            <a:r>
              <a:rPr lang="ru-RU" sz="1000" dirty="0">
                <a:solidFill>
                  <a:prstClr val="black"/>
                </a:solidFill>
                <a:latin typeface="Times New Roman"/>
                <a:ea typeface="Times New Roman"/>
              </a:rPr>
              <a:t>«</a:t>
            </a:r>
            <a:r>
              <a:rPr lang="ru-RU" sz="1000" dirty="0" err="1">
                <a:solidFill>
                  <a:prstClr val="black"/>
                </a:solidFill>
                <a:latin typeface="Times New Roman"/>
                <a:ea typeface="Times New Roman"/>
              </a:rPr>
              <a:t>Кванториум</a:t>
            </a:r>
            <a:r>
              <a:rPr lang="ru-RU" sz="1000" dirty="0">
                <a:solidFill>
                  <a:prstClr val="black"/>
                </a:solidFill>
                <a:latin typeface="Times New Roman"/>
                <a:ea typeface="Times New Roman"/>
              </a:rPr>
              <a:t> имени К. Д. Ушинского» </a:t>
            </a:r>
            <a:r>
              <a:rPr lang="ru-RU" sz="1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на базе ФГБОУ </a:t>
            </a:r>
            <a:r>
              <a:rPr lang="ru-RU" sz="1000" dirty="0">
                <a:solidFill>
                  <a:prstClr val="black"/>
                </a:solidFill>
                <a:latin typeface="Times New Roman"/>
                <a:ea typeface="Times New Roman"/>
              </a:rPr>
              <a:t>ВО «АГГПУ им. В.М. Шукшина</a:t>
            </a:r>
            <a:r>
              <a:rPr lang="ru-RU" sz="1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» г. Бийск</a:t>
            </a:r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5537" y="5991001"/>
            <a:ext cx="851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КАУ ДПО «АИРО имени А.М. </a:t>
            </a:r>
            <a:r>
              <a:rPr lang="ru-RU" dirty="0" err="1" smtClean="0">
                <a:solidFill>
                  <a:srgbClr val="C00000"/>
                </a:solidFill>
              </a:rPr>
              <a:t>Топорова</a:t>
            </a:r>
            <a:r>
              <a:rPr lang="ru-RU" dirty="0" smtClean="0">
                <a:solidFill>
                  <a:srgbClr val="C00000"/>
                </a:solidFill>
              </a:rPr>
              <a:t>» – региональный координатор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3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803614"/>
              </p:ext>
            </p:extLst>
          </p:nvPr>
        </p:nvGraphicFramePr>
        <p:xfrm>
          <a:off x="586245" y="1294827"/>
          <a:ext cx="7886784" cy="264185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98015"/>
                <a:gridCol w="3905477"/>
                <a:gridCol w="1352732"/>
                <a:gridCol w="751930"/>
                <a:gridCol w="1578630"/>
              </a:tblGrid>
              <a:tr h="4892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п/п</a:t>
                      </a:r>
                      <a:endParaRPr lang="ru-RU" sz="11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57243" marR="5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Мероприятия</a:t>
                      </a:r>
                      <a:endParaRPr lang="ru-RU" sz="11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57243" marR="5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Целевая аудитория, требования к участию</a:t>
                      </a:r>
                      <a:endParaRPr lang="ru-RU" sz="11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57243" marR="5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Сроки проведения</a:t>
                      </a:r>
                      <a:endParaRPr lang="ru-RU" sz="11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57243" marR="5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Ответственные</a:t>
                      </a:r>
                      <a:endParaRPr lang="ru-RU" sz="11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57243" marR="5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77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Направление 1. Проведение совместных мероприятий для обучающихся и педагогических работников </a:t>
                      </a:r>
                      <a:b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центров и образовательных организаций Алтайского края</a:t>
                      </a:r>
                      <a:endParaRPr lang="ru-RU" sz="11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57243" marR="5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3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1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57243" marR="5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Краевой конкурс научных и творческих проектов «Мой край для меня – это Родина!»</a:t>
                      </a:r>
                      <a:endParaRPr lang="ru-RU" sz="11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(Региональный конкурс проводится с целью вовлечения обучающихся в исследовательскую деятельность, с целью развития патриотизма и любви к своему краю)</a:t>
                      </a:r>
                      <a:endParaRPr lang="ru-RU" sz="11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Планируемое количество участников – 200 человек</a:t>
                      </a:r>
                      <a:endParaRPr lang="ru-RU" sz="11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57243" marR="5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Обучающиеся 4-11 классов, учителя общеобразовательных организаций, в т.ч. ШНОР и в которых созданы центры «Точка роста»</a:t>
                      </a:r>
                      <a:endParaRPr lang="ru-RU" sz="11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57243" marR="5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Сентябрь-октябрь 2023 </a:t>
                      </a:r>
                      <a:endParaRPr lang="ru-RU" sz="11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57243" marR="5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Отдел организации общего образования и оценочных процедур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Минобрнауки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Алтайского края (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Полосина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Н.В., 8/3852/298-693, </a:t>
                      </a:r>
                      <a:r>
                        <a:rPr lang="ru-RU" sz="11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polosina@22edu.ru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  <a:endParaRPr lang="ru-RU" sz="11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РЦ «Талант 22»</a:t>
                      </a:r>
                      <a:endParaRPr lang="ru-RU" sz="11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57243" marR="5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3353" y="4137992"/>
            <a:ext cx="7656578" cy="634846"/>
          </a:xfrm>
          <a:prstGeom prst="rect">
            <a:avLst/>
          </a:prstGeom>
          <a:noFill/>
        </p:spPr>
        <p:txBody>
          <a:bodyPr wrap="square" lIns="80066" tIns="40033" rIns="80066" bIns="40033" rtlCol="0">
            <a:spAutoFit/>
          </a:bodyPr>
          <a:lstStyle/>
          <a:p>
            <a:pPr algn="ctr" defTabSz="400079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latin typeface="Calibri" panose="020F0502020204030204"/>
              </a:rPr>
              <a:t>Руководителям центров «Точка роста» взять за основу КП, рассмотреть возможности участия в мероприятиях на ШМО ЕНД</a:t>
            </a:r>
            <a:endParaRPr lang="ru-RU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9737" y="630092"/>
            <a:ext cx="3203426" cy="357847"/>
          </a:xfrm>
          <a:prstGeom prst="rect">
            <a:avLst/>
          </a:prstGeom>
          <a:noFill/>
        </p:spPr>
        <p:txBody>
          <a:bodyPr wrap="none" lIns="80066" tIns="40033" rIns="80066" bIns="40033" rtlCol="0">
            <a:spAutoFit/>
          </a:bodyPr>
          <a:lstStyle/>
          <a:p>
            <a:pPr defTabSz="400079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/>
              </a:rPr>
              <a:t>Фрагмент Комплексного плана</a:t>
            </a: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933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04248" y="2"/>
            <a:ext cx="2056256" cy="62068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6135" y="476672"/>
            <a:ext cx="8928992" cy="4226793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355468" indent="-342771" fontAlgn="auto"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8662" algn="l"/>
              </a:tabLst>
            </a:pPr>
            <a:r>
              <a:rPr lang="ru-RU" sz="2100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Вебинары</a:t>
            </a:r>
            <a:endParaRPr lang="ru-RU" sz="21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5468" indent="-342771" fontAlgn="auto"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8662" algn="l"/>
              </a:tabLst>
            </a:pPr>
            <a:r>
              <a:rPr sz="2100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Очны</a:t>
            </a:r>
            <a:r>
              <a:rPr lang="ru-RU"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е</a:t>
            </a:r>
            <a:r>
              <a:rPr sz="210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семинар</a:t>
            </a:r>
            <a:r>
              <a:rPr lang="ru-RU"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ы</a:t>
            </a:r>
            <a:r>
              <a:rPr sz="21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«Презентация</a:t>
            </a:r>
            <a:r>
              <a:rPr sz="21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цифрового</a:t>
            </a:r>
            <a:r>
              <a:rPr sz="210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оборудования,</a:t>
            </a:r>
            <a:r>
              <a:rPr sz="210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поступившего</a:t>
            </a:r>
            <a:r>
              <a:rPr sz="2100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в</a:t>
            </a:r>
            <a:endParaRPr sz="21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5468" indent="-34277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центры</a:t>
            </a:r>
            <a:r>
              <a:rPr sz="21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«Точка</a:t>
            </a:r>
            <a:r>
              <a:rPr sz="21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роста</a:t>
            </a:r>
            <a:r>
              <a:rPr sz="210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–</a:t>
            </a:r>
            <a:r>
              <a:rPr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dirty="0" smtClean="0">
                <a:solidFill>
                  <a:sysClr val="windowText" lastClr="000000"/>
                </a:solidFill>
                <a:latin typeface="Times New Roman"/>
                <a:cs typeface="Times New Roman"/>
              </a:rPr>
              <a:t>2023»</a:t>
            </a:r>
            <a:endParaRPr sz="21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5468" indent="-34277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8662" algn="l"/>
              </a:tabLst>
            </a:pPr>
            <a:r>
              <a:rPr sz="21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Курсы</a:t>
            </a:r>
            <a:r>
              <a:rPr sz="210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повышения</a:t>
            </a:r>
            <a:r>
              <a:rPr sz="2100" kern="0" spc="-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1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квалификации</a:t>
            </a:r>
            <a:r>
              <a:rPr sz="210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sz="210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(«Обучение робототехнике в центре «Точка роста», «Формирование ЕНГ школьников на уроках географии посредством использования цифрового оборудования центра образования «Точка роста</a:t>
            </a:r>
            <a:r>
              <a:rPr lang="ru-RU" sz="2100" kern="0" spc="-60" dirty="0" smtClean="0">
                <a:solidFill>
                  <a:sysClr val="windowText" lastClr="000000"/>
                </a:solidFill>
                <a:latin typeface="Times New Roman"/>
                <a:cs typeface="Times New Roman"/>
              </a:rPr>
              <a:t>»)</a:t>
            </a:r>
            <a:endParaRPr lang="ru-RU" sz="2100" kern="0" spc="-6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5468" indent="-34277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8662" algn="l"/>
              </a:tabLst>
            </a:pPr>
            <a:r>
              <a:rPr sz="2100" kern="0" spc="-2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Конкурсы</a:t>
            </a:r>
            <a:r>
              <a:rPr sz="21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для</a:t>
            </a:r>
            <a:r>
              <a:rPr sz="21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школьников</a:t>
            </a:r>
            <a:r>
              <a:rPr sz="210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(конференция</a:t>
            </a:r>
            <a:r>
              <a:rPr sz="21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РГО</a:t>
            </a:r>
            <a:r>
              <a:rPr sz="210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</a:t>
            </a:r>
            <a:r>
              <a:rPr sz="21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секцией</a:t>
            </a:r>
            <a:r>
              <a:rPr sz="21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для</a:t>
            </a:r>
            <a:r>
              <a:rPr sz="210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«</a:t>
            </a:r>
            <a:r>
              <a:rPr sz="2100" kern="0" spc="-1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Точек</a:t>
            </a:r>
            <a:r>
              <a:rPr lang="ru-RU"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роста</a:t>
            </a:r>
            <a:r>
              <a:rPr sz="2100" kern="0" dirty="0" smtClean="0">
                <a:solidFill>
                  <a:sysClr val="windowText" lastClr="000000"/>
                </a:solidFill>
                <a:latin typeface="Times New Roman"/>
                <a:cs typeface="Times New Roman"/>
              </a:rPr>
              <a:t>»</a:t>
            </a:r>
            <a:r>
              <a:rPr lang="ru-RU" sz="2100" kern="0" spc="-5" dirty="0" smtClean="0">
                <a:solidFill>
                  <a:sysClr val="windowText" lastClr="000000"/>
                </a:solidFill>
                <a:latin typeface="Times New Roman"/>
                <a:cs typeface="Times New Roman"/>
              </a:rPr>
              <a:t>,</a:t>
            </a:r>
            <a:r>
              <a:rPr sz="2100" kern="0" spc="-40" dirty="0" smtClean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«</a:t>
            </a:r>
            <a:r>
              <a:rPr sz="2100" kern="0" spc="-20" dirty="0" err="1" smtClean="0">
                <a:solidFill>
                  <a:sysClr val="windowText" lastClr="000000"/>
                </a:solidFill>
                <a:latin typeface="Times New Roman"/>
                <a:cs typeface="Times New Roman"/>
              </a:rPr>
              <a:t>Геокэшинг</a:t>
            </a:r>
            <a:r>
              <a:rPr sz="2100" kern="0" spc="-20" dirty="0" smtClean="0">
                <a:solidFill>
                  <a:sysClr val="windowText" lastClr="000000"/>
                </a:solidFill>
                <a:latin typeface="Times New Roman"/>
                <a:cs typeface="Times New Roman"/>
              </a:rPr>
              <a:t>»</a:t>
            </a:r>
            <a:r>
              <a:rPr lang="ru-RU" sz="2100" kern="0" spc="-10" dirty="0" smtClean="0">
                <a:solidFill>
                  <a:sysClr val="windowText" lastClr="000000"/>
                </a:solidFill>
                <a:latin typeface="Times New Roman"/>
                <a:cs typeface="Times New Roman"/>
              </a:rPr>
              <a:t>, </a:t>
            </a:r>
            <a:r>
              <a:rPr lang="ru-RU"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«</a:t>
            </a:r>
            <a:r>
              <a:rPr lang="ru-RU" sz="2100" kern="0" spc="-1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ЭкоЯ</a:t>
            </a:r>
            <a:r>
              <a:rPr lang="ru-RU"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», </a:t>
            </a:r>
            <a:r>
              <a:rPr lang="ru-RU" sz="2100" kern="0" spc="-10" dirty="0" smtClean="0">
                <a:solidFill>
                  <a:sysClr val="windowText" lastClr="000000"/>
                </a:solidFill>
                <a:latin typeface="Times New Roman"/>
                <a:cs typeface="Times New Roman"/>
              </a:rPr>
              <a:t>«Сад точек роста», </a:t>
            </a:r>
            <a:r>
              <a:rPr lang="ru-RU"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«Знанием объединимся» и др.</a:t>
            </a:r>
            <a:endParaRPr sz="21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5468" indent="-34277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8662" algn="l"/>
              </a:tabLst>
            </a:pPr>
            <a:r>
              <a:rPr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Окружные</a:t>
            </a:r>
            <a:r>
              <a:rPr sz="21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мероприятия</a:t>
            </a:r>
            <a:r>
              <a:rPr sz="210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(Зимаревская</a:t>
            </a:r>
            <a:r>
              <a:rPr sz="210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СОШ,</a:t>
            </a:r>
            <a:r>
              <a:rPr sz="21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1.11.2023)</a:t>
            </a:r>
            <a:endParaRPr sz="21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5468" indent="-34277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8662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Индивидуальные</a:t>
            </a:r>
            <a:r>
              <a:rPr sz="2100" kern="0" spc="-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консультации</a:t>
            </a:r>
            <a:endParaRPr sz="21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5468" indent="-34277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8662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Научное</a:t>
            </a:r>
            <a:r>
              <a:rPr sz="210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1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сопровождение</a:t>
            </a:r>
            <a:r>
              <a:rPr sz="2100" kern="0" spc="-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25" dirty="0" smtClean="0">
                <a:solidFill>
                  <a:sysClr val="windowText" lastClr="000000"/>
                </a:solidFill>
                <a:latin typeface="Times New Roman"/>
                <a:cs typeface="Times New Roman"/>
              </a:rPr>
              <a:t>РИП</a:t>
            </a:r>
            <a:r>
              <a:rPr lang="ru-RU" sz="2100" kern="0" spc="-25" dirty="0" smtClean="0">
                <a:solidFill>
                  <a:sysClr val="windowText" lastClr="000000"/>
                </a:solidFill>
                <a:latin typeface="Times New Roman"/>
                <a:cs typeface="Times New Roman"/>
              </a:rPr>
              <a:t>, стажерские практики </a:t>
            </a:r>
            <a:r>
              <a:rPr lang="ru-RU" sz="21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( 3 школы)</a:t>
            </a:r>
            <a:endParaRPr sz="21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5468" indent="-34277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8662" algn="l"/>
              </a:tabLst>
            </a:pPr>
            <a:r>
              <a:rPr sz="2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Создаем</a:t>
            </a:r>
            <a:r>
              <a:rPr sz="210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наставнические</a:t>
            </a:r>
            <a:r>
              <a:rPr sz="210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2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пары</a:t>
            </a:r>
            <a:endParaRPr lang="ru-RU" sz="2100" kern="0" spc="-2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697" fontAlgn="auto">
              <a:spcBef>
                <a:spcPts val="0"/>
              </a:spcBef>
              <a:spcAft>
                <a:spcPts val="0"/>
              </a:spcAft>
              <a:tabLst>
                <a:tab pos="278662" algn="l"/>
              </a:tabLst>
            </a:pPr>
            <a:r>
              <a:rPr lang="ru-RU" sz="21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endParaRPr sz="21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7" y="4989764"/>
            <a:ext cx="2664296" cy="177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06" y="4772880"/>
            <a:ext cx="1526460" cy="203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060403" y="5157193"/>
            <a:ext cx="1728192" cy="1200294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1 краевая конференция для «Точек роста»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0233" y="5237633"/>
            <a:ext cx="2836583" cy="923295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Эстафета наставничества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в ЦОПП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317" y="299261"/>
            <a:ext cx="7156445" cy="911845"/>
          </a:xfrm>
          <a:prstGeom prst="rect">
            <a:avLst/>
          </a:prstGeom>
        </p:spPr>
        <p:txBody>
          <a:bodyPr wrap="square" lIns="80066" tIns="40033" rIns="80066" bIns="40033">
            <a:spAutoFit/>
          </a:bodyPr>
          <a:lstStyle/>
          <a:p>
            <a:pPr algn="ctr" defTabSz="400079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latin typeface="Calibri" panose="020F0502020204030204"/>
              </a:rPr>
              <a:t>Информационно-методический онлайн-семинар </a:t>
            </a:r>
            <a:r>
              <a:rPr lang="ru-RU" dirty="0">
                <a:solidFill>
                  <a:srgbClr val="C00000"/>
                </a:solidFill>
                <a:latin typeface="Calibri" panose="020F0502020204030204"/>
              </a:rPr>
              <a:t>для педагогов и руководителей образовательных организаций «Национальный проект «Образование»: новости, практики, открытия</a:t>
            </a:r>
            <a:r>
              <a:rPr lang="ru-RU" dirty="0" smtClean="0">
                <a:solidFill>
                  <a:srgbClr val="C00000"/>
                </a:solidFill>
                <a:latin typeface="Calibri" panose="020F0502020204030204"/>
              </a:rPr>
              <a:t>» (16.03.2023) </a:t>
            </a:r>
            <a:endParaRPr lang="ru-RU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7308" y="1136882"/>
            <a:ext cx="8507435" cy="634846"/>
          </a:xfrm>
          <a:prstGeom prst="rect">
            <a:avLst/>
          </a:prstGeom>
        </p:spPr>
        <p:txBody>
          <a:bodyPr wrap="square" lIns="80066" tIns="40033" rIns="80066" bIns="40033">
            <a:spAutoFit/>
          </a:bodyPr>
          <a:lstStyle/>
          <a:p>
            <a:pPr defTabSz="400079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  <a:hlinkClick r:id="rId2"/>
              </a:rPr>
              <a:t>cloud.mpcenter.ru/d/s/sn7KjgioIScKoxKRi662QboSVKuXgTWC/kCOP5FGPyywPfxQjPxi1hu30tVqeLp3t-srBAHVYlSwo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3198" y="1723229"/>
            <a:ext cx="3620528" cy="357847"/>
          </a:xfrm>
          <a:prstGeom prst="rect">
            <a:avLst/>
          </a:prstGeom>
          <a:noFill/>
        </p:spPr>
        <p:txBody>
          <a:bodyPr wrap="none" lIns="80066" tIns="40033" rIns="80066" bIns="40033" rtlCol="0">
            <a:spAutoFit/>
          </a:bodyPr>
          <a:lstStyle/>
          <a:p>
            <a:pPr defTabSz="400079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/>
              </a:rPr>
              <a:t>Представлен опыт Алтайского края</a:t>
            </a: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24474" r="1541" b="21402"/>
          <a:stretch/>
        </p:blipFill>
        <p:spPr bwMode="auto">
          <a:xfrm>
            <a:off x="570646" y="2305324"/>
            <a:ext cx="7620759" cy="366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07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880" y="163913"/>
            <a:ext cx="5660847" cy="1465842"/>
          </a:xfrm>
          <a:prstGeom prst="rect">
            <a:avLst/>
          </a:prstGeom>
        </p:spPr>
        <p:txBody>
          <a:bodyPr wrap="square" lIns="80066" tIns="40033" rIns="80066" bIns="40033">
            <a:spAutoFit/>
          </a:bodyPr>
          <a:lstStyle/>
          <a:p>
            <a:pPr algn="ctr" defTabSz="400079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Calibri" panose="020F0502020204030204"/>
              </a:rPr>
              <a:t>Информационно-методический онлайн-семинар «Национальный проект «Образование»: новости, практики, открытия</a:t>
            </a:r>
            <a:r>
              <a:rPr lang="ru-RU" dirty="0" smtClean="0">
                <a:solidFill>
                  <a:srgbClr val="C00000"/>
                </a:solidFill>
                <a:latin typeface="Calibri" panose="020F0502020204030204"/>
              </a:rPr>
              <a:t>» </a:t>
            </a:r>
          </a:p>
          <a:p>
            <a:pPr algn="ctr" defTabSz="400079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latin typeface="Calibri" panose="020F0502020204030204"/>
              </a:rPr>
              <a:t>(13 </a:t>
            </a:r>
            <a:r>
              <a:rPr lang="ru-RU" dirty="0">
                <a:solidFill>
                  <a:srgbClr val="C00000"/>
                </a:solidFill>
                <a:latin typeface="Calibri" panose="020F0502020204030204"/>
              </a:rPr>
              <a:t>июля </a:t>
            </a:r>
            <a:r>
              <a:rPr lang="ru-RU" dirty="0" smtClean="0">
                <a:solidFill>
                  <a:srgbClr val="C00000"/>
                </a:solidFill>
                <a:latin typeface="Calibri" panose="020F0502020204030204"/>
              </a:rPr>
              <a:t>2023)  </a:t>
            </a:r>
          </a:p>
          <a:p>
            <a:pPr algn="ctr" defTabSz="400079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/>
                <a:hlinkClick r:id="rId2"/>
              </a:rPr>
              <a:t>https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  <a:hlinkClick r:id="rId2"/>
              </a:rPr>
              <a:t>://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  <a:hlinkClick r:id="rId2"/>
              </a:rPr>
              <a:t>vk.com/video-151667500_456239490?t=1s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62" y="2549207"/>
            <a:ext cx="3078247" cy="245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62" y="1"/>
            <a:ext cx="3078247" cy="244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855" y="1772817"/>
            <a:ext cx="5998218" cy="4235831"/>
          </a:xfrm>
          <a:prstGeom prst="rect">
            <a:avLst/>
          </a:prstGeom>
        </p:spPr>
        <p:txBody>
          <a:bodyPr wrap="square" lIns="80066" tIns="40033" rIns="80066" bIns="40033">
            <a:spAutoFit/>
          </a:bodyPr>
          <a:lstStyle/>
          <a:p>
            <a:pPr algn="just" defTabSz="400079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13 июля 2023 г. в Центре опережающей профессиональной подготовки состоялся федеральный онлайн-семинар для педагогов и руководителей образовательных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</a:rPr>
              <a:t>организаций». 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Провели онлайн-семинар сотрудники Центра просветительских инициатив Министерства просвещения Российской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</a:rPr>
              <a:t>Федерации (г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. Москва). Для участия в семинаре были приглашены школьники Алтайского края: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</a:rPr>
              <a:t>ученица 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МБОУ «</a:t>
            </a:r>
            <a:r>
              <a:rPr lang="ru-RU" dirty="0" err="1">
                <a:solidFill>
                  <a:prstClr val="black"/>
                </a:solidFill>
                <a:latin typeface="Calibri" panose="020F0502020204030204"/>
              </a:rPr>
              <a:t>Тальменская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 СОШ № 6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</a:rPr>
              <a:t>», ученик 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МБОУ «Алтайская СОШ № 2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</a:rPr>
              <a:t>». 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Также в семинаре приняла участие Бабанина Наталья Анатольевна – учитель физики МБОУ «СОШ № 15» г. Славгорода.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</a:rPr>
              <a:t>Во 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время трансляции школьники рассказали о своих «Точках роста», об увлечении учебным предметом «Биология», о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</a:rPr>
              <a:t>жизненных 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планах. Выступили уверенно, достойно представили результаты своих учебных исследований.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65752" y="5121337"/>
            <a:ext cx="3075532" cy="1435065"/>
          </a:xfrm>
          <a:prstGeom prst="rect">
            <a:avLst/>
          </a:prstGeom>
        </p:spPr>
        <p:txBody>
          <a:bodyPr wrap="square" lIns="80066" tIns="40033" rIns="80066" bIns="40033">
            <a:spAutoFit/>
          </a:bodyPr>
          <a:lstStyle/>
          <a:p>
            <a:pPr defTabSz="400079" fontAlgn="auto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prstClr val="black"/>
                </a:solidFill>
                <a:latin typeface="Calibri" panose="020F0502020204030204"/>
              </a:rPr>
              <a:t>Для учеников и всех присутствующих была проведена экскурсия по Центру опережающей профессиональной подготовки, которую подготовила руководитель ЦОПП Захарова Александра Вячеславовна. Она рассказала о современном оборудовании, о мероприятиях по профориентации, которые проводятся для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246032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712879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Информационная справка об общеобразовательной организации,</a:t>
            </a:r>
            <a:r>
              <a:rPr lang="ru-RU" sz="1400" b="1" dirty="0">
                <a:latin typeface="Calibri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на базе которой создается Центр «Точка роста»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47071"/>
              </p:ext>
            </p:extLst>
          </p:nvPr>
        </p:nvGraphicFramePr>
        <p:xfrm>
          <a:off x="18157" y="1052736"/>
          <a:ext cx="8946331" cy="4512484"/>
        </p:xfrm>
        <a:graphic>
          <a:graphicData uri="http://schemas.openxmlformats.org/drawingml/2006/table">
            <a:tbl>
              <a:tblPr firstRow="1" firstCol="1" bandRow="1"/>
              <a:tblGrid>
                <a:gridCol w="335137"/>
                <a:gridCol w="5905775"/>
                <a:gridCol w="2705419"/>
              </a:tblGrid>
              <a:tr h="139864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Полное наименование общеобразовательной организации в соответствии с Уставом, на базе которой создан центр образования естественно-научной и технологической направленностей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6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Адрес фактического местонахождения общеобразовательной организации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6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ФИО руководителя общеобразовательной организации с указанием адреса электронной почты и действующего контактного телефона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78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ФИО руководителя центра образования естественно-научной и технологической направленностей (</a:t>
                      </a:r>
                      <a:r>
                        <a:rPr lang="ru-RU" sz="1600" u="sng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куратора, ответственного за функционирование и развитие</a:t>
                      </a: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 с указанием адреса электронной почты и действующего контактного телефона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6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Ссылка на специальный раздел «Центр «Точка роста» официального сайта общеобразовательной организации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208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908573"/>
              </p:ext>
            </p:extLst>
          </p:nvPr>
        </p:nvGraphicFramePr>
        <p:xfrm>
          <a:off x="107504" y="980728"/>
          <a:ext cx="9036496" cy="5682733"/>
        </p:xfrm>
        <a:graphic>
          <a:graphicData uri="http://schemas.openxmlformats.org/drawingml/2006/table">
            <a:tbl>
              <a:tblPr firstRow="1" firstCol="1" bandRow="1"/>
              <a:tblGrid>
                <a:gridCol w="322406"/>
                <a:gridCol w="5545738"/>
                <a:gridCol w="3168352"/>
              </a:tblGrid>
              <a:tr h="8702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74" marR="43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Перечень рабочих программ по учебным предметам, реализуемых на базе центра образования естественно-научной и технологической направленностей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74" marR="43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Рабочие программы по химии, 8-11 класс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Рабочие программы по биологии, 5-11 класс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Рабочие программы по физике, 7-9 класс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74" marR="43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03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74" marR="43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Перечень дополнительных общеобразовательных программ технической и естественно-научной направленностей, реализуемых с использованием средств обучения и воспитания центра образования естественно-научной и технологической направленностей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74" marR="43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«Юный естествоиспытатель»,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5-9 классы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74" marR="43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53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74" marR="43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Перечень программ внеурочной деятельности общеобразовательной организации, реализуемых с использованием средств обучения и воспитания центра образования естественно-научной и технологической направленностей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74" marR="43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«Мир естественных наук», 5-8 класс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«Природа  и творчество», 1-4 класс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74" marR="43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1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74" marR="43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Ссылка на раздел официального сайта общеобразовательной организации, в котором размещены утвержденные программы из п. 6-8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74" marR="43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https://shkolazimarevskaya-r22.gosweb.gosuslugi.ru/tochka-rosta/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74" marR="43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52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74" marR="43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Численность педагогических работников, реализующих образовательные программы на базе центра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74" marR="43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74" marR="43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3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1283" y="0"/>
            <a:ext cx="6577007" cy="673625"/>
          </a:xfrm>
          <a:prstGeom prst="rect">
            <a:avLst/>
          </a:prstGeom>
        </p:spPr>
        <p:txBody>
          <a:bodyPr wrap="square" lIns="80115" tIns="40058" rIns="80115" bIns="40058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Осуществлен мониторинг прохождения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учителями курсов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повышения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квалификации (центры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«Точка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роста-2022»)</a:t>
            </a:r>
            <a:endParaRPr lang="ru-RU" sz="1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7825" y="687342"/>
            <a:ext cx="4428347" cy="357897"/>
          </a:xfrm>
          <a:prstGeom prst="rect">
            <a:avLst/>
          </a:prstGeom>
        </p:spPr>
        <p:txBody>
          <a:bodyPr wrap="none" lIns="80115" tIns="40058" rIns="80115" bIns="40058">
            <a:spAutoFit/>
          </a:bodyPr>
          <a:lstStyle/>
          <a:p>
            <a:r>
              <a:rPr lang="ru-RU" b="1" dirty="0" smtClean="0">
                <a:latin typeface="Times New Roman"/>
                <a:ea typeface="Calibri"/>
              </a:rPr>
              <a:t>Данные </a:t>
            </a:r>
            <a:r>
              <a:rPr lang="ru-RU" b="1" dirty="0">
                <a:latin typeface="Times New Roman"/>
                <a:ea typeface="Calibri"/>
              </a:rPr>
              <a:t>на </a:t>
            </a:r>
            <a:r>
              <a:rPr lang="ru-RU" b="1" dirty="0" smtClean="0">
                <a:latin typeface="Times New Roman"/>
                <a:ea typeface="Calibri"/>
              </a:rPr>
              <a:t>30.11.2023 – Точки роста-2022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349078"/>
            <a:ext cx="9144000" cy="296342"/>
          </a:xfrm>
          <a:prstGeom prst="rect">
            <a:avLst/>
          </a:prstGeom>
        </p:spPr>
        <p:txBody>
          <a:bodyPr wrap="square" lIns="80115" tIns="40058" rIns="80115" bIns="40058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rgbClr val="C00000"/>
                </a:solidFill>
                <a:ea typeface="Calibri" pitchFamily="34" charset="0"/>
              </a:rPr>
              <a:t>Не </a:t>
            </a:r>
            <a:r>
              <a:rPr lang="ru-RU" altLang="ru-RU" sz="1400" b="1" dirty="0">
                <a:solidFill>
                  <a:srgbClr val="C00000"/>
                </a:solidFill>
                <a:ea typeface="Calibri" pitchFamily="34" charset="0"/>
              </a:rPr>
              <a:t>прошли курсы учителя из 30 школ, относящихся к 24 </a:t>
            </a:r>
            <a:r>
              <a:rPr lang="ru-RU" altLang="ru-RU" sz="1400" b="1" dirty="0" smtClean="0">
                <a:solidFill>
                  <a:srgbClr val="C00000"/>
                </a:solidFill>
                <a:ea typeface="Calibri" pitchFamily="34" charset="0"/>
              </a:rPr>
              <a:t>муниципалитетам.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654" y="2204864"/>
            <a:ext cx="9064089" cy="4222032"/>
          </a:xfrm>
          <a:prstGeom prst="rect">
            <a:avLst/>
          </a:prstGeom>
        </p:spPr>
        <p:txBody>
          <a:bodyPr wrap="square" lIns="80115" tIns="40058" rIns="80115" bIns="40058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Учителя прошли курсы повышения квалификации в следующих образовательных организациях</a:t>
            </a:r>
            <a:r>
              <a:rPr lang="ru-RU" dirty="0">
                <a:latin typeface="Times New Roman"/>
                <a:ea typeface="Calibri"/>
                <a:cs typeface="Times New Roman"/>
              </a:rPr>
              <a:t>:</a:t>
            </a:r>
            <a:endParaRPr lang="ru-RU" sz="1400" dirty="0">
              <a:ea typeface="Calibri"/>
              <a:cs typeface="Times New Roman"/>
            </a:endParaRPr>
          </a:p>
          <a:p>
            <a:pPr marL="250362" indent="-250362" algn="just">
              <a:lnSpc>
                <a:spcPct val="115000"/>
              </a:lnSpc>
              <a:buFontTx/>
              <a:buChar char="-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Федеральное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государственное автономное образовательное  учреждение "Академия реализации государственное политики и профессионального развития работников образования Министерства просвещения Российской Федерации" – 170 чел. (52% от всех прошедших КПК), в КАУ ДПО «АИРО имени А.М.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Топорова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» - 123 чел. (37% от всех прошедших КПК), в АНО ДПО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Инновационный образовательный центр повышения квалификации и переподготовки "Мой университет", г. Петрозаводск – 32 чел. (9,7% от всех прошедших КПК),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АлтГУ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1 чел., ФГБОУ «Волгоградский государственный социально-педагогический университет» - 1 чел, АИЦТИОКО – 2 чел., ООО Межотраслевой Институт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Госаттестации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1 чел.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Дистанционные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курсы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204 чел (62 % от всех прошедших КПК).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519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099" y="260648"/>
            <a:ext cx="6991684" cy="1266351"/>
          </a:xfrm>
          <a:prstGeom prst="rect">
            <a:avLst/>
          </a:prstGeom>
        </p:spPr>
        <p:txBody>
          <a:bodyPr wrap="square" lIns="80115" tIns="40058" rIns="80115" bIns="40058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dirty="0">
                <a:latin typeface="Times New Roman"/>
                <a:ea typeface="Calibri"/>
                <a:cs typeface="Times New Roman"/>
              </a:rPr>
              <a:t>Проведена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диагностика профессиональных компетенций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учителей химии, биологии и физики, использующих в образовательном процессе оборудование, поступившее в центры «Точка роста-2022» (22.11.2023).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252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чел. </a:t>
            </a:r>
            <a:endParaRPr lang="ru-RU" sz="1400" dirty="0">
              <a:ea typeface="Calibri"/>
              <a:cs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07133"/>
              </p:ext>
            </p:extLst>
          </p:nvPr>
        </p:nvGraphicFramePr>
        <p:xfrm>
          <a:off x="93099" y="3272029"/>
          <a:ext cx="9002606" cy="3426033"/>
        </p:xfrm>
        <a:graphic>
          <a:graphicData uri="http://schemas.openxmlformats.org/drawingml/2006/table">
            <a:tbl>
              <a:tblPr firstRow="1" firstCol="1" bandRow="1"/>
              <a:tblGrid>
                <a:gridCol w="1321993"/>
                <a:gridCol w="1215717"/>
                <a:gridCol w="529235"/>
                <a:gridCol w="529235"/>
                <a:gridCol w="529235"/>
                <a:gridCol w="529235"/>
                <a:gridCol w="529235"/>
                <a:gridCol w="529235"/>
                <a:gridCol w="529235"/>
                <a:gridCol w="529235"/>
                <a:gridCol w="529235"/>
                <a:gridCol w="529235"/>
                <a:gridCol w="1172546"/>
              </a:tblGrid>
              <a:tr h="131012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Категория испытуемых педагогов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учителей, подавших заявку/ количество учителей, выполнивших тест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Результат выполнения задания в баллах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Средний балл по результатам выполнения всех заданий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88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Задание 1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Задание 2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Задание 3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Задание 4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Задание 5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Задание 6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Задание 7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Задание 8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Задание 9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Задание 10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56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Учителя биологии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FreeSerif"/>
                          <a:cs typeface="Times New Roman"/>
                        </a:rPr>
                        <a:t>101/82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0,80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0,80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0,75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0,79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0,85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0,91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0,68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0,42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0,78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6,90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Учителя химии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98/86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0,76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0,93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0,76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0,69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0,86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0,97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0,75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0,69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0,30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0,64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7,35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Учителя физики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116/72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0,77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0,67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0,75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1,00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0,97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0,35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0,68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0,47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0,83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0,70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7,19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6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Средний балл по заданию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303/252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0,78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0,80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0,75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0,83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0,89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0,74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0,70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0,53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0,64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0,49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7,15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9512" y="1548554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Наибольшее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затруднение: как можно формировать ЕНГ школьников посредством  использования оборудования центра «Точка роста»?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dirty="0"/>
          </a:p>
        </p:txBody>
      </p:sp>
      <p:pic>
        <p:nvPicPr>
          <p:cNvPr id="7" name="Picture 4" descr="https://iro22.ru/wp-content/uploads/2024/01/img_97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7" r="21456"/>
          <a:stretch/>
        </p:blipFill>
        <p:spPr bwMode="auto">
          <a:xfrm>
            <a:off x="7418252" y="1340768"/>
            <a:ext cx="1515928" cy="175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iro22.ru/wp-content/uploads/2023/12/oblozhka-var1opt-1-703x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88731"/>
            <a:ext cx="1171579" cy="1706539"/>
          </a:xfrm>
          <a:prstGeom prst="rect">
            <a:avLst/>
          </a:prstGeom>
          <a:noFill/>
          <a:ln>
            <a:solidFill>
              <a:srgbClr val="94C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0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5847" y="439872"/>
            <a:ext cx="7010303" cy="911895"/>
          </a:xfrm>
          <a:prstGeom prst="rect">
            <a:avLst/>
          </a:prstGeom>
        </p:spPr>
        <p:txBody>
          <a:bodyPr wrap="square" lIns="80115" tIns="40058" rIns="80115" bIns="40058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Осуществлен мониторинг сайтов центров образования «Точка роста» и страниц детских технопарков «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Calibri"/>
              </a:rPr>
              <a:t>Кванториум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» на сайтах общеобразовательных организаций (ноябрь 2023)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74478" y="1444886"/>
            <a:ext cx="9144000" cy="1742912"/>
          </a:xfrm>
          <a:prstGeom prst="rect">
            <a:avLst/>
          </a:prstGeom>
        </p:spPr>
        <p:txBody>
          <a:bodyPr wrap="square" lIns="80135" tIns="40068" rIns="80135" bIns="40068">
            <a:spAutoFit/>
          </a:bodyPr>
          <a:lstStyle/>
          <a:p>
            <a:pPr marL="400677" indent="387322"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</a:rPr>
              <a:t>Основанием для осуществления мониторинга являются методические рекомендации по формированию специальных разделов на официальных сайтах образовательных организаций, на базе которых созданы центры образования «Точка роста», детские технопарки «</a:t>
            </a:r>
            <a:r>
              <a:rPr lang="ru-RU" dirty="0" err="1">
                <a:latin typeface="Times New Roman"/>
                <a:ea typeface="Calibri"/>
              </a:rPr>
              <a:t>Кванториум</a:t>
            </a:r>
            <a:r>
              <a:rPr lang="ru-RU" dirty="0">
                <a:latin typeface="Times New Roman"/>
                <a:ea typeface="Calibri"/>
              </a:rPr>
              <a:t>», подготовленные Центром просветительских инициатив Министерства просвещения РФ и направленные в регионы 04.04.2022 г. </a:t>
            </a:r>
            <a:endParaRPr lang="ru-RU" dirty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637" t="7998" r="12712" b="10965"/>
          <a:stretch/>
        </p:blipFill>
        <p:spPr>
          <a:xfrm>
            <a:off x="325847" y="3217448"/>
            <a:ext cx="4989504" cy="33207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85837" y="5013176"/>
            <a:ext cx="3183685" cy="1188914"/>
          </a:xfrm>
          <a:prstGeom prst="rect">
            <a:avLst/>
          </a:prstGeom>
        </p:spPr>
        <p:txBody>
          <a:bodyPr wrap="square" lIns="80135" tIns="40068" rIns="80135" bIns="40068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https://mpcenter.ru/national-project/informacionnoe-soprovozhdenie/tochka-rosta/ruk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82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11327" r="5103" b="12573"/>
          <a:stretch/>
        </p:blipFill>
        <p:spPr bwMode="auto">
          <a:xfrm>
            <a:off x="107504" y="260648"/>
            <a:ext cx="712964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7150" y="1340768"/>
            <a:ext cx="1906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Федеральный оператор </a:t>
            </a:r>
            <a:r>
              <a:rPr lang="ru-RU" dirty="0" smtClean="0"/>
              <a:t>- </a:t>
            </a:r>
          </a:p>
          <a:p>
            <a:r>
              <a:rPr lang="ru-RU" dirty="0" smtClean="0"/>
              <a:t>Центр просветительских инициатив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48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722" y="354785"/>
            <a:ext cx="6604939" cy="1266351"/>
          </a:xfrm>
          <a:prstGeom prst="rect">
            <a:avLst/>
          </a:prstGeom>
        </p:spPr>
        <p:txBody>
          <a:bodyPr wrap="square" lIns="80115" tIns="40058" rIns="80115" bIns="40058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dirty="0">
                <a:latin typeface="Times New Roman"/>
                <a:ea typeface="Calibri"/>
                <a:cs typeface="Times New Roman"/>
              </a:rPr>
              <a:t>Осуществлен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мониторинг проведения «Дней открытых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дверей»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 центрах «Точка роста», на площадках, входящих в инфраструктуру национального проекта «Образование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» </a:t>
            </a:r>
            <a:r>
              <a:rPr lang="ru-RU" smtClean="0">
                <a:latin typeface="Times New Roman"/>
                <a:ea typeface="Calibri"/>
                <a:cs typeface="Times New Roman"/>
              </a:rPr>
              <a:t>(октябрь,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2023). 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721" y="1256459"/>
            <a:ext cx="8872268" cy="278517"/>
          </a:xfrm>
          <a:prstGeom prst="rect">
            <a:avLst/>
          </a:prstGeom>
        </p:spPr>
        <p:txBody>
          <a:bodyPr wrap="square" lIns="80115" tIns="40058" rIns="80115" bIns="40058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2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https://iro22.ru/tochka-rosta-meroprijatija/dni-otkrytyh-dverej-proshli-v-67-novyh-centrah-tochka-rosta-altajskogo-kraja/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 </a:t>
            </a:r>
            <a:endParaRPr lang="ru-RU" sz="1200" dirty="0">
              <a:ea typeface="Calibri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929065"/>
              </p:ext>
            </p:extLst>
          </p:nvPr>
        </p:nvGraphicFramePr>
        <p:xfrm>
          <a:off x="176890" y="1877909"/>
          <a:ext cx="8807099" cy="4440708"/>
        </p:xfrm>
        <a:graphic>
          <a:graphicData uri="http://schemas.openxmlformats.org/drawingml/2006/table">
            <a:tbl>
              <a:tblPr/>
              <a:tblGrid>
                <a:gridCol w="671498"/>
                <a:gridCol w="2073782"/>
                <a:gridCol w="6061819"/>
              </a:tblGrid>
              <a:tr h="421150">
                <a:tc>
                  <a:txBody>
                    <a:bodyPr/>
                    <a:lstStyle/>
                    <a:p>
                      <a:r>
                        <a:rPr lang="ru-RU" sz="1300" dirty="0"/>
                        <a:t>№ п/п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/>
                        <a:t>Название ОО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/>
                        <a:t>Ссылка на новость об открытии Центра «Точка роста» на официальном сайте образовательной организации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1150">
                <a:tc>
                  <a:txBody>
                    <a:bodyPr/>
                    <a:lstStyle/>
                    <a:p>
                      <a:r>
                        <a:rPr lang="ru-RU" sz="1300" dirty="0"/>
                        <a:t> 1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/>
                        <a:t>МБОУ ООШ № 9 Г. АЛЕЙСКА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hlinkClick r:id="rId3"/>
                        </a:rPr>
                        <a:t>https://schoolnumber9.gosuslugi.ru/roditelyam-i-uchenikam/novosti/novosti-193_56.html</a:t>
                      </a:r>
                      <a:endParaRPr lang="en-US" sz="1300"/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1540">
                <a:tc>
                  <a:txBody>
                    <a:bodyPr/>
                    <a:lstStyle/>
                    <a:p>
                      <a:r>
                        <a:rPr lang="ru-RU" sz="1300" dirty="0"/>
                        <a:t> 2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/>
                        <a:t>МБОУ СОШ № 7 Г. АЛЕЙСКА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hlinkClick r:id="rId4"/>
                        </a:rPr>
                        <a:t>https://shkola7alejsk-r22.gosweb.gosuslugi.ru/tochka-rosta/</a:t>
                      </a:r>
                      <a:endParaRPr lang="en-US" sz="1300"/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7048">
                <a:tc>
                  <a:txBody>
                    <a:bodyPr/>
                    <a:lstStyle/>
                    <a:p>
                      <a:r>
                        <a:rPr lang="ru-RU" sz="1300" dirty="0"/>
                        <a:t> 3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МКОУ «ПРИАЛЕЙСКАЯ СОШ»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hlinkClick r:id="rId5"/>
                        </a:rPr>
                        <a:t>https://shkolaprialejskayasovxoznyj-r22.gosweb.gosuslugi.ru/roditelyam-i-uchenikam/meropriyatiya/otkrytie-tsentra-tochka-rosta.html</a:t>
                      </a:r>
                      <a:endParaRPr lang="en-US" sz="1300"/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8172">
                <a:tc>
                  <a:txBody>
                    <a:bodyPr/>
                    <a:lstStyle/>
                    <a:p>
                      <a:r>
                        <a:rPr lang="ru-RU" sz="1300"/>
                        <a:t> 4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МКОУ»СОЛНЕЧНАЯ СОШ»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hlinkClick r:id="rId6"/>
                        </a:rPr>
                        <a:t>https://shkolasolnechnaya-r22.gosweb.gosuslugi.ru/roditelyam-i-uchenikam/meropriyatiya/otkrytie-tsentra-tochka-rosta.html</a:t>
                      </a:r>
                      <a:endParaRPr lang="en-US" sz="1300"/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1150">
                <a:tc>
                  <a:txBody>
                    <a:bodyPr/>
                    <a:lstStyle/>
                    <a:p>
                      <a:r>
                        <a:rPr lang="ru-RU" sz="1300"/>
                        <a:t> 5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МБОУ «СОШ №72» г. БАРНАУЛА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hlinkClick r:id="rId7"/>
                        </a:rPr>
                        <a:t>https://shkola72barnaul-r22.gosweb.gosuslugi.ru/roditelyam-i-uchenikam/novosti/novosti-193_59.html</a:t>
                      </a:r>
                      <a:endParaRPr lang="en-US" sz="1300"/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7048">
                <a:tc>
                  <a:txBody>
                    <a:bodyPr/>
                    <a:lstStyle/>
                    <a:p>
                      <a:r>
                        <a:rPr lang="ru-RU" sz="1300"/>
                        <a:t> 6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МБОУ «ООШ №109» г. БАРНАУЛА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hlinkClick r:id="rId8"/>
                        </a:rPr>
                        <a:t>https://shkola109novomixajlovka-r22.gosweb.gosuslugi.ru/roditelyam-i-uchenikam/meropriyatiya/otkrytie-tsentra-tochka-rosta.html</a:t>
                      </a:r>
                      <a:endParaRPr lang="en-US" sz="1300"/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1150">
                <a:tc>
                  <a:txBody>
                    <a:bodyPr/>
                    <a:lstStyle/>
                    <a:p>
                      <a:r>
                        <a:rPr lang="ru-RU" sz="1300"/>
                        <a:t> 7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МБОУ «СОШ №98» г. БАРНАУЛА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hlinkClick r:id="rId9"/>
                        </a:rPr>
                        <a:t>https://shkola98vlasixa-r22.gosweb.gosuslugi.ru/roditelyam-i-uchenikam/meropriyatiya/s-dnem-znaniy.html</a:t>
                      </a:r>
                      <a:endParaRPr lang="en-US" sz="1300"/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1150">
                <a:tc>
                  <a:txBody>
                    <a:bodyPr/>
                    <a:lstStyle/>
                    <a:p>
                      <a:r>
                        <a:rPr lang="ru-RU" sz="1300"/>
                        <a:t> 8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МБОУ «СОШ №99» г. БАРНАУЛА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hlinkClick r:id="rId10"/>
                        </a:rPr>
                        <a:t>https://shkola99barnaul-r22.gosweb.gosuslugi.ru/roditelyam-i-uchenikam/novosti/novosti-193_101.html</a:t>
                      </a:r>
                      <a:endParaRPr lang="en-US" sz="1300"/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1150">
                <a:tc>
                  <a:txBody>
                    <a:bodyPr/>
                    <a:lstStyle/>
                    <a:p>
                      <a:r>
                        <a:rPr lang="ru-RU" sz="1300"/>
                        <a:t> 9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МБОУ «БСОШ № 2» г. БЕЛОКУРИХИ</a:t>
                      </a:r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hlinkClick r:id="rId11"/>
                        </a:rPr>
                        <a:t>https://shkola2belokurixa-r22.gosweb.gosuslugi.ru/roditelyam-i-uchenikam/novosti/novosti-193_73.html</a:t>
                      </a:r>
                      <a:endParaRPr lang="en-US" sz="1300" dirty="0"/>
                    </a:p>
                  </a:txBody>
                  <a:tcPr marL="23482" marR="23482" marT="12455" marB="12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61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" y="193297"/>
            <a:ext cx="6465293" cy="1246410"/>
          </a:xfrm>
          <a:prstGeom prst="rect">
            <a:avLst/>
          </a:prstGeom>
        </p:spPr>
        <p:txBody>
          <a:bodyPr wrap="square" lIns="80115" tIns="40058" rIns="80115" bIns="40058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Осуществлен мониторинг эффективности использования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и вовлеченности оборудования в образовательный процесс  центры «Точка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роста»,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созданные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 2022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году </a:t>
            </a:r>
          </a:p>
          <a:p>
            <a:pPr algn="ctr">
              <a:lnSpc>
                <a:spcPct val="107000"/>
              </a:lnSpc>
            </a:pPr>
            <a:r>
              <a:rPr lang="ru-RU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(данные на 30.11.2023)</a:t>
            </a:r>
            <a:endParaRPr lang="ru-RU" sz="1400" dirty="0">
              <a:ea typeface="Calibri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852176"/>
              </p:ext>
            </p:extLst>
          </p:nvPr>
        </p:nvGraphicFramePr>
        <p:xfrm>
          <a:off x="306362" y="1572801"/>
          <a:ext cx="8545848" cy="4612902"/>
        </p:xfrm>
        <a:graphic>
          <a:graphicData uri="http://schemas.openxmlformats.org/drawingml/2006/table">
            <a:tbl>
              <a:tblPr firstRow="1" firstCol="1" bandRow="1"/>
              <a:tblGrid>
                <a:gridCol w="2002215"/>
                <a:gridCol w="2049929"/>
                <a:gridCol w="2246852"/>
                <a:gridCol w="2246852"/>
              </a:tblGrid>
              <a:tr h="19278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 оборудования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(кол-во, шт.)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Уроки, на которых используется оборудование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Оборудование используется при реализации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10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 внеурочной деятельности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дополнительных образовательных программ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78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Естественно-научная направленность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78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Цифровая лаборатория по биологии (ученическая)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27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Биология, экология, окружающий мир, химия, физика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Реализуется 80 разных программ.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Цифровые лаборатории по биологии используются в 106 центрах образования «Точка роста – 2022»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Реализуется 86 разных программ.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Цифровые лаборатории по биологии используются в 90 центрах образования «Точка роста – 2022»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78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Цифровая лаборатория по химии (ученическая)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24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Химия, биология, физика, география, окружающий мир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Реализуется 99 разных программы.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Цифровые лаборатории по химии используются в 99 центрах образования «Точка роста – 2022»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Реализуется 84 разных программ.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Цифровые лаборатории по химии используются в 82 центрах образования «Точка роста – 2022»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78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Цифровая лаборатория по физике (ученическая)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27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Физика, биология, окружающий мир, химия, технология, география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Реализуется 90 разных программ.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Цифровые лаборатории по физике используются в 90 центрах образования «Точка роста – 2022»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Реализуется 66 разных программ.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Цифровые лаборатории по физике используются в 93 центрах образования «Точка роста – 2022»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44" marR="431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99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205" y="228676"/>
            <a:ext cx="6698036" cy="969988"/>
          </a:xfrm>
          <a:prstGeom prst="rect">
            <a:avLst/>
          </a:prstGeom>
        </p:spPr>
        <p:txBody>
          <a:bodyPr wrap="square" lIns="80115" tIns="40058" rIns="80115" bIns="40058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dirty="0">
                <a:latin typeface="Times New Roman"/>
                <a:ea typeface="Calibri"/>
                <a:cs typeface="Times New Roman"/>
              </a:rPr>
              <a:t>Осуществлен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мониторинг успешности школьников и результативности деятельности учителей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работающих в центрах «Точка роста». Составлены отчеты за 1, 2, 3, 4 квартал 2023 г.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8557" y="1556581"/>
            <a:ext cx="4569963" cy="969988"/>
          </a:xfrm>
          <a:prstGeom prst="rect">
            <a:avLst/>
          </a:prstGeom>
        </p:spPr>
        <p:txBody>
          <a:bodyPr lIns="80115" tIns="40058" rIns="80115" bIns="40058">
            <a:spAutoFit/>
          </a:bodyPr>
          <a:lstStyle/>
          <a:p>
            <a:pPr>
              <a:lnSpc>
                <a:spcPct val="107000"/>
              </a:lnSpc>
            </a:pPr>
            <a:r>
              <a:rPr lang="ru-RU" spc="-9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https://disk.yandex.ru/i/EahmMaVRLoBEqQ</a:t>
            </a:r>
            <a:r>
              <a:rPr lang="ru-RU" spc="-9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ru-RU" spc="-9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br>
              <a:rPr lang="ru-RU" spc="-9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pc="-9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https://disk.yandex.ru/i/8p9y6KHc0skJSg</a:t>
            </a:r>
            <a:r>
              <a:rPr lang="ru-RU" spc="-9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198664"/>
            <a:ext cx="7548666" cy="357917"/>
          </a:xfrm>
          <a:prstGeom prst="rect">
            <a:avLst/>
          </a:prstGeom>
          <a:noFill/>
        </p:spPr>
        <p:txBody>
          <a:bodyPr wrap="none" lIns="80135" tIns="40068" rIns="80135" bIns="40068" rtlCol="0">
            <a:spAutoFit/>
          </a:bodyPr>
          <a:lstStyle/>
          <a:p>
            <a:r>
              <a:rPr lang="ru-RU" dirty="0" smtClean="0"/>
              <a:t>Все Точки роста заполняли следующие формы совместного доступа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350" t="22105" r="18444" b="14884"/>
          <a:stretch/>
        </p:blipFill>
        <p:spPr>
          <a:xfrm>
            <a:off x="241866" y="2129404"/>
            <a:ext cx="7151102" cy="3437835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 rot="10015677" flipV="1">
            <a:off x="6506649" y="3346386"/>
            <a:ext cx="2404766" cy="2589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35" tIns="40068" rIns="80135" bIns="40068"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756058" y="4019363"/>
            <a:ext cx="540144" cy="896526"/>
          </a:xfrm>
          <a:prstGeom prst="rect">
            <a:avLst/>
          </a:prstGeom>
          <a:noFill/>
        </p:spPr>
        <p:txBody>
          <a:bodyPr wrap="none" lIns="80135" tIns="40068" rIns="80135" bIns="40068" rtlCol="0">
            <a:spAutoFit/>
          </a:bodyPr>
          <a:lstStyle/>
          <a:p>
            <a:r>
              <a:rPr lang="ru-RU" sz="53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73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8" y="215709"/>
            <a:ext cx="1152119" cy="83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42802" r="12248" b="20126"/>
          <a:stretch/>
        </p:blipFill>
        <p:spPr bwMode="auto">
          <a:xfrm>
            <a:off x="1403648" y="1052736"/>
            <a:ext cx="6766088" cy="482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9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3" t="14382" r="5061" b="30948"/>
          <a:stretch/>
        </p:blipFill>
        <p:spPr bwMode="auto">
          <a:xfrm>
            <a:off x="467544" y="498350"/>
            <a:ext cx="6351222" cy="408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20272" y="1268760"/>
            <a:ext cx="1906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Методические рекомендации </a:t>
            </a:r>
            <a:r>
              <a:rPr lang="ru-RU" dirty="0" smtClean="0"/>
              <a:t>по созданию ТР от 30.11.2023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9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5" t="15932" r="5113" b="13276"/>
          <a:stretch/>
        </p:blipFill>
        <p:spPr bwMode="auto">
          <a:xfrm>
            <a:off x="683568" y="260648"/>
            <a:ext cx="7904945" cy="589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74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8" t="24735" r="4569" b="16192"/>
          <a:stretch/>
        </p:blipFill>
        <p:spPr bwMode="auto">
          <a:xfrm>
            <a:off x="539552" y="836712"/>
            <a:ext cx="6980230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64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0" t="13190" r="4941" b="9520"/>
          <a:stretch/>
        </p:blipFill>
        <p:spPr bwMode="auto">
          <a:xfrm>
            <a:off x="669023" y="-13388"/>
            <a:ext cx="8515393" cy="687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9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75627" y="5968212"/>
              <a:ext cx="1769999" cy="6139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1827" y="1803780"/>
              <a:ext cx="2045843" cy="1270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64082" y="5281803"/>
              <a:ext cx="1850389" cy="405765"/>
            </a:xfrm>
            <a:custGeom>
              <a:avLst/>
              <a:gdLst/>
              <a:ahLst/>
              <a:cxnLst/>
              <a:rect l="l" t="t" r="r" b="b"/>
              <a:pathLst>
                <a:path w="1850389" h="405764">
                  <a:moveTo>
                    <a:pt x="1782724" y="0"/>
                  </a:moveTo>
                  <a:lnTo>
                    <a:pt x="67525" y="0"/>
                  </a:lnTo>
                  <a:lnTo>
                    <a:pt x="41244" y="5306"/>
                  </a:lnTo>
                  <a:lnTo>
                    <a:pt x="19780" y="19780"/>
                  </a:lnTo>
                  <a:lnTo>
                    <a:pt x="5307" y="41255"/>
                  </a:lnTo>
                  <a:lnTo>
                    <a:pt x="0" y="67564"/>
                  </a:lnTo>
                  <a:lnTo>
                    <a:pt x="0" y="337642"/>
                  </a:lnTo>
                  <a:lnTo>
                    <a:pt x="5307" y="363923"/>
                  </a:lnTo>
                  <a:lnTo>
                    <a:pt x="19780" y="385387"/>
                  </a:lnTo>
                  <a:lnTo>
                    <a:pt x="41244" y="399860"/>
                  </a:lnTo>
                  <a:lnTo>
                    <a:pt x="67525" y="405168"/>
                  </a:lnTo>
                  <a:lnTo>
                    <a:pt x="1782724" y="405168"/>
                  </a:lnTo>
                  <a:lnTo>
                    <a:pt x="1809033" y="399860"/>
                  </a:lnTo>
                  <a:lnTo>
                    <a:pt x="1830508" y="385387"/>
                  </a:lnTo>
                  <a:lnTo>
                    <a:pt x="1844982" y="363923"/>
                  </a:lnTo>
                  <a:lnTo>
                    <a:pt x="1850288" y="337642"/>
                  </a:lnTo>
                  <a:lnTo>
                    <a:pt x="1850288" y="67564"/>
                  </a:lnTo>
                  <a:lnTo>
                    <a:pt x="1844982" y="41255"/>
                  </a:lnTo>
                  <a:lnTo>
                    <a:pt x="1830508" y="19780"/>
                  </a:lnTo>
                  <a:lnTo>
                    <a:pt x="1809033" y="5306"/>
                  </a:lnTo>
                  <a:lnTo>
                    <a:pt x="178272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64082" y="5281803"/>
              <a:ext cx="1850389" cy="405765"/>
            </a:xfrm>
            <a:custGeom>
              <a:avLst/>
              <a:gdLst/>
              <a:ahLst/>
              <a:cxnLst/>
              <a:rect l="l" t="t" r="r" b="b"/>
              <a:pathLst>
                <a:path w="1850389" h="405764">
                  <a:moveTo>
                    <a:pt x="0" y="67564"/>
                  </a:moveTo>
                  <a:lnTo>
                    <a:pt x="5307" y="41255"/>
                  </a:lnTo>
                  <a:lnTo>
                    <a:pt x="19780" y="19780"/>
                  </a:lnTo>
                  <a:lnTo>
                    <a:pt x="41244" y="5306"/>
                  </a:lnTo>
                  <a:lnTo>
                    <a:pt x="67525" y="0"/>
                  </a:lnTo>
                  <a:lnTo>
                    <a:pt x="1782724" y="0"/>
                  </a:lnTo>
                  <a:lnTo>
                    <a:pt x="1809033" y="5306"/>
                  </a:lnTo>
                  <a:lnTo>
                    <a:pt x="1830508" y="19780"/>
                  </a:lnTo>
                  <a:lnTo>
                    <a:pt x="1844982" y="41255"/>
                  </a:lnTo>
                  <a:lnTo>
                    <a:pt x="1850288" y="67564"/>
                  </a:lnTo>
                  <a:lnTo>
                    <a:pt x="1850288" y="337642"/>
                  </a:lnTo>
                  <a:lnTo>
                    <a:pt x="1844982" y="363923"/>
                  </a:lnTo>
                  <a:lnTo>
                    <a:pt x="1830508" y="385387"/>
                  </a:lnTo>
                  <a:lnTo>
                    <a:pt x="1809033" y="399860"/>
                  </a:lnTo>
                  <a:lnTo>
                    <a:pt x="1782724" y="405168"/>
                  </a:lnTo>
                  <a:lnTo>
                    <a:pt x="67525" y="405168"/>
                  </a:lnTo>
                  <a:lnTo>
                    <a:pt x="41244" y="399860"/>
                  </a:lnTo>
                  <a:lnTo>
                    <a:pt x="19780" y="385387"/>
                  </a:lnTo>
                  <a:lnTo>
                    <a:pt x="5307" y="363923"/>
                  </a:lnTo>
                  <a:lnTo>
                    <a:pt x="0" y="337642"/>
                  </a:lnTo>
                  <a:lnTo>
                    <a:pt x="0" y="67564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75769" y="5304283"/>
            <a:ext cx="1626235" cy="289818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2695" fontAlgn="auto">
              <a:spcBef>
                <a:spcPts val="100"/>
              </a:spcBef>
              <a:spcAft>
                <a:spcPts val="0"/>
              </a:spcAft>
            </a:pPr>
            <a:r>
              <a:rPr kern="0" dirty="0">
                <a:solidFill>
                  <a:srgbClr val="FFFFFF"/>
                </a:solidFill>
                <a:latin typeface="Microsoft Sans Serif"/>
                <a:cs typeface="Microsoft Sans Serif"/>
              </a:rPr>
              <a:t>Опыт</a:t>
            </a:r>
            <a:r>
              <a:rPr kern="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регионов</a:t>
            </a:r>
            <a:endParaRPr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606541" y="5178047"/>
            <a:ext cx="1367790" cy="410209"/>
            <a:chOff x="6606540" y="5178044"/>
            <a:chExt cx="1367790" cy="410209"/>
          </a:xfrm>
        </p:grpSpPr>
        <p:sp>
          <p:nvSpPr>
            <p:cNvPr id="10" name="object 10"/>
            <p:cNvSpPr/>
            <p:nvPr/>
          </p:nvSpPr>
          <p:spPr>
            <a:xfrm>
              <a:off x="6612890" y="5184394"/>
              <a:ext cx="1355090" cy="397510"/>
            </a:xfrm>
            <a:custGeom>
              <a:avLst/>
              <a:gdLst/>
              <a:ahLst/>
              <a:cxnLst/>
              <a:rect l="l" t="t" r="r" b="b"/>
              <a:pathLst>
                <a:path w="1355090" h="397510">
                  <a:moveTo>
                    <a:pt x="1288668" y="0"/>
                  </a:moveTo>
                  <a:lnTo>
                    <a:pt x="66293" y="0"/>
                  </a:lnTo>
                  <a:lnTo>
                    <a:pt x="40505" y="5214"/>
                  </a:lnTo>
                  <a:lnTo>
                    <a:pt x="19430" y="19430"/>
                  </a:lnTo>
                  <a:lnTo>
                    <a:pt x="5214" y="40505"/>
                  </a:lnTo>
                  <a:lnTo>
                    <a:pt x="0" y="66293"/>
                  </a:lnTo>
                  <a:lnTo>
                    <a:pt x="0" y="331088"/>
                  </a:lnTo>
                  <a:lnTo>
                    <a:pt x="5214" y="356858"/>
                  </a:lnTo>
                  <a:lnTo>
                    <a:pt x="19430" y="377888"/>
                  </a:lnTo>
                  <a:lnTo>
                    <a:pt x="40505" y="392060"/>
                  </a:lnTo>
                  <a:lnTo>
                    <a:pt x="66293" y="397255"/>
                  </a:lnTo>
                  <a:lnTo>
                    <a:pt x="1288668" y="397255"/>
                  </a:lnTo>
                  <a:lnTo>
                    <a:pt x="1314457" y="392060"/>
                  </a:lnTo>
                  <a:lnTo>
                    <a:pt x="1335531" y="377888"/>
                  </a:lnTo>
                  <a:lnTo>
                    <a:pt x="1349748" y="356858"/>
                  </a:lnTo>
                  <a:lnTo>
                    <a:pt x="1354962" y="331088"/>
                  </a:lnTo>
                  <a:lnTo>
                    <a:pt x="1354962" y="66293"/>
                  </a:lnTo>
                  <a:lnTo>
                    <a:pt x="1349748" y="40505"/>
                  </a:lnTo>
                  <a:lnTo>
                    <a:pt x="1335531" y="19430"/>
                  </a:lnTo>
                  <a:lnTo>
                    <a:pt x="1314457" y="5214"/>
                  </a:lnTo>
                  <a:lnTo>
                    <a:pt x="12886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6612890" y="5184394"/>
              <a:ext cx="1355090" cy="397510"/>
            </a:xfrm>
            <a:custGeom>
              <a:avLst/>
              <a:gdLst/>
              <a:ahLst/>
              <a:cxnLst/>
              <a:rect l="l" t="t" r="r" b="b"/>
              <a:pathLst>
                <a:path w="1355090" h="397510">
                  <a:moveTo>
                    <a:pt x="0" y="66293"/>
                  </a:moveTo>
                  <a:lnTo>
                    <a:pt x="5214" y="40505"/>
                  </a:lnTo>
                  <a:lnTo>
                    <a:pt x="19430" y="19430"/>
                  </a:lnTo>
                  <a:lnTo>
                    <a:pt x="40505" y="5214"/>
                  </a:lnTo>
                  <a:lnTo>
                    <a:pt x="66293" y="0"/>
                  </a:lnTo>
                  <a:lnTo>
                    <a:pt x="1288668" y="0"/>
                  </a:lnTo>
                  <a:lnTo>
                    <a:pt x="1314457" y="5214"/>
                  </a:lnTo>
                  <a:lnTo>
                    <a:pt x="1335531" y="19430"/>
                  </a:lnTo>
                  <a:lnTo>
                    <a:pt x="1349748" y="40505"/>
                  </a:lnTo>
                  <a:lnTo>
                    <a:pt x="1354962" y="66293"/>
                  </a:lnTo>
                  <a:lnTo>
                    <a:pt x="1354962" y="331088"/>
                  </a:lnTo>
                  <a:lnTo>
                    <a:pt x="1349748" y="356858"/>
                  </a:lnTo>
                  <a:lnTo>
                    <a:pt x="1335531" y="377888"/>
                  </a:lnTo>
                  <a:lnTo>
                    <a:pt x="1314457" y="392060"/>
                  </a:lnTo>
                  <a:lnTo>
                    <a:pt x="1288668" y="397255"/>
                  </a:lnTo>
                  <a:lnTo>
                    <a:pt x="66293" y="397255"/>
                  </a:lnTo>
                  <a:lnTo>
                    <a:pt x="40505" y="392060"/>
                  </a:lnTo>
                  <a:lnTo>
                    <a:pt x="19430" y="377888"/>
                  </a:lnTo>
                  <a:lnTo>
                    <a:pt x="5214" y="356858"/>
                  </a:lnTo>
                  <a:lnTo>
                    <a:pt x="0" y="331088"/>
                  </a:lnTo>
                  <a:lnTo>
                    <a:pt x="0" y="66293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844668" y="5237733"/>
            <a:ext cx="1029335" cy="289818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2695" fontAlgn="auto">
              <a:spcBef>
                <a:spcPts val="100"/>
              </a:spcBef>
              <a:spcAft>
                <a:spcPts val="0"/>
              </a:spcAft>
            </a:pPr>
            <a:r>
              <a:rPr kern="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Конкурсы</a:t>
            </a:r>
            <a:endParaRPr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071876" y="3678046"/>
            <a:ext cx="2904490" cy="664845"/>
            <a:chOff x="3071876" y="3678046"/>
            <a:chExt cx="2904490" cy="664845"/>
          </a:xfrm>
        </p:grpSpPr>
        <p:sp>
          <p:nvSpPr>
            <p:cNvPr id="14" name="object 14"/>
            <p:cNvSpPr/>
            <p:nvPr/>
          </p:nvSpPr>
          <p:spPr>
            <a:xfrm>
              <a:off x="3078226" y="3684396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5">
                  <a:moveTo>
                    <a:pt x="2783078" y="0"/>
                  </a:moveTo>
                  <a:lnTo>
                    <a:pt x="108585" y="0"/>
                  </a:lnTo>
                  <a:lnTo>
                    <a:pt x="66329" y="8536"/>
                  </a:lnTo>
                  <a:lnTo>
                    <a:pt x="31813" y="31813"/>
                  </a:lnTo>
                  <a:lnTo>
                    <a:pt x="8536" y="66329"/>
                  </a:lnTo>
                  <a:lnTo>
                    <a:pt x="0" y="108584"/>
                  </a:lnTo>
                  <a:lnTo>
                    <a:pt x="0" y="543178"/>
                  </a:lnTo>
                  <a:lnTo>
                    <a:pt x="8536" y="585434"/>
                  </a:lnTo>
                  <a:lnTo>
                    <a:pt x="31813" y="619950"/>
                  </a:lnTo>
                  <a:lnTo>
                    <a:pt x="66329" y="643227"/>
                  </a:lnTo>
                  <a:lnTo>
                    <a:pt x="108585" y="651763"/>
                  </a:lnTo>
                  <a:lnTo>
                    <a:pt x="2783078" y="651763"/>
                  </a:lnTo>
                  <a:lnTo>
                    <a:pt x="2825333" y="643227"/>
                  </a:lnTo>
                  <a:lnTo>
                    <a:pt x="2859849" y="619950"/>
                  </a:lnTo>
                  <a:lnTo>
                    <a:pt x="2883126" y="585434"/>
                  </a:lnTo>
                  <a:lnTo>
                    <a:pt x="2891663" y="543178"/>
                  </a:lnTo>
                  <a:lnTo>
                    <a:pt x="2891663" y="108584"/>
                  </a:lnTo>
                  <a:lnTo>
                    <a:pt x="2883126" y="66329"/>
                  </a:lnTo>
                  <a:lnTo>
                    <a:pt x="2859849" y="31813"/>
                  </a:lnTo>
                  <a:lnTo>
                    <a:pt x="2825333" y="8536"/>
                  </a:lnTo>
                  <a:lnTo>
                    <a:pt x="278307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078226" y="3684396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5">
                  <a:moveTo>
                    <a:pt x="0" y="108584"/>
                  </a:moveTo>
                  <a:lnTo>
                    <a:pt x="8536" y="66329"/>
                  </a:lnTo>
                  <a:lnTo>
                    <a:pt x="31813" y="31813"/>
                  </a:lnTo>
                  <a:lnTo>
                    <a:pt x="66329" y="8536"/>
                  </a:lnTo>
                  <a:lnTo>
                    <a:pt x="108585" y="0"/>
                  </a:lnTo>
                  <a:lnTo>
                    <a:pt x="2783078" y="0"/>
                  </a:lnTo>
                  <a:lnTo>
                    <a:pt x="2825333" y="8536"/>
                  </a:lnTo>
                  <a:lnTo>
                    <a:pt x="2859849" y="31813"/>
                  </a:lnTo>
                  <a:lnTo>
                    <a:pt x="2883126" y="66329"/>
                  </a:lnTo>
                  <a:lnTo>
                    <a:pt x="2891663" y="108584"/>
                  </a:lnTo>
                  <a:lnTo>
                    <a:pt x="2891663" y="543178"/>
                  </a:lnTo>
                  <a:lnTo>
                    <a:pt x="2883126" y="585434"/>
                  </a:lnTo>
                  <a:lnTo>
                    <a:pt x="2859849" y="619950"/>
                  </a:lnTo>
                  <a:lnTo>
                    <a:pt x="2825333" y="643227"/>
                  </a:lnTo>
                  <a:lnTo>
                    <a:pt x="2783078" y="651763"/>
                  </a:lnTo>
                  <a:lnTo>
                    <a:pt x="108585" y="651763"/>
                  </a:lnTo>
                  <a:lnTo>
                    <a:pt x="66329" y="643227"/>
                  </a:lnTo>
                  <a:lnTo>
                    <a:pt x="31813" y="619950"/>
                  </a:lnTo>
                  <a:lnTo>
                    <a:pt x="8536" y="585434"/>
                  </a:lnTo>
                  <a:lnTo>
                    <a:pt x="0" y="543178"/>
                  </a:lnTo>
                  <a:lnTo>
                    <a:pt x="0" y="108584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35251" y="3706496"/>
            <a:ext cx="2779395" cy="460003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41553" marR="5080" indent="-129491" fontAlgn="auto">
              <a:spcBef>
                <a:spcPts val="100"/>
              </a:spcBef>
              <a:spcAft>
                <a:spcPts val="0"/>
              </a:spcAft>
            </a:pPr>
            <a:r>
              <a:rPr sz="1400" kern="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Рекомендации</a:t>
            </a:r>
            <a:r>
              <a:rPr sz="1400" kern="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kern="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</a:t>
            </a:r>
            <a:r>
              <a:rPr sz="1400" kern="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kern="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эффективному использованию</a:t>
            </a:r>
            <a:r>
              <a:rPr sz="1400" kern="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kern="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оборудования</a:t>
            </a:r>
            <a:endParaRPr sz="1400"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-6342" y="1308229"/>
            <a:ext cx="3032125" cy="664845"/>
            <a:chOff x="-6345" y="1308227"/>
            <a:chExt cx="3032125" cy="664845"/>
          </a:xfrm>
        </p:grpSpPr>
        <p:sp>
          <p:nvSpPr>
            <p:cNvPr id="18" name="object 18"/>
            <p:cNvSpPr/>
            <p:nvPr/>
          </p:nvSpPr>
          <p:spPr>
            <a:xfrm>
              <a:off x="4" y="1314577"/>
              <a:ext cx="3019425" cy="652145"/>
            </a:xfrm>
            <a:custGeom>
              <a:avLst/>
              <a:gdLst/>
              <a:ahLst/>
              <a:cxnLst/>
              <a:rect l="l" t="t" r="r" b="b"/>
              <a:pathLst>
                <a:path w="3019425" h="652144">
                  <a:moveTo>
                    <a:pt x="2910327" y="0"/>
                  </a:moveTo>
                  <a:lnTo>
                    <a:pt x="108632" y="0"/>
                  </a:lnTo>
                  <a:lnTo>
                    <a:pt x="66347" y="8538"/>
                  </a:lnTo>
                  <a:lnTo>
                    <a:pt x="31817" y="31829"/>
                  </a:lnTo>
                  <a:lnTo>
                    <a:pt x="8536" y="66383"/>
                  </a:lnTo>
                  <a:lnTo>
                    <a:pt x="0" y="108712"/>
                  </a:lnTo>
                  <a:lnTo>
                    <a:pt x="0" y="543178"/>
                  </a:lnTo>
                  <a:lnTo>
                    <a:pt x="8536" y="585487"/>
                  </a:lnTo>
                  <a:lnTo>
                    <a:pt x="31817" y="619998"/>
                  </a:lnTo>
                  <a:lnTo>
                    <a:pt x="66347" y="643245"/>
                  </a:lnTo>
                  <a:lnTo>
                    <a:pt x="108632" y="651763"/>
                  </a:lnTo>
                  <a:lnTo>
                    <a:pt x="2910327" y="651763"/>
                  </a:lnTo>
                  <a:lnTo>
                    <a:pt x="2952655" y="643245"/>
                  </a:lnTo>
                  <a:lnTo>
                    <a:pt x="2987209" y="619998"/>
                  </a:lnTo>
                  <a:lnTo>
                    <a:pt x="3010500" y="585487"/>
                  </a:lnTo>
                  <a:lnTo>
                    <a:pt x="3019039" y="543178"/>
                  </a:lnTo>
                  <a:lnTo>
                    <a:pt x="3019039" y="108712"/>
                  </a:lnTo>
                  <a:lnTo>
                    <a:pt x="3010500" y="66383"/>
                  </a:lnTo>
                  <a:lnTo>
                    <a:pt x="2987209" y="31829"/>
                  </a:lnTo>
                  <a:lnTo>
                    <a:pt x="2952655" y="8538"/>
                  </a:lnTo>
                  <a:lnTo>
                    <a:pt x="291032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" y="1314577"/>
              <a:ext cx="3019425" cy="652145"/>
            </a:xfrm>
            <a:custGeom>
              <a:avLst/>
              <a:gdLst/>
              <a:ahLst/>
              <a:cxnLst/>
              <a:rect l="l" t="t" r="r" b="b"/>
              <a:pathLst>
                <a:path w="3019425" h="652144">
                  <a:moveTo>
                    <a:pt x="0" y="108712"/>
                  </a:moveTo>
                  <a:lnTo>
                    <a:pt x="8536" y="66383"/>
                  </a:lnTo>
                  <a:lnTo>
                    <a:pt x="31817" y="31829"/>
                  </a:lnTo>
                  <a:lnTo>
                    <a:pt x="66347" y="8538"/>
                  </a:lnTo>
                  <a:lnTo>
                    <a:pt x="108632" y="0"/>
                  </a:lnTo>
                  <a:lnTo>
                    <a:pt x="2910327" y="0"/>
                  </a:lnTo>
                  <a:lnTo>
                    <a:pt x="2952655" y="8538"/>
                  </a:lnTo>
                  <a:lnTo>
                    <a:pt x="2987209" y="31829"/>
                  </a:lnTo>
                  <a:lnTo>
                    <a:pt x="3010500" y="66383"/>
                  </a:lnTo>
                  <a:lnTo>
                    <a:pt x="3019039" y="108712"/>
                  </a:lnTo>
                  <a:lnTo>
                    <a:pt x="3019039" y="543178"/>
                  </a:lnTo>
                  <a:lnTo>
                    <a:pt x="3010500" y="585487"/>
                  </a:lnTo>
                  <a:lnTo>
                    <a:pt x="2987209" y="619998"/>
                  </a:lnTo>
                  <a:lnTo>
                    <a:pt x="2952655" y="643245"/>
                  </a:lnTo>
                  <a:lnTo>
                    <a:pt x="2910327" y="651763"/>
                  </a:lnTo>
                  <a:lnTo>
                    <a:pt x="108632" y="651763"/>
                  </a:lnTo>
                  <a:lnTo>
                    <a:pt x="66347" y="643245"/>
                  </a:lnTo>
                  <a:lnTo>
                    <a:pt x="31817" y="619998"/>
                  </a:lnTo>
                  <a:lnTo>
                    <a:pt x="8536" y="585487"/>
                  </a:lnTo>
                  <a:lnTo>
                    <a:pt x="0" y="543178"/>
                  </a:lnTo>
                  <a:lnTo>
                    <a:pt x="0" y="108712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22278" y="1201294"/>
            <a:ext cx="2374265" cy="843816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2695" marR="5080" algn="ctr" fontAlgn="auto">
              <a:spcBef>
                <a:spcPts val="100"/>
              </a:spcBef>
              <a:spcAft>
                <a:spcPts val="0"/>
              </a:spcAft>
            </a:pPr>
            <a:r>
              <a:rPr kern="0" dirty="0">
                <a:solidFill>
                  <a:srgbClr val="FFFFFF"/>
                </a:solidFill>
                <a:latin typeface="Calibri"/>
                <a:cs typeface="Calibri"/>
              </a:rPr>
              <a:t>Контакты</a:t>
            </a:r>
            <a:r>
              <a:rPr kern="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Calibri"/>
                <a:cs typeface="Calibri"/>
              </a:rPr>
              <a:t>региональных </a:t>
            </a:r>
            <a:r>
              <a:rPr kern="0" dirty="0">
                <a:solidFill>
                  <a:srgbClr val="FFFFFF"/>
                </a:solidFill>
                <a:latin typeface="Calibri"/>
                <a:cs typeface="Calibri"/>
              </a:rPr>
              <a:t>тьюторов</a:t>
            </a:r>
            <a:r>
              <a:rPr kern="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kern="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Calibri"/>
                <a:cs typeface="Calibri"/>
              </a:rPr>
              <a:t>график</a:t>
            </a:r>
            <a:endParaRPr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905" algn="ctr" fontAlgn="auto">
              <a:spcBef>
                <a:spcPts val="0"/>
              </a:spcBef>
              <a:spcAft>
                <a:spcPts val="0"/>
              </a:spcAft>
            </a:pPr>
            <a:r>
              <a:rPr kern="0" spc="-10" dirty="0">
                <a:solidFill>
                  <a:srgbClr val="FFFFFF"/>
                </a:solidFill>
                <a:latin typeface="Calibri"/>
                <a:cs typeface="Calibri"/>
              </a:rPr>
              <a:t>консультаций</a:t>
            </a:r>
            <a:endParaRPr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0382" y="4378071"/>
            <a:ext cx="2904490" cy="664845"/>
            <a:chOff x="100382" y="4378071"/>
            <a:chExt cx="2904490" cy="664845"/>
          </a:xfrm>
        </p:grpSpPr>
        <p:sp>
          <p:nvSpPr>
            <p:cNvPr id="22" name="object 22"/>
            <p:cNvSpPr/>
            <p:nvPr/>
          </p:nvSpPr>
          <p:spPr>
            <a:xfrm>
              <a:off x="106732" y="4384421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5">
                  <a:moveTo>
                    <a:pt x="2783025" y="0"/>
                  </a:moveTo>
                  <a:lnTo>
                    <a:pt x="108634" y="0"/>
                  </a:lnTo>
                  <a:lnTo>
                    <a:pt x="66350" y="8538"/>
                  </a:lnTo>
                  <a:lnTo>
                    <a:pt x="31819" y="31829"/>
                  </a:lnTo>
                  <a:lnTo>
                    <a:pt x="8537" y="66383"/>
                  </a:lnTo>
                  <a:lnTo>
                    <a:pt x="0" y="108711"/>
                  </a:lnTo>
                  <a:lnTo>
                    <a:pt x="0" y="543178"/>
                  </a:lnTo>
                  <a:lnTo>
                    <a:pt x="8537" y="585434"/>
                  </a:lnTo>
                  <a:lnTo>
                    <a:pt x="31819" y="619950"/>
                  </a:lnTo>
                  <a:lnTo>
                    <a:pt x="66350" y="643227"/>
                  </a:lnTo>
                  <a:lnTo>
                    <a:pt x="108634" y="651763"/>
                  </a:lnTo>
                  <a:lnTo>
                    <a:pt x="2783025" y="651763"/>
                  </a:lnTo>
                  <a:lnTo>
                    <a:pt x="2825354" y="643227"/>
                  </a:lnTo>
                  <a:lnTo>
                    <a:pt x="2859908" y="619950"/>
                  </a:lnTo>
                  <a:lnTo>
                    <a:pt x="2883199" y="585434"/>
                  </a:lnTo>
                  <a:lnTo>
                    <a:pt x="2891737" y="543178"/>
                  </a:lnTo>
                  <a:lnTo>
                    <a:pt x="2891737" y="108711"/>
                  </a:lnTo>
                  <a:lnTo>
                    <a:pt x="2883199" y="66383"/>
                  </a:lnTo>
                  <a:lnTo>
                    <a:pt x="2859908" y="31829"/>
                  </a:lnTo>
                  <a:lnTo>
                    <a:pt x="2825354" y="8538"/>
                  </a:lnTo>
                  <a:lnTo>
                    <a:pt x="278302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06732" y="4384421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5">
                  <a:moveTo>
                    <a:pt x="0" y="108711"/>
                  </a:moveTo>
                  <a:lnTo>
                    <a:pt x="8537" y="66383"/>
                  </a:lnTo>
                  <a:lnTo>
                    <a:pt x="31819" y="31829"/>
                  </a:lnTo>
                  <a:lnTo>
                    <a:pt x="66350" y="8538"/>
                  </a:lnTo>
                  <a:lnTo>
                    <a:pt x="108634" y="0"/>
                  </a:lnTo>
                  <a:lnTo>
                    <a:pt x="2783025" y="0"/>
                  </a:lnTo>
                  <a:lnTo>
                    <a:pt x="2825354" y="8538"/>
                  </a:lnTo>
                  <a:lnTo>
                    <a:pt x="2859908" y="31829"/>
                  </a:lnTo>
                  <a:lnTo>
                    <a:pt x="2883199" y="66383"/>
                  </a:lnTo>
                  <a:lnTo>
                    <a:pt x="2891737" y="108711"/>
                  </a:lnTo>
                  <a:lnTo>
                    <a:pt x="2891737" y="543178"/>
                  </a:lnTo>
                  <a:lnTo>
                    <a:pt x="2883199" y="585434"/>
                  </a:lnTo>
                  <a:lnTo>
                    <a:pt x="2859908" y="619950"/>
                  </a:lnTo>
                  <a:lnTo>
                    <a:pt x="2825354" y="643227"/>
                  </a:lnTo>
                  <a:lnTo>
                    <a:pt x="2783025" y="651763"/>
                  </a:lnTo>
                  <a:lnTo>
                    <a:pt x="108634" y="651763"/>
                  </a:lnTo>
                  <a:lnTo>
                    <a:pt x="66350" y="643227"/>
                  </a:lnTo>
                  <a:lnTo>
                    <a:pt x="31819" y="619950"/>
                  </a:lnTo>
                  <a:lnTo>
                    <a:pt x="8537" y="585434"/>
                  </a:lnTo>
                  <a:lnTo>
                    <a:pt x="0" y="543178"/>
                  </a:lnTo>
                  <a:lnTo>
                    <a:pt x="0" y="108711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18643" y="4409059"/>
            <a:ext cx="2669540" cy="566817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604930" marR="5080" indent="-592871" fontAlgn="auto">
              <a:spcBef>
                <a:spcPts val="100"/>
              </a:spcBef>
              <a:spcAft>
                <a:spcPts val="0"/>
              </a:spcAft>
            </a:pPr>
            <a:r>
              <a:rPr kern="0" dirty="0">
                <a:solidFill>
                  <a:srgbClr val="FFFFFF"/>
                </a:solidFill>
                <a:latin typeface="Calibri"/>
                <a:cs typeface="Calibri"/>
              </a:rPr>
              <a:t>Программы,</a:t>
            </a:r>
            <a:r>
              <a:rPr kern="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Calibri"/>
                <a:cs typeface="Calibri"/>
              </a:rPr>
              <a:t>методические рекомендации</a:t>
            </a:r>
            <a:endParaRPr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-6350" y="3250567"/>
            <a:ext cx="2904490" cy="664845"/>
            <a:chOff x="-6350" y="3250564"/>
            <a:chExt cx="2904490" cy="664845"/>
          </a:xfrm>
        </p:grpSpPr>
        <p:sp>
          <p:nvSpPr>
            <p:cNvPr id="26" name="object 26"/>
            <p:cNvSpPr/>
            <p:nvPr/>
          </p:nvSpPr>
          <p:spPr>
            <a:xfrm>
              <a:off x="0" y="3256914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5">
                  <a:moveTo>
                    <a:pt x="2783078" y="0"/>
                  </a:moveTo>
                  <a:lnTo>
                    <a:pt x="108631" y="0"/>
                  </a:lnTo>
                  <a:lnTo>
                    <a:pt x="66347" y="8536"/>
                  </a:lnTo>
                  <a:lnTo>
                    <a:pt x="31817" y="31813"/>
                  </a:lnTo>
                  <a:lnTo>
                    <a:pt x="8536" y="66329"/>
                  </a:lnTo>
                  <a:lnTo>
                    <a:pt x="0" y="108585"/>
                  </a:lnTo>
                  <a:lnTo>
                    <a:pt x="0" y="543179"/>
                  </a:lnTo>
                  <a:lnTo>
                    <a:pt x="8536" y="585434"/>
                  </a:lnTo>
                  <a:lnTo>
                    <a:pt x="31817" y="619950"/>
                  </a:lnTo>
                  <a:lnTo>
                    <a:pt x="66347" y="643227"/>
                  </a:lnTo>
                  <a:lnTo>
                    <a:pt x="108631" y="651764"/>
                  </a:lnTo>
                  <a:lnTo>
                    <a:pt x="2783078" y="651764"/>
                  </a:lnTo>
                  <a:lnTo>
                    <a:pt x="2825333" y="643227"/>
                  </a:lnTo>
                  <a:lnTo>
                    <a:pt x="2859849" y="619950"/>
                  </a:lnTo>
                  <a:lnTo>
                    <a:pt x="2883126" y="585434"/>
                  </a:lnTo>
                  <a:lnTo>
                    <a:pt x="2891663" y="543179"/>
                  </a:lnTo>
                  <a:lnTo>
                    <a:pt x="2891663" y="108585"/>
                  </a:lnTo>
                  <a:lnTo>
                    <a:pt x="2883126" y="66329"/>
                  </a:lnTo>
                  <a:lnTo>
                    <a:pt x="2859849" y="31813"/>
                  </a:lnTo>
                  <a:lnTo>
                    <a:pt x="2825333" y="8536"/>
                  </a:lnTo>
                  <a:lnTo>
                    <a:pt x="278307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0" y="3256914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5">
                  <a:moveTo>
                    <a:pt x="0" y="108585"/>
                  </a:moveTo>
                  <a:lnTo>
                    <a:pt x="8536" y="66329"/>
                  </a:lnTo>
                  <a:lnTo>
                    <a:pt x="31817" y="31813"/>
                  </a:lnTo>
                  <a:lnTo>
                    <a:pt x="66347" y="8536"/>
                  </a:lnTo>
                  <a:lnTo>
                    <a:pt x="108631" y="0"/>
                  </a:lnTo>
                  <a:lnTo>
                    <a:pt x="2783078" y="0"/>
                  </a:lnTo>
                  <a:lnTo>
                    <a:pt x="2825333" y="8536"/>
                  </a:lnTo>
                  <a:lnTo>
                    <a:pt x="2859849" y="31813"/>
                  </a:lnTo>
                  <a:lnTo>
                    <a:pt x="2883126" y="66329"/>
                  </a:lnTo>
                  <a:lnTo>
                    <a:pt x="2891663" y="108585"/>
                  </a:lnTo>
                  <a:lnTo>
                    <a:pt x="2891663" y="543179"/>
                  </a:lnTo>
                  <a:lnTo>
                    <a:pt x="2883126" y="585434"/>
                  </a:lnTo>
                  <a:lnTo>
                    <a:pt x="2859849" y="619950"/>
                  </a:lnTo>
                  <a:lnTo>
                    <a:pt x="2825333" y="643227"/>
                  </a:lnTo>
                  <a:lnTo>
                    <a:pt x="2783078" y="651764"/>
                  </a:lnTo>
                  <a:lnTo>
                    <a:pt x="108631" y="651764"/>
                  </a:lnTo>
                  <a:lnTo>
                    <a:pt x="66347" y="643227"/>
                  </a:lnTo>
                  <a:lnTo>
                    <a:pt x="31817" y="619950"/>
                  </a:lnTo>
                  <a:lnTo>
                    <a:pt x="8536" y="585434"/>
                  </a:lnTo>
                  <a:lnTo>
                    <a:pt x="0" y="543179"/>
                  </a:lnTo>
                  <a:lnTo>
                    <a:pt x="0" y="108585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72570" y="3418458"/>
            <a:ext cx="2146935" cy="289818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2695" fontAlgn="auto">
              <a:spcBef>
                <a:spcPts val="100"/>
              </a:spcBef>
              <a:spcAft>
                <a:spcPts val="0"/>
              </a:spcAft>
            </a:pPr>
            <a:r>
              <a:rPr kern="0" dirty="0">
                <a:solidFill>
                  <a:srgbClr val="FFFFFF"/>
                </a:solidFill>
                <a:latin typeface="Calibri"/>
                <a:cs typeface="Calibri"/>
              </a:rPr>
              <a:t>Наставнические</a:t>
            </a:r>
            <a:r>
              <a:rPr kern="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spc="-20" dirty="0">
                <a:solidFill>
                  <a:srgbClr val="FFFFFF"/>
                </a:solidFill>
                <a:latin typeface="Calibri"/>
                <a:cs typeface="Calibri"/>
              </a:rPr>
              <a:t>пары</a:t>
            </a:r>
            <a:endParaRPr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047613" y="1319657"/>
            <a:ext cx="2904490" cy="664845"/>
            <a:chOff x="6047613" y="1319657"/>
            <a:chExt cx="2904490" cy="664845"/>
          </a:xfrm>
        </p:grpSpPr>
        <p:sp>
          <p:nvSpPr>
            <p:cNvPr id="30" name="object 30"/>
            <p:cNvSpPr/>
            <p:nvPr/>
          </p:nvSpPr>
          <p:spPr>
            <a:xfrm>
              <a:off x="6053963" y="1326007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4">
                  <a:moveTo>
                    <a:pt x="2783078" y="0"/>
                  </a:moveTo>
                  <a:lnTo>
                    <a:pt x="108585" y="0"/>
                  </a:lnTo>
                  <a:lnTo>
                    <a:pt x="66329" y="8538"/>
                  </a:lnTo>
                  <a:lnTo>
                    <a:pt x="31813" y="31829"/>
                  </a:lnTo>
                  <a:lnTo>
                    <a:pt x="8536" y="66383"/>
                  </a:lnTo>
                  <a:lnTo>
                    <a:pt x="0" y="108712"/>
                  </a:lnTo>
                  <a:lnTo>
                    <a:pt x="0" y="543178"/>
                  </a:lnTo>
                  <a:lnTo>
                    <a:pt x="8536" y="585507"/>
                  </a:lnTo>
                  <a:lnTo>
                    <a:pt x="31813" y="620061"/>
                  </a:lnTo>
                  <a:lnTo>
                    <a:pt x="66329" y="643352"/>
                  </a:lnTo>
                  <a:lnTo>
                    <a:pt x="108585" y="651890"/>
                  </a:lnTo>
                  <a:lnTo>
                    <a:pt x="2783078" y="651890"/>
                  </a:lnTo>
                  <a:lnTo>
                    <a:pt x="2825333" y="643352"/>
                  </a:lnTo>
                  <a:lnTo>
                    <a:pt x="2859849" y="620061"/>
                  </a:lnTo>
                  <a:lnTo>
                    <a:pt x="2883126" y="585507"/>
                  </a:lnTo>
                  <a:lnTo>
                    <a:pt x="2891663" y="543178"/>
                  </a:lnTo>
                  <a:lnTo>
                    <a:pt x="2891663" y="108712"/>
                  </a:lnTo>
                  <a:lnTo>
                    <a:pt x="2883126" y="66383"/>
                  </a:lnTo>
                  <a:lnTo>
                    <a:pt x="2859849" y="31829"/>
                  </a:lnTo>
                  <a:lnTo>
                    <a:pt x="2825333" y="8538"/>
                  </a:lnTo>
                  <a:lnTo>
                    <a:pt x="278307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053963" y="1326007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4">
                  <a:moveTo>
                    <a:pt x="0" y="108712"/>
                  </a:moveTo>
                  <a:lnTo>
                    <a:pt x="8536" y="66383"/>
                  </a:lnTo>
                  <a:lnTo>
                    <a:pt x="31813" y="31829"/>
                  </a:lnTo>
                  <a:lnTo>
                    <a:pt x="66329" y="8538"/>
                  </a:lnTo>
                  <a:lnTo>
                    <a:pt x="108585" y="0"/>
                  </a:lnTo>
                  <a:lnTo>
                    <a:pt x="2783078" y="0"/>
                  </a:lnTo>
                  <a:lnTo>
                    <a:pt x="2825333" y="8538"/>
                  </a:lnTo>
                  <a:lnTo>
                    <a:pt x="2859849" y="31829"/>
                  </a:lnTo>
                  <a:lnTo>
                    <a:pt x="2883126" y="66383"/>
                  </a:lnTo>
                  <a:lnTo>
                    <a:pt x="2891663" y="108712"/>
                  </a:lnTo>
                  <a:lnTo>
                    <a:pt x="2891663" y="543178"/>
                  </a:lnTo>
                  <a:lnTo>
                    <a:pt x="2883126" y="585507"/>
                  </a:lnTo>
                  <a:lnTo>
                    <a:pt x="2859849" y="620061"/>
                  </a:lnTo>
                  <a:lnTo>
                    <a:pt x="2825333" y="643352"/>
                  </a:lnTo>
                  <a:lnTo>
                    <a:pt x="2783078" y="651890"/>
                  </a:lnTo>
                  <a:lnTo>
                    <a:pt x="108585" y="651890"/>
                  </a:lnTo>
                  <a:lnTo>
                    <a:pt x="66329" y="643352"/>
                  </a:lnTo>
                  <a:lnTo>
                    <a:pt x="31813" y="620061"/>
                  </a:lnTo>
                  <a:lnTo>
                    <a:pt x="8536" y="585507"/>
                  </a:lnTo>
                  <a:lnTo>
                    <a:pt x="0" y="543178"/>
                  </a:lnTo>
                  <a:lnTo>
                    <a:pt x="0" y="108712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369561" y="1350010"/>
            <a:ext cx="2262505" cy="566817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2695" marR="5080" indent="191699" fontAlgn="auto">
              <a:spcBef>
                <a:spcPts val="100"/>
              </a:spcBef>
              <a:spcAft>
                <a:spcPts val="0"/>
              </a:spcAft>
            </a:pPr>
            <a:r>
              <a:rPr kern="0" spc="-20" dirty="0">
                <a:solidFill>
                  <a:srgbClr val="FFFFFF"/>
                </a:solidFill>
                <a:latin typeface="Calibri"/>
                <a:cs typeface="Calibri"/>
              </a:rPr>
              <a:t>Отделения</a:t>
            </a:r>
            <a:r>
              <a:rPr kern="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dirty="0">
                <a:solidFill>
                  <a:srgbClr val="FFFFFF"/>
                </a:solidFill>
                <a:latin typeface="Calibri"/>
                <a:cs typeface="Calibri"/>
              </a:rPr>
              <a:t>КУМО</a:t>
            </a:r>
            <a:r>
              <a:rPr kern="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spc="-5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kern="0" dirty="0">
                <a:solidFill>
                  <a:srgbClr val="FFFFFF"/>
                </a:solidFill>
                <a:latin typeface="Calibri"/>
                <a:cs typeface="Calibri"/>
              </a:rPr>
              <a:t>помощь</a:t>
            </a:r>
            <a:r>
              <a:rPr kern="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spc="-25" dirty="0">
                <a:solidFill>
                  <a:srgbClr val="FFFFFF"/>
                </a:solidFill>
                <a:latin typeface="Calibri"/>
                <a:cs typeface="Calibri"/>
              </a:rPr>
              <a:t>Точкам</a:t>
            </a:r>
            <a:r>
              <a:rPr kern="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Calibri"/>
                <a:cs typeface="Calibri"/>
              </a:rPr>
              <a:t>проста</a:t>
            </a:r>
            <a:endParaRPr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012694" y="590679"/>
            <a:ext cx="2904490" cy="664845"/>
            <a:chOff x="3012694" y="590676"/>
            <a:chExt cx="2904490" cy="664845"/>
          </a:xfrm>
        </p:grpSpPr>
        <p:sp>
          <p:nvSpPr>
            <p:cNvPr id="34" name="object 34"/>
            <p:cNvSpPr/>
            <p:nvPr/>
          </p:nvSpPr>
          <p:spPr>
            <a:xfrm>
              <a:off x="3019044" y="597026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4">
                  <a:moveTo>
                    <a:pt x="2782951" y="0"/>
                  </a:moveTo>
                  <a:lnTo>
                    <a:pt x="108585" y="0"/>
                  </a:lnTo>
                  <a:lnTo>
                    <a:pt x="66276" y="8536"/>
                  </a:lnTo>
                  <a:lnTo>
                    <a:pt x="31765" y="31813"/>
                  </a:lnTo>
                  <a:lnTo>
                    <a:pt x="8518" y="66329"/>
                  </a:lnTo>
                  <a:lnTo>
                    <a:pt x="0" y="108585"/>
                  </a:lnTo>
                  <a:lnTo>
                    <a:pt x="0" y="543051"/>
                  </a:lnTo>
                  <a:lnTo>
                    <a:pt x="8518" y="585380"/>
                  </a:lnTo>
                  <a:lnTo>
                    <a:pt x="31765" y="619934"/>
                  </a:lnTo>
                  <a:lnTo>
                    <a:pt x="66276" y="643225"/>
                  </a:lnTo>
                  <a:lnTo>
                    <a:pt x="108585" y="651763"/>
                  </a:lnTo>
                  <a:lnTo>
                    <a:pt x="2782951" y="651763"/>
                  </a:lnTo>
                  <a:lnTo>
                    <a:pt x="2825279" y="643225"/>
                  </a:lnTo>
                  <a:lnTo>
                    <a:pt x="2859833" y="619934"/>
                  </a:lnTo>
                  <a:lnTo>
                    <a:pt x="2883124" y="585380"/>
                  </a:lnTo>
                  <a:lnTo>
                    <a:pt x="2891663" y="543051"/>
                  </a:lnTo>
                  <a:lnTo>
                    <a:pt x="2891663" y="108585"/>
                  </a:lnTo>
                  <a:lnTo>
                    <a:pt x="2883124" y="66329"/>
                  </a:lnTo>
                  <a:lnTo>
                    <a:pt x="2859833" y="31813"/>
                  </a:lnTo>
                  <a:lnTo>
                    <a:pt x="2825279" y="8536"/>
                  </a:lnTo>
                  <a:lnTo>
                    <a:pt x="278295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019044" y="597026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4">
                  <a:moveTo>
                    <a:pt x="0" y="108585"/>
                  </a:moveTo>
                  <a:lnTo>
                    <a:pt x="8518" y="66329"/>
                  </a:lnTo>
                  <a:lnTo>
                    <a:pt x="31765" y="31813"/>
                  </a:lnTo>
                  <a:lnTo>
                    <a:pt x="66276" y="8536"/>
                  </a:lnTo>
                  <a:lnTo>
                    <a:pt x="108585" y="0"/>
                  </a:lnTo>
                  <a:lnTo>
                    <a:pt x="2782951" y="0"/>
                  </a:lnTo>
                  <a:lnTo>
                    <a:pt x="2825279" y="8536"/>
                  </a:lnTo>
                  <a:lnTo>
                    <a:pt x="2859833" y="31813"/>
                  </a:lnTo>
                  <a:lnTo>
                    <a:pt x="2883124" y="66329"/>
                  </a:lnTo>
                  <a:lnTo>
                    <a:pt x="2891663" y="108585"/>
                  </a:lnTo>
                  <a:lnTo>
                    <a:pt x="2891663" y="543051"/>
                  </a:lnTo>
                  <a:lnTo>
                    <a:pt x="2883124" y="585380"/>
                  </a:lnTo>
                  <a:lnTo>
                    <a:pt x="2859833" y="619934"/>
                  </a:lnTo>
                  <a:lnTo>
                    <a:pt x="2825279" y="643225"/>
                  </a:lnTo>
                  <a:lnTo>
                    <a:pt x="2782951" y="651763"/>
                  </a:lnTo>
                  <a:lnTo>
                    <a:pt x="108585" y="651763"/>
                  </a:lnTo>
                  <a:lnTo>
                    <a:pt x="66276" y="643225"/>
                  </a:lnTo>
                  <a:lnTo>
                    <a:pt x="31765" y="619934"/>
                  </a:lnTo>
                  <a:lnTo>
                    <a:pt x="8518" y="585380"/>
                  </a:lnTo>
                  <a:lnTo>
                    <a:pt x="0" y="543051"/>
                  </a:lnTo>
                  <a:lnTo>
                    <a:pt x="0" y="108585"/>
                  </a:lnTo>
                  <a:close/>
                </a:path>
              </a:pathLst>
            </a:custGeom>
            <a:ln w="126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2062100" y="146054"/>
            <a:ext cx="5103495" cy="1049000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2695" fontAlgn="auto">
              <a:spcBef>
                <a:spcPts val="100"/>
              </a:spcBef>
              <a:spcAft>
                <a:spcPts val="0"/>
              </a:spcAft>
            </a:pPr>
            <a:r>
              <a:rPr b="1" kern="0" dirty="0">
                <a:solidFill>
                  <a:sysClr val="windowText" lastClr="000000"/>
                </a:solidFill>
                <a:latin typeface="Arial"/>
                <a:cs typeface="Arial"/>
              </a:rPr>
              <a:t>Сайт</a:t>
            </a:r>
            <a:r>
              <a:rPr b="1" kern="0" spc="-6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Arial"/>
                <a:cs typeface="Arial"/>
              </a:rPr>
              <a:t>КАУ</a:t>
            </a:r>
            <a:r>
              <a:rPr b="1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Arial"/>
                <a:cs typeface="Arial"/>
              </a:rPr>
              <a:t>ДПО</a:t>
            </a:r>
            <a:r>
              <a:rPr b="1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Arial"/>
                <a:cs typeface="Arial"/>
              </a:rPr>
              <a:t>«АИРО</a:t>
            </a:r>
            <a:r>
              <a:rPr b="1" kern="0" spc="-3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Arial"/>
                <a:cs typeface="Arial"/>
              </a:rPr>
              <a:t>имени</a:t>
            </a:r>
            <a:r>
              <a:rPr b="1" kern="0" spc="-7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Arial"/>
                <a:cs typeface="Arial"/>
              </a:rPr>
              <a:t>А.М.</a:t>
            </a:r>
            <a:r>
              <a:rPr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b="1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Топорова»</a:t>
            </a:r>
            <a:endParaRPr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290722" algn="ctr" fontAlgn="auto">
              <a:spcBef>
                <a:spcPts val="1575"/>
              </a:spcBef>
              <a:spcAft>
                <a:spcPts val="0"/>
              </a:spcAft>
            </a:pPr>
            <a:r>
              <a:rPr kern="0" spc="-10" dirty="0">
                <a:solidFill>
                  <a:srgbClr val="FFFFFF"/>
                </a:solidFill>
                <a:latin typeface="Calibri"/>
                <a:cs typeface="Calibri"/>
              </a:rPr>
              <a:t>Сведения</a:t>
            </a:r>
            <a:r>
              <a:rPr kern="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kern="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spc="-25" dirty="0">
                <a:solidFill>
                  <a:srgbClr val="FFFFFF"/>
                </a:solidFill>
                <a:latin typeface="Calibri"/>
                <a:cs typeface="Calibri"/>
              </a:rPr>
              <a:t>«Точках </a:t>
            </a:r>
            <a:r>
              <a:rPr kern="0" spc="-10" dirty="0">
                <a:solidFill>
                  <a:srgbClr val="FFFFFF"/>
                </a:solidFill>
                <a:latin typeface="Calibri"/>
                <a:cs typeface="Calibri"/>
              </a:rPr>
              <a:t>роста»</a:t>
            </a:r>
            <a:endParaRPr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288817" algn="ctr" fontAlgn="auto">
              <a:spcBef>
                <a:spcPts val="5"/>
              </a:spcBef>
              <a:spcAft>
                <a:spcPts val="0"/>
              </a:spcAft>
            </a:pPr>
            <a:r>
              <a:rPr kern="0" dirty="0">
                <a:solidFill>
                  <a:srgbClr val="FFFFFF"/>
                </a:solidFill>
                <a:latin typeface="Calibri"/>
                <a:cs typeface="Calibri"/>
              </a:rPr>
              <a:t>Алтайского</a:t>
            </a:r>
            <a:r>
              <a:rPr kern="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spc="-20" dirty="0">
                <a:solidFill>
                  <a:srgbClr val="FFFFFF"/>
                </a:solidFill>
                <a:latin typeface="Calibri"/>
                <a:cs typeface="Calibri"/>
              </a:rPr>
              <a:t>края</a:t>
            </a:r>
            <a:endParaRPr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098285" y="3171825"/>
            <a:ext cx="2904490" cy="664845"/>
            <a:chOff x="6098285" y="3171825"/>
            <a:chExt cx="2904490" cy="664845"/>
          </a:xfrm>
        </p:grpSpPr>
        <p:sp>
          <p:nvSpPr>
            <p:cNvPr id="38" name="object 38"/>
            <p:cNvSpPr/>
            <p:nvPr/>
          </p:nvSpPr>
          <p:spPr>
            <a:xfrm>
              <a:off x="6104635" y="3178175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5">
                  <a:moveTo>
                    <a:pt x="2783078" y="0"/>
                  </a:moveTo>
                  <a:lnTo>
                    <a:pt x="108585" y="0"/>
                  </a:lnTo>
                  <a:lnTo>
                    <a:pt x="66329" y="8536"/>
                  </a:lnTo>
                  <a:lnTo>
                    <a:pt x="31813" y="31813"/>
                  </a:lnTo>
                  <a:lnTo>
                    <a:pt x="8536" y="66329"/>
                  </a:lnTo>
                  <a:lnTo>
                    <a:pt x="0" y="108585"/>
                  </a:lnTo>
                  <a:lnTo>
                    <a:pt x="0" y="543179"/>
                  </a:lnTo>
                  <a:lnTo>
                    <a:pt x="8536" y="585434"/>
                  </a:lnTo>
                  <a:lnTo>
                    <a:pt x="31813" y="619950"/>
                  </a:lnTo>
                  <a:lnTo>
                    <a:pt x="66329" y="643227"/>
                  </a:lnTo>
                  <a:lnTo>
                    <a:pt x="108585" y="651763"/>
                  </a:lnTo>
                  <a:lnTo>
                    <a:pt x="2783078" y="651763"/>
                  </a:lnTo>
                  <a:lnTo>
                    <a:pt x="2825333" y="643227"/>
                  </a:lnTo>
                  <a:lnTo>
                    <a:pt x="2859849" y="619950"/>
                  </a:lnTo>
                  <a:lnTo>
                    <a:pt x="2883126" y="585434"/>
                  </a:lnTo>
                  <a:lnTo>
                    <a:pt x="2891663" y="543179"/>
                  </a:lnTo>
                  <a:lnTo>
                    <a:pt x="2891663" y="108585"/>
                  </a:lnTo>
                  <a:lnTo>
                    <a:pt x="2883126" y="66329"/>
                  </a:lnTo>
                  <a:lnTo>
                    <a:pt x="2859849" y="31813"/>
                  </a:lnTo>
                  <a:lnTo>
                    <a:pt x="2825333" y="8536"/>
                  </a:lnTo>
                  <a:lnTo>
                    <a:pt x="278307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6104635" y="3178175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5">
                  <a:moveTo>
                    <a:pt x="0" y="108585"/>
                  </a:moveTo>
                  <a:lnTo>
                    <a:pt x="8536" y="66329"/>
                  </a:lnTo>
                  <a:lnTo>
                    <a:pt x="31813" y="31813"/>
                  </a:lnTo>
                  <a:lnTo>
                    <a:pt x="66329" y="8536"/>
                  </a:lnTo>
                  <a:lnTo>
                    <a:pt x="108585" y="0"/>
                  </a:lnTo>
                  <a:lnTo>
                    <a:pt x="2783078" y="0"/>
                  </a:lnTo>
                  <a:lnTo>
                    <a:pt x="2825333" y="8536"/>
                  </a:lnTo>
                  <a:lnTo>
                    <a:pt x="2859849" y="31813"/>
                  </a:lnTo>
                  <a:lnTo>
                    <a:pt x="2883126" y="66329"/>
                  </a:lnTo>
                  <a:lnTo>
                    <a:pt x="2891663" y="108585"/>
                  </a:lnTo>
                  <a:lnTo>
                    <a:pt x="2891663" y="543179"/>
                  </a:lnTo>
                  <a:lnTo>
                    <a:pt x="2883126" y="585434"/>
                  </a:lnTo>
                  <a:lnTo>
                    <a:pt x="2859849" y="619950"/>
                  </a:lnTo>
                  <a:lnTo>
                    <a:pt x="2825333" y="643227"/>
                  </a:lnTo>
                  <a:lnTo>
                    <a:pt x="2783078" y="651763"/>
                  </a:lnTo>
                  <a:lnTo>
                    <a:pt x="108585" y="651763"/>
                  </a:lnTo>
                  <a:lnTo>
                    <a:pt x="66329" y="643227"/>
                  </a:lnTo>
                  <a:lnTo>
                    <a:pt x="31813" y="619950"/>
                  </a:lnTo>
                  <a:lnTo>
                    <a:pt x="8536" y="585434"/>
                  </a:lnTo>
                  <a:lnTo>
                    <a:pt x="0" y="543179"/>
                  </a:lnTo>
                  <a:lnTo>
                    <a:pt x="0" y="108585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6557518" y="3339846"/>
            <a:ext cx="1989455" cy="289818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2695" fontAlgn="auto">
              <a:spcBef>
                <a:spcPts val="100"/>
              </a:spcBef>
              <a:spcAft>
                <a:spcPts val="0"/>
              </a:spcAft>
            </a:pPr>
            <a:r>
              <a:rPr kern="0" dirty="0">
                <a:solidFill>
                  <a:srgbClr val="FFFFFF"/>
                </a:solidFill>
                <a:latin typeface="Calibri"/>
                <a:cs typeface="Calibri"/>
              </a:rPr>
              <a:t>Общая</a:t>
            </a:r>
            <a:r>
              <a:rPr kern="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Calibri"/>
                <a:cs typeface="Calibri"/>
              </a:rPr>
              <a:t>информация</a:t>
            </a:r>
            <a:endParaRPr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8205" y="2259586"/>
            <a:ext cx="2904490" cy="664845"/>
            <a:chOff x="48205" y="2259583"/>
            <a:chExt cx="2904490" cy="664845"/>
          </a:xfrm>
        </p:grpSpPr>
        <p:sp>
          <p:nvSpPr>
            <p:cNvPr id="42" name="object 42"/>
            <p:cNvSpPr/>
            <p:nvPr/>
          </p:nvSpPr>
          <p:spPr>
            <a:xfrm>
              <a:off x="54555" y="2265933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4">
                  <a:moveTo>
                    <a:pt x="2783005" y="0"/>
                  </a:moveTo>
                  <a:lnTo>
                    <a:pt x="108626" y="0"/>
                  </a:lnTo>
                  <a:lnTo>
                    <a:pt x="66345" y="8536"/>
                  </a:lnTo>
                  <a:lnTo>
                    <a:pt x="31816" y="31813"/>
                  </a:lnTo>
                  <a:lnTo>
                    <a:pt x="8536" y="66329"/>
                  </a:lnTo>
                  <a:lnTo>
                    <a:pt x="0" y="108585"/>
                  </a:lnTo>
                  <a:lnTo>
                    <a:pt x="0" y="543178"/>
                  </a:lnTo>
                  <a:lnTo>
                    <a:pt x="8536" y="585434"/>
                  </a:lnTo>
                  <a:lnTo>
                    <a:pt x="31816" y="619950"/>
                  </a:lnTo>
                  <a:lnTo>
                    <a:pt x="66345" y="643227"/>
                  </a:lnTo>
                  <a:lnTo>
                    <a:pt x="108626" y="651763"/>
                  </a:lnTo>
                  <a:lnTo>
                    <a:pt x="2783005" y="651763"/>
                  </a:lnTo>
                  <a:lnTo>
                    <a:pt x="2825334" y="643227"/>
                  </a:lnTo>
                  <a:lnTo>
                    <a:pt x="2859888" y="619950"/>
                  </a:lnTo>
                  <a:lnTo>
                    <a:pt x="2883178" y="585434"/>
                  </a:lnTo>
                  <a:lnTo>
                    <a:pt x="2891717" y="543178"/>
                  </a:lnTo>
                  <a:lnTo>
                    <a:pt x="2891717" y="108585"/>
                  </a:lnTo>
                  <a:lnTo>
                    <a:pt x="2883178" y="66329"/>
                  </a:lnTo>
                  <a:lnTo>
                    <a:pt x="2859888" y="31813"/>
                  </a:lnTo>
                  <a:lnTo>
                    <a:pt x="2825334" y="8536"/>
                  </a:lnTo>
                  <a:lnTo>
                    <a:pt x="278300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4555" y="2265933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4">
                  <a:moveTo>
                    <a:pt x="0" y="108585"/>
                  </a:moveTo>
                  <a:lnTo>
                    <a:pt x="8536" y="66329"/>
                  </a:lnTo>
                  <a:lnTo>
                    <a:pt x="31816" y="31813"/>
                  </a:lnTo>
                  <a:lnTo>
                    <a:pt x="66345" y="8536"/>
                  </a:lnTo>
                  <a:lnTo>
                    <a:pt x="108626" y="0"/>
                  </a:lnTo>
                  <a:lnTo>
                    <a:pt x="2783005" y="0"/>
                  </a:lnTo>
                  <a:lnTo>
                    <a:pt x="2825334" y="8536"/>
                  </a:lnTo>
                  <a:lnTo>
                    <a:pt x="2859888" y="31813"/>
                  </a:lnTo>
                  <a:lnTo>
                    <a:pt x="2883178" y="66329"/>
                  </a:lnTo>
                  <a:lnTo>
                    <a:pt x="2891717" y="108585"/>
                  </a:lnTo>
                  <a:lnTo>
                    <a:pt x="2891717" y="543178"/>
                  </a:lnTo>
                  <a:lnTo>
                    <a:pt x="2883178" y="585434"/>
                  </a:lnTo>
                  <a:lnTo>
                    <a:pt x="2859888" y="619950"/>
                  </a:lnTo>
                  <a:lnTo>
                    <a:pt x="2825334" y="643227"/>
                  </a:lnTo>
                  <a:lnTo>
                    <a:pt x="2783005" y="651763"/>
                  </a:lnTo>
                  <a:lnTo>
                    <a:pt x="108626" y="651763"/>
                  </a:lnTo>
                  <a:lnTo>
                    <a:pt x="66345" y="643227"/>
                  </a:lnTo>
                  <a:lnTo>
                    <a:pt x="31816" y="619950"/>
                  </a:lnTo>
                  <a:lnTo>
                    <a:pt x="8536" y="585434"/>
                  </a:lnTo>
                  <a:lnTo>
                    <a:pt x="0" y="543178"/>
                  </a:lnTo>
                  <a:lnTo>
                    <a:pt x="0" y="108585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303685" y="2427223"/>
            <a:ext cx="2392045" cy="289818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2695" fontAlgn="auto">
              <a:spcBef>
                <a:spcPts val="100"/>
              </a:spcBef>
              <a:spcAft>
                <a:spcPts val="0"/>
              </a:spcAft>
            </a:pPr>
            <a:r>
              <a:rPr kern="0" dirty="0">
                <a:solidFill>
                  <a:srgbClr val="FFFFFF"/>
                </a:solidFill>
                <a:latin typeface="Calibri"/>
                <a:cs typeface="Calibri"/>
              </a:rPr>
              <a:t>События</a:t>
            </a:r>
            <a:r>
              <a:rPr kern="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kern="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Calibri"/>
                <a:cs typeface="Calibri"/>
              </a:rPr>
              <a:t>мероприятия</a:t>
            </a:r>
            <a:endParaRPr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6047613" y="2247519"/>
            <a:ext cx="2904490" cy="664845"/>
            <a:chOff x="6047613" y="2247519"/>
            <a:chExt cx="2904490" cy="664845"/>
          </a:xfrm>
        </p:grpSpPr>
        <p:sp>
          <p:nvSpPr>
            <p:cNvPr id="46" name="object 46"/>
            <p:cNvSpPr/>
            <p:nvPr/>
          </p:nvSpPr>
          <p:spPr>
            <a:xfrm>
              <a:off x="6053963" y="2253869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4">
                  <a:moveTo>
                    <a:pt x="2783078" y="0"/>
                  </a:moveTo>
                  <a:lnTo>
                    <a:pt x="108585" y="0"/>
                  </a:lnTo>
                  <a:lnTo>
                    <a:pt x="66329" y="8538"/>
                  </a:lnTo>
                  <a:lnTo>
                    <a:pt x="31813" y="31829"/>
                  </a:lnTo>
                  <a:lnTo>
                    <a:pt x="8536" y="66383"/>
                  </a:lnTo>
                  <a:lnTo>
                    <a:pt x="0" y="108711"/>
                  </a:lnTo>
                  <a:lnTo>
                    <a:pt x="0" y="543178"/>
                  </a:lnTo>
                  <a:lnTo>
                    <a:pt x="8536" y="585507"/>
                  </a:lnTo>
                  <a:lnTo>
                    <a:pt x="31813" y="620061"/>
                  </a:lnTo>
                  <a:lnTo>
                    <a:pt x="66329" y="643352"/>
                  </a:lnTo>
                  <a:lnTo>
                    <a:pt x="108585" y="651890"/>
                  </a:lnTo>
                  <a:lnTo>
                    <a:pt x="2783078" y="651890"/>
                  </a:lnTo>
                  <a:lnTo>
                    <a:pt x="2825333" y="643352"/>
                  </a:lnTo>
                  <a:lnTo>
                    <a:pt x="2859849" y="620061"/>
                  </a:lnTo>
                  <a:lnTo>
                    <a:pt x="2883126" y="585507"/>
                  </a:lnTo>
                  <a:lnTo>
                    <a:pt x="2891663" y="543178"/>
                  </a:lnTo>
                  <a:lnTo>
                    <a:pt x="2891663" y="108711"/>
                  </a:lnTo>
                  <a:lnTo>
                    <a:pt x="2883126" y="66383"/>
                  </a:lnTo>
                  <a:lnTo>
                    <a:pt x="2859849" y="31829"/>
                  </a:lnTo>
                  <a:lnTo>
                    <a:pt x="2825333" y="8538"/>
                  </a:lnTo>
                  <a:lnTo>
                    <a:pt x="278307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6053963" y="2253869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4">
                  <a:moveTo>
                    <a:pt x="0" y="108711"/>
                  </a:moveTo>
                  <a:lnTo>
                    <a:pt x="8536" y="66383"/>
                  </a:lnTo>
                  <a:lnTo>
                    <a:pt x="31813" y="31829"/>
                  </a:lnTo>
                  <a:lnTo>
                    <a:pt x="66329" y="8538"/>
                  </a:lnTo>
                  <a:lnTo>
                    <a:pt x="108585" y="0"/>
                  </a:lnTo>
                  <a:lnTo>
                    <a:pt x="2783078" y="0"/>
                  </a:lnTo>
                  <a:lnTo>
                    <a:pt x="2825333" y="8538"/>
                  </a:lnTo>
                  <a:lnTo>
                    <a:pt x="2859849" y="31829"/>
                  </a:lnTo>
                  <a:lnTo>
                    <a:pt x="2883126" y="66383"/>
                  </a:lnTo>
                  <a:lnTo>
                    <a:pt x="2891663" y="108711"/>
                  </a:lnTo>
                  <a:lnTo>
                    <a:pt x="2891663" y="543178"/>
                  </a:lnTo>
                  <a:lnTo>
                    <a:pt x="2883126" y="585507"/>
                  </a:lnTo>
                  <a:lnTo>
                    <a:pt x="2859849" y="620061"/>
                  </a:lnTo>
                  <a:lnTo>
                    <a:pt x="2825333" y="643352"/>
                  </a:lnTo>
                  <a:lnTo>
                    <a:pt x="2783078" y="651890"/>
                  </a:lnTo>
                  <a:lnTo>
                    <a:pt x="108585" y="651890"/>
                  </a:lnTo>
                  <a:lnTo>
                    <a:pt x="66329" y="643352"/>
                  </a:lnTo>
                  <a:lnTo>
                    <a:pt x="31813" y="620061"/>
                  </a:lnTo>
                  <a:lnTo>
                    <a:pt x="8536" y="585507"/>
                  </a:lnTo>
                  <a:lnTo>
                    <a:pt x="0" y="543178"/>
                  </a:lnTo>
                  <a:lnTo>
                    <a:pt x="0" y="108711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6393941" y="2278127"/>
            <a:ext cx="2212340" cy="566817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887401" marR="5080" indent="-874706" fontAlgn="auto">
              <a:spcBef>
                <a:spcPts val="100"/>
              </a:spcBef>
              <a:spcAft>
                <a:spcPts val="0"/>
              </a:spcAft>
            </a:pPr>
            <a:r>
              <a:rPr kern="0" spc="-20" dirty="0">
                <a:solidFill>
                  <a:srgbClr val="FFFFFF"/>
                </a:solidFill>
                <a:latin typeface="Calibri"/>
                <a:cs typeface="Calibri"/>
              </a:rPr>
              <a:t>Нормативно-</a:t>
            </a:r>
            <a:r>
              <a:rPr kern="0" spc="-10" dirty="0">
                <a:solidFill>
                  <a:srgbClr val="FFFFFF"/>
                </a:solidFill>
                <a:latin typeface="Calibri"/>
                <a:cs typeface="Calibri"/>
              </a:rPr>
              <a:t>правовая </a:t>
            </a:r>
            <a:r>
              <a:rPr kern="0" spc="-20" dirty="0">
                <a:solidFill>
                  <a:srgbClr val="FFFFFF"/>
                </a:solidFill>
                <a:latin typeface="Calibri"/>
                <a:cs typeface="Calibri"/>
              </a:rPr>
              <a:t>база</a:t>
            </a:r>
            <a:endParaRPr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098285" y="4208526"/>
            <a:ext cx="2904490" cy="664845"/>
            <a:chOff x="6098285" y="4208526"/>
            <a:chExt cx="2904490" cy="664845"/>
          </a:xfrm>
        </p:grpSpPr>
        <p:sp>
          <p:nvSpPr>
            <p:cNvPr id="50" name="object 50"/>
            <p:cNvSpPr/>
            <p:nvPr/>
          </p:nvSpPr>
          <p:spPr>
            <a:xfrm>
              <a:off x="6104635" y="4214876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5">
                  <a:moveTo>
                    <a:pt x="2783078" y="0"/>
                  </a:moveTo>
                  <a:lnTo>
                    <a:pt x="108585" y="0"/>
                  </a:lnTo>
                  <a:lnTo>
                    <a:pt x="66329" y="8536"/>
                  </a:lnTo>
                  <a:lnTo>
                    <a:pt x="31813" y="31813"/>
                  </a:lnTo>
                  <a:lnTo>
                    <a:pt x="8536" y="66329"/>
                  </a:lnTo>
                  <a:lnTo>
                    <a:pt x="0" y="108585"/>
                  </a:lnTo>
                  <a:lnTo>
                    <a:pt x="0" y="543179"/>
                  </a:lnTo>
                  <a:lnTo>
                    <a:pt x="8536" y="585434"/>
                  </a:lnTo>
                  <a:lnTo>
                    <a:pt x="31813" y="619950"/>
                  </a:lnTo>
                  <a:lnTo>
                    <a:pt x="66329" y="643227"/>
                  </a:lnTo>
                  <a:lnTo>
                    <a:pt x="108585" y="651763"/>
                  </a:lnTo>
                  <a:lnTo>
                    <a:pt x="2783078" y="651763"/>
                  </a:lnTo>
                  <a:lnTo>
                    <a:pt x="2825333" y="643227"/>
                  </a:lnTo>
                  <a:lnTo>
                    <a:pt x="2859849" y="619950"/>
                  </a:lnTo>
                  <a:lnTo>
                    <a:pt x="2883126" y="585434"/>
                  </a:lnTo>
                  <a:lnTo>
                    <a:pt x="2891663" y="543179"/>
                  </a:lnTo>
                  <a:lnTo>
                    <a:pt x="2891663" y="108585"/>
                  </a:lnTo>
                  <a:lnTo>
                    <a:pt x="2883126" y="66329"/>
                  </a:lnTo>
                  <a:lnTo>
                    <a:pt x="2859849" y="31813"/>
                  </a:lnTo>
                  <a:lnTo>
                    <a:pt x="2825333" y="8536"/>
                  </a:lnTo>
                  <a:lnTo>
                    <a:pt x="278307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6104635" y="4214876"/>
              <a:ext cx="2891790" cy="652145"/>
            </a:xfrm>
            <a:custGeom>
              <a:avLst/>
              <a:gdLst/>
              <a:ahLst/>
              <a:cxnLst/>
              <a:rect l="l" t="t" r="r" b="b"/>
              <a:pathLst>
                <a:path w="2891790" h="652145">
                  <a:moveTo>
                    <a:pt x="0" y="108585"/>
                  </a:moveTo>
                  <a:lnTo>
                    <a:pt x="8536" y="66329"/>
                  </a:lnTo>
                  <a:lnTo>
                    <a:pt x="31813" y="31813"/>
                  </a:lnTo>
                  <a:lnTo>
                    <a:pt x="66329" y="8536"/>
                  </a:lnTo>
                  <a:lnTo>
                    <a:pt x="108585" y="0"/>
                  </a:lnTo>
                  <a:lnTo>
                    <a:pt x="2783078" y="0"/>
                  </a:lnTo>
                  <a:lnTo>
                    <a:pt x="2825333" y="8536"/>
                  </a:lnTo>
                  <a:lnTo>
                    <a:pt x="2859849" y="31813"/>
                  </a:lnTo>
                  <a:lnTo>
                    <a:pt x="2883126" y="66329"/>
                  </a:lnTo>
                  <a:lnTo>
                    <a:pt x="2891663" y="108585"/>
                  </a:lnTo>
                  <a:lnTo>
                    <a:pt x="2891663" y="543179"/>
                  </a:lnTo>
                  <a:lnTo>
                    <a:pt x="2883126" y="585434"/>
                  </a:lnTo>
                  <a:lnTo>
                    <a:pt x="2859849" y="619950"/>
                  </a:lnTo>
                  <a:lnTo>
                    <a:pt x="2825333" y="643227"/>
                  </a:lnTo>
                  <a:lnTo>
                    <a:pt x="2783078" y="651763"/>
                  </a:lnTo>
                  <a:lnTo>
                    <a:pt x="108585" y="651763"/>
                  </a:lnTo>
                  <a:lnTo>
                    <a:pt x="66329" y="643227"/>
                  </a:lnTo>
                  <a:lnTo>
                    <a:pt x="31813" y="619950"/>
                  </a:lnTo>
                  <a:lnTo>
                    <a:pt x="8536" y="585434"/>
                  </a:lnTo>
                  <a:lnTo>
                    <a:pt x="0" y="543179"/>
                  </a:lnTo>
                  <a:lnTo>
                    <a:pt x="0" y="108585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6510273" y="4376372"/>
            <a:ext cx="2080895" cy="289818"/>
          </a:xfrm>
          <a:prstGeom prst="rect">
            <a:avLst/>
          </a:prstGeom>
        </p:spPr>
        <p:txBody>
          <a:bodyPr vert="horz" wrap="square" lIns="0" tIns="12695" rIns="0" bIns="0" rtlCol="0">
            <a:spAutoFit/>
          </a:bodyPr>
          <a:lstStyle/>
          <a:p>
            <a:pPr marL="12695" fontAlgn="auto">
              <a:spcBef>
                <a:spcPts val="100"/>
              </a:spcBef>
              <a:spcAft>
                <a:spcPts val="0"/>
              </a:spcAft>
            </a:pPr>
            <a:r>
              <a:rPr kern="0" dirty="0">
                <a:solidFill>
                  <a:srgbClr val="FFFFFF"/>
                </a:solidFill>
                <a:latin typeface="Calibri"/>
                <a:cs typeface="Calibri"/>
              </a:rPr>
              <a:t>Банк</a:t>
            </a:r>
            <a:r>
              <a:rPr kern="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kern="0" dirty="0">
                <a:solidFill>
                  <a:srgbClr val="FFFFFF"/>
                </a:solidFill>
                <a:latin typeface="Calibri"/>
                <a:cs typeface="Calibri"/>
              </a:rPr>
              <a:t>лучших </a:t>
            </a:r>
            <a:r>
              <a:rPr kern="0" spc="-10" dirty="0">
                <a:solidFill>
                  <a:srgbClr val="FFFFFF"/>
                </a:solidFill>
                <a:latin typeface="Calibri"/>
                <a:cs typeface="Calibri"/>
              </a:rPr>
              <a:t>практик</a:t>
            </a:r>
            <a:endParaRPr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6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i?id=5238bd869fcb2f1fa38999a3fa766e314ee08d82-8497325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47" y="144837"/>
            <a:ext cx="1632830" cy="129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27" y="5646208"/>
            <a:ext cx="3605150" cy="357917"/>
          </a:xfrm>
          <a:prstGeom prst="rect">
            <a:avLst/>
          </a:prstGeom>
        </p:spPr>
        <p:txBody>
          <a:bodyPr wrap="none" lIns="80135" tIns="40068" rIns="80135" bIns="40068">
            <a:spAutoFit/>
          </a:bodyPr>
          <a:lstStyle/>
          <a:p>
            <a:pPr defTabSz="801356"/>
            <a:r>
              <a:rPr lang="en-US" dirty="0">
                <a:solidFill>
                  <a:prstClr val="black"/>
                </a:solidFill>
                <a:hlinkClick r:id="rId3"/>
              </a:rPr>
              <a:t>https://t.me/+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VC2Id8SmfToxMzI6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007209" y="2993661"/>
            <a:ext cx="1090596" cy="0"/>
          </a:xfrm>
          <a:prstGeom prst="straightConnector1">
            <a:avLst/>
          </a:prstGeom>
          <a:noFill/>
          <a:ln w="88900" cap="flat" cmpd="sng" algn="ctr">
            <a:solidFill>
              <a:srgbClr val="94C600"/>
            </a:solidFill>
            <a:prstDash val="solid"/>
            <a:tailEnd type="triangle"/>
          </a:ln>
          <a:effectLst/>
        </p:spPr>
      </p:cxnSp>
      <p:pic>
        <p:nvPicPr>
          <p:cNvPr id="7" name="Рисунок 6"/>
          <p:cNvPicPr/>
          <p:nvPr/>
        </p:nvPicPr>
        <p:blipFill rotWithShape="1">
          <a:blip r:embed="rId4"/>
          <a:srcRect l="40550" t="5909" r="40505" b="7819"/>
          <a:stretch/>
        </p:blipFill>
        <p:spPr bwMode="auto">
          <a:xfrm>
            <a:off x="805545" y="1629431"/>
            <a:ext cx="1658232" cy="3802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2416" y="6107676"/>
            <a:ext cx="2538191" cy="357917"/>
          </a:xfrm>
          <a:prstGeom prst="rect">
            <a:avLst/>
          </a:prstGeom>
          <a:noFill/>
        </p:spPr>
        <p:txBody>
          <a:bodyPr wrap="none" lIns="80135" tIns="40068" rIns="80135" bIns="40068" rtlCol="0">
            <a:spAutoFit/>
          </a:bodyPr>
          <a:lstStyle/>
          <a:p>
            <a:pPr defTabSz="400427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500 участников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75687" y="5353038"/>
            <a:ext cx="4569963" cy="634916"/>
          </a:xfrm>
          <a:prstGeom prst="rect">
            <a:avLst/>
          </a:prstGeom>
        </p:spPr>
        <p:txBody>
          <a:bodyPr lIns="80135" tIns="40068" rIns="80135" bIns="40068">
            <a:spAutoFit/>
          </a:bodyPr>
          <a:lstStyle/>
          <a:p>
            <a:pPr defTabSz="400427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https://sferum.ru/?p=messages&amp;join=UQxZJstsEWvWuzndhWn/Jus38M7zg0V4j2k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9" t="4604" r="1071" b="7003"/>
          <a:stretch/>
        </p:blipFill>
        <p:spPr bwMode="auto">
          <a:xfrm>
            <a:off x="5801878" y="230116"/>
            <a:ext cx="1960830" cy="51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911" y="1962048"/>
            <a:ext cx="2111198" cy="82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qrcoder.ru/code/?https%3A%2F%2Fsferum.ru%2F%3Fp%3Dmessages%26join%3DUQxZJstsEWvWuzndhWn%2FJus38M7zg0V4j2k%3D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260" y="321297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32399" y="6090536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696 участник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537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mv\Downloads\Рис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77" y="1198411"/>
            <a:ext cx="7885285" cy="52159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1872" y="116633"/>
            <a:ext cx="7586456" cy="1465842"/>
          </a:xfrm>
          <a:prstGeom prst="rect">
            <a:avLst/>
          </a:prstGeom>
        </p:spPr>
        <p:txBody>
          <a:bodyPr wrap="square" lIns="80066" tIns="40033" rIns="80066" bIns="40033">
            <a:spAutoFit/>
          </a:bodyPr>
          <a:lstStyle/>
          <a:p>
            <a:pPr algn="ctr" defTabSz="400079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</a:rPr>
              <a:t>Комплексный план организационно-методической поддержки 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 defTabSz="400079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инфраструктуры национального проекта «Образование» </a:t>
            </a:r>
            <a:endParaRPr lang="ru-RU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 defTabSz="400079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2023-2024 учебный год </a:t>
            </a:r>
            <a:endParaRPr lang="ru-RU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 defTabSz="400079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утвержден приказом Министерства образования и науки АК </a:t>
            </a:r>
          </a:p>
          <a:p>
            <a:pPr algn="ctr" defTabSz="400079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№ 868 от 22.08.2023</a:t>
            </a:r>
            <a:endParaRPr lang="ru-RU" sz="1400" dirty="0">
              <a:solidFill>
                <a:prstClr val="black"/>
              </a:solidFill>
              <a:latin typeface="NTTimes/Cyrillic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250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14724</TotalTime>
  <Words>1669</Words>
  <Application>Microsoft Office PowerPoint</Application>
  <PresentationFormat>Экран (4:3)</PresentationFormat>
  <Paragraphs>254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23</vt:i4>
      </vt:variant>
    </vt:vector>
  </HeadingPairs>
  <TitlesOfParts>
    <vt:vector size="44" baseType="lpstr">
      <vt:lpstr>Arial</vt:lpstr>
      <vt:lpstr>Arial Narrow</vt:lpstr>
      <vt:lpstr>Calibri</vt:lpstr>
      <vt:lpstr>Calibri Light</vt:lpstr>
      <vt:lpstr>Century Gothic</vt:lpstr>
      <vt:lpstr>FreeSerif</vt:lpstr>
      <vt:lpstr>Helvetica Neue Black Condensed</vt:lpstr>
      <vt:lpstr>Impact</vt:lpstr>
      <vt:lpstr>Microsoft Sans Serif</vt:lpstr>
      <vt:lpstr>NTTimes/Cyrillic</vt:lpstr>
      <vt:lpstr>Times New Roman</vt:lpstr>
      <vt:lpstr>Wingdings 2</vt:lpstr>
      <vt:lpstr>Специальное оформление</vt:lpstr>
      <vt:lpstr>3_Специальное оформление</vt:lpstr>
      <vt:lpstr>1_Остин</vt:lpstr>
      <vt:lpstr>Тема Office</vt:lpstr>
      <vt:lpstr>Office Theme</vt:lpstr>
      <vt:lpstr>3_Тема Office</vt:lpstr>
      <vt:lpstr>1_Office Theme</vt:lpstr>
      <vt:lpstr>4_Тема Office</vt:lpstr>
      <vt:lpstr>2_Остин</vt:lpstr>
      <vt:lpstr>Организационно-методическая поддержка центров «Точка роста-2024»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СОШ 96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Тамара</dc:creator>
  <cp:lastModifiedBy>Горбатова О.Н.</cp:lastModifiedBy>
  <cp:revision>2044</cp:revision>
  <dcterms:created xsi:type="dcterms:W3CDTF">2015-09-02T06:08:33Z</dcterms:created>
  <dcterms:modified xsi:type="dcterms:W3CDTF">2024-02-08T12:20:42Z</dcterms:modified>
</cp:coreProperties>
</file>