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</p:sldMasterIdLst>
  <p:notesMasterIdLst>
    <p:notesMasterId r:id="rId9"/>
  </p:notesMasterIdLst>
  <p:sldIdLst>
    <p:sldId id="380" r:id="rId2"/>
    <p:sldId id="356" r:id="rId3"/>
    <p:sldId id="385" r:id="rId4"/>
    <p:sldId id="383" r:id="rId5"/>
    <p:sldId id="386" r:id="rId6"/>
    <p:sldId id="387" r:id="rId7"/>
    <p:sldId id="38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EA8300-221A-4F19-9193-10B37FA96F2E}">
          <p14:sldIdLst>
            <p14:sldId id="380"/>
            <p14:sldId id="356"/>
          </p14:sldIdLst>
        </p14:section>
        <p14:section name="Раздел без заголовка" id="{25C934D7-A624-4CEE-8CFD-F61A0DEDA098}">
          <p14:sldIdLst>
            <p14:sldId id="385"/>
            <p14:sldId id="383"/>
            <p14:sldId id="386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84A"/>
    <a:srgbClr val="009791"/>
    <a:srgbClr val="009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rosfinolymp.ru/for-participants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https://clck.ru/38vVad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rosfinolymp.ru/for-participants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9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9471" y="425369"/>
            <a:ext cx="10853057" cy="60072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Надпись 15"/>
          <p:cNvSpPr txBox="1"/>
          <p:nvPr/>
        </p:nvSpPr>
        <p:spPr>
          <a:xfrm>
            <a:off x="1240970" y="2513281"/>
            <a:ext cx="9710057" cy="329010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ресурсы по формированию функциональной финансовой грамотности на примере онлайн уроков финансовой грамотности для школьников</a:t>
            </a: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8A78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76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8A784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февраля 2024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" y="657226"/>
            <a:ext cx="2517564" cy="179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0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r="1"/>
          <a:stretch/>
        </p:blipFill>
        <p:spPr>
          <a:xfrm>
            <a:off x="0" y="0"/>
            <a:ext cx="5491168" cy="6856028"/>
          </a:xfrm>
          <a:prstGeom prst="rect">
            <a:avLst/>
          </a:prstGeom>
          <a:ln>
            <a:solidFill>
              <a:srgbClr val="8A784A"/>
            </a:solidFill>
          </a:ln>
        </p:spPr>
      </p:pic>
      <p:sp>
        <p:nvSpPr>
          <p:cNvPr id="9" name="On-trade драйвер продаж"/>
          <p:cNvSpPr txBox="1"/>
          <p:nvPr/>
        </p:nvSpPr>
        <p:spPr>
          <a:xfrm>
            <a:off x="420192" y="1368136"/>
            <a:ext cx="4479067" cy="44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600" dirty="0" smtClean="0">
              <a:solidFill>
                <a:schemeClr val="bg1"/>
              </a:solidFill>
              <a:latin typeface="Arial" panose="020B0604020202020204" pitchFamily="34" charset="0"/>
              <a:ea typeface="Muller Bold"/>
              <a:cs typeface="Arial" panose="020B0604020202020204" pitchFamily="34" charset="0"/>
            </a:endParaRPr>
          </a:p>
        </p:txBody>
      </p:sp>
      <p:pic>
        <p:nvPicPr>
          <p:cNvPr id="15" name="Рисунок 14" descr="C:\Users\rtn\AppData\Local\Packages\Microsoft.Windows.Photos_8wekyb3d8bbwe\TempState\ShareServiceTempFolder\Лого АИРО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52" y="198391"/>
            <a:ext cx="2163445" cy="15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олилиния 15"/>
          <p:cNvSpPr/>
          <p:nvPr/>
        </p:nvSpPr>
        <p:spPr>
          <a:xfrm>
            <a:off x="5955593" y="242271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олилиния 19"/>
          <p:cNvSpPr/>
          <p:nvPr/>
        </p:nvSpPr>
        <p:spPr>
          <a:xfrm>
            <a:off x="5878421" y="3543732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Полилиния 21"/>
          <p:cNvSpPr/>
          <p:nvPr/>
        </p:nvSpPr>
        <p:spPr>
          <a:xfrm>
            <a:off x="5955592" y="4497418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Полилиния 23"/>
          <p:cNvSpPr/>
          <p:nvPr/>
        </p:nvSpPr>
        <p:spPr>
          <a:xfrm>
            <a:off x="5970963" y="5577391"/>
            <a:ext cx="435157" cy="456319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292913" y="196337"/>
            <a:ext cx="49053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 Т Р А Т Е Г И Я ПОВЫШЕНИЯ ФИНАНСОВОЙ ГРАМОТНОСТИ И ФОРМИРОВАНИЯ ФИНАНСОВОЙ КУЛЬТУРЫ ДО 2030 ГОДА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120" y="5772100"/>
            <a:ext cx="4964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УТВЕРЖДЕНА РАСПОРЯЖЕНИЕМ ПРАВИТЕЛЬСТВА РОССИЙСКОЙ ФЕДЕРАЦИИ ОТ 24 ОКТЯБРЯ 2023 Г. № 2958-Р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3617" y="3436815"/>
            <a:ext cx="5492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элементы финансовой грамотности включены в федеральные государственные образовательные стандарты на всех уровнях образования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3617" y="2066094"/>
            <a:ext cx="56673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обучено более </a:t>
            </a:r>
            <a:r>
              <a:rPr lang="ru-RU" dirty="0" smtClean="0"/>
              <a:t>2500 педагогических </a:t>
            </a:r>
            <a:r>
              <a:rPr lang="ru-RU" dirty="0"/>
              <a:t>работников общеобразовательных и профессиональных образовательных </a:t>
            </a:r>
            <a:r>
              <a:rPr lang="ru-RU" dirty="0" smtClean="0"/>
              <a:t>организаций в </a:t>
            </a:r>
            <a:r>
              <a:rPr lang="ru-RU" dirty="0"/>
              <a:t>области финансового просвещения по программам повышения квалификации, содержащим элементы финансовой грамотности;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24653" y="4376649"/>
            <a:ext cx="566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проведены олимпиады по финансовой грамотности, в которых приняли участие </a:t>
            </a:r>
            <a:r>
              <a:rPr lang="ru-RU" dirty="0" smtClean="0"/>
              <a:t>учащиеся </a:t>
            </a:r>
            <a:r>
              <a:rPr lang="ru-RU" dirty="0"/>
              <a:t>и </a:t>
            </a:r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24653" y="5187324"/>
            <a:ext cx="5378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рганизовано проведение </a:t>
            </a:r>
            <a:r>
              <a:rPr lang="ru-RU" dirty="0"/>
              <a:t>мероприятий с использованием цифрового и </a:t>
            </a:r>
            <a:r>
              <a:rPr lang="ru-RU" dirty="0" smtClean="0"/>
              <a:t>онлайн-форматов для обучающихся по </a:t>
            </a:r>
            <a:r>
              <a:rPr lang="ru-RU" dirty="0"/>
              <a:t>финансовой грамотности, реализованных Министерством финансов Российской Федерации и Центральным банком</a:t>
            </a: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8" y="3116555"/>
            <a:ext cx="470492" cy="470492"/>
          </a:xfrm>
          <a:prstGeom prst="rect">
            <a:avLst/>
          </a:prstGeom>
        </p:spPr>
      </p:pic>
      <p:pic>
        <p:nvPicPr>
          <p:cNvPr id="36" name="Рисунок 35" descr="C:\Users\rtn\AppData\Local\Packages\Microsoft.Windows.Photos_8wekyb3d8bbwe\TempState\ShareServiceTempFolder\Лого АИРО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Надпись 15"/>
          <p:cNvSpPr txBox="1"/>
          <p:nvPr/>
        </p:nvSpPr>
        <p:spPr>
          <a:xfrm>
            <a:off x="2915686" y="201359"/>
            <a:ext cx="9005026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645" y="1997171"/>
            <a:ext cx="1084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Согласно опросу, проведенному в 2022 году при участии </a:t>
            </a:r>
            <a:r>
              <a:rPr lang="ru-RU" sz="2800" dirty="0" smtClean="0"/>
              <a:t>АНО </a:t>
            </a:r>
            <a:r>
              <a:rPr lang="ru-RU" sz="2800" dirty="0"/>
              <a:t>"Международный учебно-методический центр финансового мониторинга", </a:t>
            </a:r>
            <a:r>
              <a:rPr lang="ru-RU" sz="2800" b="1" dirty="0"/>
              <a:t>каждый второй </a:t>
            </a:r>
            <a:r>
              <a:rPr lang="ru-RU" sz="2800" b="1" dirty="0" smtClean="0"/>
              <a:t>россиянин </a:t>
            </a:r>
            <a:r>
              <a:rPr lang="ru-RU" sz="2800" b="1" dirty="0"/>
              <a:t>в возрасте от 14 до 35 </a:t>
            </a:r>
            <a:r>
              <a:rPr lang="ru-RU" sz="2800" dirty="0"/>
              <a:t>лет (53 %</a:t>
            </a:r>
            <a:r>
              <a:rPr lang="ru-RU" sz="2800" dirty="0" smtClean="0"/>
              <a:t>) </a:t>
            </a:r>
            <a:r>
              <a:rPr lang="ru-RU" sz="2800" dirty="0"/>
              <a:t>считает, что ему </a:t>
            </a:r>
            <a:r>
              <a:rPr lang="ru-RU" sz="2800" b="1" dirty="0"/>
              <a:t>не хватает знаний </a:t>
            </a:r>
            <a:r>
              <a:rPr lang="ru-RU" sz="2800" dirty="0"/>
              <a:t>об основах финансовой безопасности, чтобы защитить себя от мошенничества и других рисков потери денег, </a:t>
            </a:r>
            <a:r>
              <a:rPr lang="ru-RU" sz="2800" b="1" dirty="0"/>
              <a:t>87 %</a:t>
            </a:r>
            <a:r>
              <a:rPr lang="ru-RU" sz="2800" b="1" dirty="0" smtClean="0"/>
              <a:t> </a:t>
            </a:r>
            <a:r>
              <a:rPr lang="ru-RU" sz="2800" b="1" dirty="0"/>
              <a:t>россиян </a:t>
            </a:r>
            <a:r>
              <a:rPr lang="ru-RU" sz="2800" dirty="0"/>
              <a:t>моложе 35 лет </a:t>
            </a:r>
            <a:r>
              <a:rPr lang="ru-RU" sz="2800" b="1" dirty="0"/>
              <a:t>заявляют о желании повысить свою грамотность</a:t>
            </a:r>
            <a:r>
              <a:rPr lang="ru-RU" sz="2800" dirty="0"/>
              <a:t> в этой сфере. </a:t>
            </a:r>
          </a:p>
        </p:txBody>
      </p:sp>
    </p:spTree>
    <p:extLst>
      <p:ext uri="{BB962C8B-B14F-4D97-AF65-F5344CB8AC3E}">
        <p14:creationId xmlns:p14="http://schemas.microsoft.com/office/powerpoint/2010/main" val="11448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окумент 10">
            <a:extLst>
              <a:ext uri="{FF2B5EF4-FFF2-40B4-BE49-F238E27FC236}">
                <a16:creationId xmlns:a16="http://schemas.microsoft.com/office/drawing/2014/main" xmlns="" id="{1E769849-ABCF-3643-8D9B-BE0880779E5A}"/>
              </a:ext>
            </a:extLst>
          </p:cNvPr>
          <p:cNvSpPr/>
          <p:nvPr/>
        </p:nvSpPr>
        <p:spPr>
          <a:xfrm>
            <a:off x="2437177" y="3240897"/>
            <a:ext cx="2304156" cy="2397903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Roboto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Roboto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Roboto"/>
              </a:rPr>
              <a:t>Пригласительный </a:t>
            </a:r>
            <a:r>
              <a:rPr lang="ru-RU" sz="2000" dirty="0">
                <a:solidFill>
                  <a:schemeClr val="tx1"/>
                </a:solidFill>
                <a:latin typeface="Roboto"/>
              </a:rPr>
              <a:t>этап: </a:t>
            </a:r>
            <a:endParaRPr lang="ru-RU" sz="2000" dirty="0" smtClean="0">
              <a:solidFill>
                <a:schemeClr val="tx1"/>
              </a:solidFill>
              <a:latin typeface="Roboto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Roboto"/>
              </a:rPr>
              <a:t>4 </a:t>
            </a:r>
            <a:r>
              <a:rPr lang="ru-RU" sz="2000" dirty="0">
                <a:solidFill>
                  <a:schemeClr val="tx1"/>
                </a:solidFill>
                <a:latin typeface="Roboto"/>
              </a:rPr>
              <a:t>– 22 марта 2024 года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B6093B6-02D6-CB42-97F8-0271F59038D1}"/>
              </a:ext>
            </a:extLst>
          </p:cNvPr>
          <p:cNvCxnSpPr/>
          <p:nvPr/>
        </p:nvCxnSpPr>
        <p:spPr>
          <a:xfrm>
            <a:off x="45456" y="3217491"/>
            <a:ext cx="11968744" cy="47086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:a16="http://schemas.microsoft.com/office/drawing/2014/main" xmlns="" id="{83DC99EB-EBAF-9345-8FAC-4CF31C50B0EF}"/>
              </a:ext>
            </a:extLst>
          </p:cNvPr>
          <p:cNvSpPr/>
          <p:nvPr/>
        </p:nvSpPr>
        <p:spPr>
          <a:xfrm>
            <a:off x="45457" y="3217491"/>
            <a:ext cx="2267844" cy="235357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ru-RU" sz="2000" dirty="0" smtClean="0">
                <a:solidFill>
                  <a:schemeClr val="bg1"/>
                </a:solidFill>
                <a:latin typeface="Roboto"/>
              </a:rPr>
              <a:t>Урок </a:t>
            </a:r>
            <a:r>
              <a:rPr lang="ru-RU" sz="2000" dirty="0">
                <a:solidFill>
                  <a:schemeClr val="bg1"/>
                </a:solidFill>
                <a:latin typeface="Roboto"/>
              </a:rPr>
              <a:t>по финансовой безопасности: </a:t>
            </a:r>
            <a:endParaRPr lang="ru-RU" sz="2000" dirty="0" smtClean="0">
              <a:solidFill>
                <a:schemeClr val="bg1"/>
              </a:solidFill>
              <a:latin typeface="Roboto"/>
            </a:endParaRPr>
          </a:p>
          <a:p>
            <a:pPr lvl="0" algn="ctr">
              <a:buClrTx/>
              <a:defRPr/>
            </a:pPr>
            <a:r>
              <a:rPr lang="ru-RU" sz="2000" dirty="0" smtClean="0">
                <a:solidFill>
                  <a:schemeClr val="bg1"/>
                </a:solidFill>
                <a:latin typeface="Roboto"/>
              </a:rPr>
              <a:t>14 </a:t>
            </a:r>
            <a:r>
              <a:rPr lang="ru-RU" sz="2000" dirty="0">
                <a:solidFill>
                  <a:schemeClr val="bg1"/>
                </a:solidFill>
                <a:latin typeface="Roboto"/>
              </a:rPr>
              <a:t>февраля – 15 марта 2024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Документ 11">
            <a:extLst>
              <a:ext uri="{FF2B5EF4-FFF2-40B4-BE49-F238E27FC236}">
                <a16:creationId xmlns:a16="http://schemas.microsoft.com/office/drawing/2014/main" xmlns="" id="{02018B38-4988-AC42-822A-35DD93320871}"/>
              </a:ext>
            </a:extLst>
          </p:cNvPr>
          <p:cNvSpPr/>
          <p:nvPr/>
        </p:nvSpPr>
        <p:spPr>
          <a:xfrm>
            <a:off x="4860337" y="3252806"/>
            <a:ext cx="2228432" cy="23977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FFFFFF"/>
                </a:solidFill>
                <a:latin typeface="Roboto"/>
              </a:rPr>
              <a:t>Отборочный этап:</a:t>
            </a:r>
          </a:p>
          <a:p>
            <a:r>
              <a:rPr lang="ru-RU" sz="1800" dirty="0">
                <a:solidFill>
                  <a:srgbClr val="FFFFFF"/>
                </a:solidFill>
                <a:latin typeface="Roboto"/>
              </a:rPr>
              <a:t>1-й тур: </a:t>
            </a:r>
            <a:endParaRPr lang="ru-RU" sz="1800" dirty="0" smtClean="0">
              <a:solidFill>
                <a:srgbClr val="FFFFFF"/>
              </a:solidFill>
              <a:latin typeface="Roboto"/>
            </a:endParaRPr>
          </a:p>
          <a:p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3 </a:t>
            </a:r>
            <a:r>
              <a:rPr lang="ru-RU" sz="1800" dirty="0">
                <a:solidFill>
                  <a:srgbClr val="FFFFFF"/>
                </a:solidFill>
                <a:latin typeface="Roboto"/>
              </a:rPr>
              <a:t>апреля 2024 </a:t>
            </a:r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г.</a:t>
            </a:r>
            <a:endParaRPr lang="ru-RU" sz="1800" dirty="0">
              <a:solidFill>
                <a:srgbClr val="FFFFFF"/>
              </a:solidFill>
              <a:latin typeface="Roboto"/>
            </a:endParaRPr>
          </a:p>
          <a:p>
            <a:r>
              <a:rPr lang="ru-RU" sz="1800" dirty="0">
                <a:solidFill>
                  <a:srgbClr val="FFFFFF"/>
                </a:solidFill>
                <a:latin typeface="Roboto"/>
              </a:rPr>
              <a:t>2-й тур: </a:t>
            </a:r>
            <a:endParaRPr lang="ru-RU" sz="1800" dirty="0" smtClean="0">
              <a:solidFill>
                <a:srgbClr val="FFFFFF"/>
              </a:solidFill>
              <a:latin typeface="Roboto"/>
            </a:endParaRPr>
          </a:p>
          <a:p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17 </a:t>
            </a:r>
            <a:r>
              <a:rPr lang="ru-RU" sz="1800" dirty="0">
                <a:solidFill>
                  <a:srgbClr val="FFFFFF"/>
                </a:solidFill>
                <a:latin typeface="Roboto"/>
              </a:rPr>
              <a:t>апреля 2024 </a:t>
            </a:r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г.</a:t>
            </a:r>
            <a:endParaRPr lang="ru-RU" sz="18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88EF73-AA38-424B-B38F-CBB541EA76B8}"/>
              </a:ext>
            </a:extLst>
          </p:cNvPr>
          <p:cNvSpPr txBox="1"/>
          <p:nvPr/>
        </p:nvSpPr>
        <p:spPr>
          <a:xfrm>
            <a:off x="2704699" y="5497665"/>
            <a:ext cx="213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996876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дпись 15"/>
          <p:cNvSpPr txBox="1"/>
          <p:nvPr/>
        </p:nvSpPr>
        <p:spPr>
          <a:xfrm>
            <a:off x="3127442" y="163254"/>
            <a:ext cx="9005026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92" y="3128808"/>
            <a:ext cx="471949" cy="4719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027"/>
            <a:ext cx="12192000" cy="7635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Roboto"/>
              </a:rPr>
              <a:t>Международная Олимпиада по финансовой безопасности</a:t>
            </a:r>
            <a:br>
              <a:rPr lang="ru-RU" sz="3200" b="1" dirty="0">
                <a:solidFill>
                  <a:schemeClr val="tx1"/>
                </a:solidFill>
                <a:latin typeface="Roboto"/>
              </a:rPr>
            </a:br>
            <a:r>
              <a:rPr lang="en-US" sz="3200" b="1" dirty="0">
                <a:solidFill>
                  <a:schemeClr val="tx1"/>
                </a:solidFill>
                <a:latin typeface="Roboto"/>
                <a:hlinkClick r:id="rId5"/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  <a:latin typeface="Roboto"/>
                <a:hlinkClick r:id="rId5"/>
              </a:rPr>
              <a:t>rosfinolymp.ru/for-participants</a:t>
            </a:r>
            <a:r>
              <a:rPr lang="ru-RU" sz="3200" b="1" dirty="0" smtClean="0">
                <a:solidFill>
                  <a:schemeClr val="tx1"/>
                </a:solidFill>
                <a:latin typeface="Roboto"/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519" y="3239177"/>
            <a:ext cx="2399930" cy="2460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11317" y="3429000"/>
            <a:ext cx="2599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Квалификационный </a:t>
            </a:r>
            <a:r>
              <a:rPr lang="ru-RU" sz="2000" dirty="0"/>
              <a:t>этап: </a:t>
            </a:r>
            <a:endParaRPr lang="ru-RU" sz="2000" dirty="0" smtClean="0"/>
          </a:p>
          <a:p>
            <a:pPr algn="ctr"/>
            <a:r>
              <a:rPr lang="ru-RU" sz="2000" dirty="0" smtClean="0"/>
              <a:t>2 </a:t>
            </a:r>
            <a:r>
              <a:rPr lang="ru-RU" sz="2000" dirty="0"/>
              <a:t>– 6 сентября 2024 года</a:t>
            </a:r>
          </a:p>
        </p:txBody>
      </p:sp>
      <p:sp>
        <p:nvSpPr>
          <p:cNvPr id="18" name="Документ 11">
            <a:extLst>
              <a:ext uri="{FF2B5EF4-FFF2-40B4-BE49-F238E27FC236}">
                <a16:creationId xmlns:a16="http://schemas.microsoft.com/office/drawing/2014/main" xmlns="" id="{02018B38-4988-AC42-822A-35DD93320871}"/>
              </a:ext>
            </a:extLst>
          </p:cNvPr>
          <p:cNvSpPr/>
          <p:nvPr/>
        </p:nvSpPr>
        <p:spPr>
          <a:xfrm>
            <a:off x="9804599" y="3238156"/>
            <a:ext cx="2228432" cy="23977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oboto"/>
              </a:rPr>
              <a:t>Финальный этап: </a:t>
            </a:r>
            <a:endParaRPr lang="ru-RU" sz="2000" dirty="0" smtClean="0">
              <a:solidFill>
                <a:srgbClr val="FFFFFF"/>
              </a:solidFill>
              <a:latin typeface="Roboto"/>
            </a:endParaRPr>
          </a:p>
          <a:p>
            <a:pPr algn="ctr"/>
            <a:r>
              <a:rPr lang="ru-RU" sz="2000" dirty="0" smtClean="0">
                <a:solidFill>
                  <a:srgbClr val="FFFFFF"/>
                </a:solidFill>
                <a:latin typeface="Roboto"/>
              </a:rPr>
              <a:t>30 </a:t>
            </a:r>
            <a:r>
              <a:rPr lang="ru-RU" sz="2000" dirty="0">
                <a:solidFill>
                  <a:srgbClr val="FFFFFF"/>
                </a:solidFill>
                <a:latin typeface="Roboto"/>
              </a:rPr>
              <a:t>сентября – 4 октября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4003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8" y="3116555"/>
            <a:ext cx="470492" cy="470492"/>
          </a:xfrm>
          <a:prstGeom prst="rect">
            <a:avLst/>
          </a:prstGeom>
        </p:spPr>
      </p:pic>
      <p:pic>
        <p:nvPicPr>
          <p:cNvPr id="36" name="Рисунок 35" descr="C:\Users\rtn\AppData\Local\Packages\Microsoft.Windows.Photos_8wekyb3d8bbwe\TempState\ShareServiceTempFolder\Лого АИРО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Надпись 15"/>
          <p:cNvSpPr txBox="1"/>
          <p:nvPr/>
        </p:nvSpPr>
        <p:spPr>
          <a:xfrm>
            <a:off x="2915686" y="201359"/>
            <a:ext cx="9005026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6867" y="250290"/>
            <a:ext cx="58081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latin typeface="Arial" panose="020B0604020202020204" pitchFamily="34" charset="0"/>
                <a:hlinkClick r:id="rId5"/>
              </a:rPr>
              <a:t>https://clck.ru/38vVad</a:t>
            </a:r>
            <a:r>
              <a:rPr lang="ru-RU" sz="3600" dirty="0">
                <a:solidFill>
                  <a:srgbClr val="2C2D2E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2C2D2E"/>
                </a:solidFill>
                <a:latin typeface="Arial" panose="020B0604020202020204" pitchFamily="34" charset="0"/>
              </a:rPr>
              <a:t>ссылка на методические материалы БММЦ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57" y="1997171"/>
            <a:ext cx="9872326" cy="45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окумент 10">
            <a:extLst>
              <a:ext uri="{FF2B5EF4-FFF2-40B4-BE49-F238E27FC236}">
                <a16:creationId xmlns:a16="http://schemas.microsoft.com/office/drawing/2014/main" xmlns="" id="{1E769849-ABCF-3643-8D9B-BE0880779E5A}"/>
              </a:ext>
            </a:extLst>
          </p:cNvPr>
          <p:cNvSpPr/>
          <p:nvPr/>
        </p:nvSpPr>
        <p:spPr>
          <a:xfrm>
            <a:off x="2437177" y="3240897"/>
            <a:ext cx="2304156" cy="2397903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Roboto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Roboto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Roboto"/>
              </a:rPr>
              <a:t>Пригласительный </a:t>
            </a:r>
            <a:r>
              <a:rPr lang="ru-RU" sz="2000" dirty="0">
                <a:solidFill>
                  <a:schemeClr val="tx1"/>
                </a:solidFill>
                <a:latin typeface="Roboto"/>
              </a:rPr>
              <a:t>этап: </a:t>
            </a:r>
            <a:endParaRPr lang="ru-RU" sz="2000" dirty="0" smtClean="0">
              <a:solidFill>
                <a:schemeClr val="tx1"/>
              </a:solidFill>
              <a:latin typeface="Roboto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Roboto"/>
              </a:rPr>
              <a:t>4 </a:t>
            </a:r>
            <a:r>
              <a:rPr lang="ru-RU" sz="2000" dirty="0">
                <a:solidFill>
                  <a:schemeClr val="tx1"/>
                </a:solidFill>
                <a:latin typeface="Roboto"/>
              </a:rPr>
              <a:t>– 22 марта 2024 года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B6093B6-02D6-CB42-97F8-0271F59038D1}"/>
              </a:ext>
            </a:extLst>
          </p:cNvPr>
          <p:cNvCxnSpPr/>
          <p:nvPr/>
        </p:nvCxnSpPr>
        <p:spPr>
          <a:xfrm>
            <a:off x="45456" y="3217491"/>
            <a:ext cx="11968744" cy="47086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:a16="http://schemas.microsoft.com/office/drawing/2014/main" xmlns="" id="{83DC99EB-EBAF-9345-8FAC-4CF31C50B0EF}"/>
              </a:ext>
            </a:extLst>
          </p:cNvPr>
          <p:cNvSpPr/>
          <p:nvPr/>
        </p:nvSpPr>
        <p:spPr>
          <a:xfrm>
            <a:off x="45457" y="3217491"/>
            <a:ext cx="2267844" cy="235357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ru-RU" sz="2000" dirty="0" smtClean="0">
                <a:solidFill>
                  <a:schemeClr val="bg1"/>
                </a:solidFill>
                <a:latin typeface="Roboto"/>
              </a:rPr>
              <a:t>Урок </a:t>
            </a:r>
            <a:r>
              <a:rPr lang="ru-RU" sz="2000" dirty="0">
                <a:solidFill>
                  <a:schemeClr val="bg1"/>
                </a:solidFill>
                <a:latin typeface="Roboto"/>
              </a:rPr>
              <a:t>по финансовой безопасности: </a:t>
            </a:r>
            <a:endParaRPr lang="ru-RU" sz="2000" dirty="0" smtClean="0">
              <a:solidFill>
                <a:schemeClr val="bg1"/>
              </a:solidFill>
              <a:latin typeface="Roboto"/>
            </a:endParaRPr>
          </a:p>
          <a:p>
            <a:pPr lvl="0" algn="ctr">
              <a:buClrTx/>
              <a:defRPr/>
            </a:pPr>
            <a:r>
              <a:rPr lang="ru-RU" sz="2000" dirty="0" smtClean="0">
                <a:solidFill>
                  <a:schemeClr val="bg1"/>
                </a:solidFill>
                <a:latin typeface="Roboto"/>
              </a:rPr>
              <a:t>14 </a:t>
            </a:r>
            <a:r>
              <a:rPr lang="ru-RU" sz="2000" dirty="0">
                <a:solidFill>
                  <a:schemeClr val="bg1"/>
                </a:solidFill>
                <a:latin typeface="Roboto"/>
              </a:rPr>
              <a:t>февраля – 15 марта 2024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Документ 11">
            <a:extLst>
              <a:ext uri="{FF2B5EF4-FFF2-40B4-BE49-F238E27FC236}">
                <a16:creationId xmlns:a16="http://schemas.microsoft.com/office/drawing/2014/main" xmlns="" id="{02018B38-4988-AC42-822A-35DD93320871}"/>
              </a:ext>
            </a:extLst>
          </p:cNvPr>
          <p:cNvSpPr/>
          <p:nvPr/>
        </p:nvSpPr>
        <p:spPr>
          <a:xfrm>
            <a:off x="4860337" y="3252806"/>
            <a:ext cx="2228432" cy="23977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FFFFFF"/>
                </a:solidFill>
                <a:latin typeface="Roboto"/>
              </a:rPr>
              <a:t>Отборочный этап:</a:t>
            </a:r>
          </a:p>
          <a:p>
            <a:r>
              <a:rPr lang="ru-RU" sz="1800" dirty="0">
                <a:solidFill>
                  <a:srgbClr val="FFFFFF"/>
                </a:solidFill>
                <a:latin typeface="Roboto"/>
              </a:rPr>
              <a:t>1-й тур: </a:t>
            </a:r>
            <a:endParaRPr lang="ru-RU" sz="1800" dirty="0" smtClean="0">
              <a:solidFill>
                <a:srgbClr val="FFFFFF"/>
              </a:solidFill>
              <a:latin typeface="Roboto"/>
            </a:endParaRPr>
          </a:p>
          <a:p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3 </a:t>
            </a:r>
            <a:r>
              <a:rPr lang="ru-RU" sz="1800" dirty="0">
                <a:solidFill>
                  <a:srgbClr val="FFFFFF"/>
                </a:solidFill>
                <a:latin typeface="Roboto"/>
              </a:rPr>
              <a:t>апреля 2024 </a:t>
            </a:r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г.</a:t>
            </a:r>
            <a:endParaRPr lang="ru-RU" sz="1800" dirty="0">
              <a:solidFill>
                <a:srgbClr val="FFFFFF"/>
              </a:solidFill>
              <a:latin typeface="Roboto"/>
            </a:endParaRPr>
          </a:p>
          <a:p>
            <a:r>
              <a:rPr lang="ru-RU" sz="1800" dirty="0">
                <a:solidFill>
                  <a:srgbClr val="FFFFFF"/>
                </a:solidFill>
                <a:latin typeface="Roboto"/>
              </a:rPr>
              <a:t>2-й тур: </a:t>
            </a:r>
            <a:endParaRPr lang="ru-RU" sz="1800" dirty="0" smtClean="0">
              <a:solidFill>
                <a:srgbClr val="FFFFFF"/>
              </a:solidFill>
              <a:latin typeface="Roboto"/>
            </a:endParaRPr>
          </a:p>
          <a:p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17 </a:t>
            </a:r>
            <a:r>
              <a:rPr lang="ru-RU" sz="1800" dirty="0">
                <a:solidFill>
                  <a:srgbClr val="FFFFFF"/>
                </a:solidFill>
                <a:latin typeface="Roboto"/>
              </a:rPr>
              <a:t>апреля 2024 </a:t>
            </a:r>
            <a:r>
              <a:rPr lang="ru-RU" sz="1800" dirty="0" smtClean="0">
                <a:solidFill>
                  <a:srgbClr val="FFFFFF"/>
                </a:solidFill>
                <a:latin typeface="Roboto"/>
              </a:rPr>
              <a:t>г.</a:t>
            </a:r>
            <a:endParaRPr lang="ru-RU" sz="18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88EF73-AA38-424B-B38F-CBB541EA76B8}"/>
              </a:ext>
            </a:extLst>
          </p:cNvPr>
          <p:cNvSpPr txBox="1"/>
          <p:nvPr/>
        </p:nvSpPr>
        <p:spPr>
          <a:xfrm>
            <a:off x="2704699" y="5497665"/>
            <a:ext cx="213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9968767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дпись 15"/>
          <p:cNvSpPr txBox="1"/>
          <p:nvPr/>
        </p:nvSpPr>
        <p:spPr>
          <a:xfrm>
            <a:off x="3127442" y="163254"/>
            <a:ext cx="9005026" cy="106459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765" algn="ctr">
              <a:lnSpc>
                <a:spcPct val="107000"/>
              </a:lnSpc>
              <a:spcAft>
                <a:spcPts val="800"/>
              </a:spcAft>
            </a:pP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C:\Users\rtn\AppData\Local\Packages\Microsoft.Windows.Photos_8wekyb3d8bbwe\TempState\ShareServiceTempFolder\Лого АИРО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5" y="0"/>
            <a:ext cx="2517564" cy="179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92" y="3128808"/>
            <a:ext cx="471949" cy="4719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027"/>
            <a:ext cx="12192000" cy="7635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Roboto"/>
              </a:rPr>
              <a:t>Международная Олимпиада по финансовой безопасности</a:t>
            </a:r>
            <a:br>
              <a:rPr lang="ru-RU" sz="3200" b="1" dirty="0">
                <a:solidFill>
                  <a:schemeClr val="tx1"/>
                </a:solidFill>
                <a:latin typeface="Roboto"/>
              </a:rPr>
            </a:br>
            <a:r>
              <a:rPr lang="en-US" sz="3200" b="1" dirty="0">
                <a:solidFill>
                  <a:schemeClr val="tx1"/>
                </a:solidFill>
                <a:latin typeface="Roboto"/>
                <a:hlinkClick r:id="rId5"/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  <a:latin typeface="Roboto"/>
                <a:hlinkClick r:id="rId5"/>
              </a:rPr>
              <a:t>rosfinolymp.ru/for-participants</a:t>
            </a:r>
            <a:r>
              <a:rPr lang="ru-RU" sz="3200" b="1" dirty="0" smtClean="0">
                <a:solidFill>
                  <a:schemeClr val="tx1"/>
                </a:solidFill>
                <a:latin typeface="Roboto"/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519" y="3239177"/>
            <a:ext cx="2399930" cy="2460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11317" y="3429000"/>
            <a:ext cx="2599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Квалификационный </a:t>
            </a:r>
            <a:r>
              <a:rPr lang="ru-RU" sz="2000" dirty="0"/>
              <a:t>этап: </a:t>
            </a:r>
            <a:endParaRPr lang="ru-RU" sz="2000" dirty="0" smtClean="0"/>
          </a:p>
          <a:p>
            <a:pPr algn="ctr"/>
            <a:r>
              <a:rPr lang="ru-RU" sz="2000" dirty="0" smtClean="0"/>
              <a:t>2 </a:t>
            </a:r>
            <a:r>
              <a:rPr lang="ru-RU" sz="2000" dirty="0"/>
              <a:t>– 6 сентября 2024 года</a:t>
            </a:r>
          </a:p>
        </p:txBody>
      </p:sp>
      <p:sp>
        <p:nvSpPr>
          <p:cNvPr id="18" name="Документ 11">
            <a:extLst>
              <a:ext uri="{FF2B5EF4-FFF2-40B4-BE49-F238E27FC236}">
                <a16:creationId xmlns:a16="http://schemas.microsoft.com/office/drawing/2014/main" xmlns="" id="{02018B38-4988-AC42-822A-35DD93320871}"/>
              </a:ext>
            </a:extLst>
          </p:cNvPr>
          <p:cNvSpPr/>
          <p:nvPr/>
        </p:nvSpPr>
        <p:spPr>
          <a:xfrm>
            <a:off x="9804599" y="3238156"/>
            <a:ext cx="2228432" cy="23977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Roboto"/>
              </a:rPr>
              <a:t>Финальный этап: </a:t>
            </a:r>
            <a:endParaRPr lang="ru-RU" sz="2000" dirty="0" smtClean="0">
              <a:solidFill>
                <a:srgbClr val="FFFFFF"/>
              </a:solidFill>
              <a:latin typeface="Roboto"/>
            </a:endParaRPr>
          </a:p>
          <a:p>
            <a:pPr algn="ctr"/>
            <a:r>
              <a:rPr lang="ru-RU" sz="2000" dirty="0" smtClean="0">
                <a:solidFill>
                  <a:srgbClr val="FFFFFF"/>
                </a:solidFill>
                <a:latin typeface="Roboto"/>
              </a:rPr>
              <a:t>30 </a:t>
            </a:r>
            <a:r>
              <a:rPr lang="ru-RU" sz="2000" dirty="0">
                <a:solidFill>
                  <a:srgbClr val="FFFFFF"/>
                </a:solidFill>
                <a:latin typeface="Roboto"/>
              </a:rPr>
              <a:t>сентября – 4 октября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4132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6" r="1"/>
          <a:stretch/>
        </p:blipFill>
        <p:spPr>
          <a:xfrm>
            <a:off x="0" y="-1"/>
            <a:ext cx="4732867" cy="6842703"/>
          </a:xfrm>
          <a:prstGeom prst="rect">
            <a:avLst/>
          </a:prstGeom>
          <a:ln>
            <a:solidFill>
              <a:srgbClr val="8A784A"/>
            </a:solidFill>
          </a:ln>
        </p:spPr>
      </p:pic>
      <p:sp>
        <p:nvSpPr>
          <p:cNvPr id="9" name="On-trade драйвер продаж"/>
          <p:cNvSpPr txBox="1"/>
          <p:nvPr/>
        </p:nvSpPr>
        <p:spPr>
          <a:xfrm>
            <a:off x="341191" y="3626596"/>
            <a:ext cx="5284270" cy="44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36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pic>
        <p:nvPicPr>
          <p:cNvPr id="15" name="Рисунок 14" descr="C:\Users\rtn\AppData\Local\Packages\Microsoft.Windows.Photos_8wekyb3d8bbwe\TempState\ShareServiceTempFolder\Лого АИРО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52" y="198391"/>
            <a:ext cx="2163445" cy="157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58" y="1775096"/>
            <a:ext cx="6197738" cy="49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260</Words>
  <Application>Microsoft Office PowerPoint</Application>
  <PresentationFormat>Широкоэкранный</PresentationFormat>
  <Paragraphs>49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Roboto</vt:lpstr>
      <vt:lpstr>Calibri</vt:lpstr>
      <vt:lpstr>Arial</vt:lpstr>
      <vt:lpstr>Arial Narrow</vt:lpstr>
      <vt:lpstr>Times New Roman</vt:lpstr>
      <vt:lpstr>Muller Bold</vt:lpstr>
      <vt:lpstr>Simple Light</vt:lpstr>
      <vt:lpstr>Презентация PowerPoint</vt:lpstr>
      <vt:lpstr>Презентация PowerPoint</vt:lpstr>
      <vt:lpstr>Презентация PowerPoint</vt:lpstr>
      <vt:lpstr>Международная Олимпиада по финансовой безопасности https://rosfinolymp.ru/for-participants </vt:lpstr>
      <vt:lpstr>Презентация PowerPoint</vt:lpstr>
      <vt:lpstr>Международная Олимпиада по финансовой безопасности https://rosfinolymp.ru/for-participants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Колпакова Н.В.</cp:lastModifiedBy>
  <cp:revision>46</cp:revision>
  <dcterms:modified xsi:type="dcterms:W3CDTF">2024-02-20T06:22:54Z</dcterms:modified>
</cp:coreProperties>
</file>