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6" r:id="rId2"/>
    <p:sldId id="279" r:id="rId3"/>
    <p:sldId id="282" r:id="rId4"/>
    <p:sldId id="283" r:id="rId5"/>
    <p:sldId id="284" r:id="rId6"/>
    <p:sldId id="285" r:id="rId7"/>
    <p:sldId id="286" r:id="rId8"/>
    <p:sldId id="280" r:id="rId9"/>
    <p:sldId id="287" r:id="rId10"/>
    <p:sldId id="291" r:id="rId11"/>
    <p:sldId id="290" r:id="rId12"/>
    <p:sldId id="289" r:id="rId13"/>
    <p:sldId id="288" r:id="rId14"/>
    <p:sldId id="272" r:id="rId15"/>
    <p:sldId id="296" r:id="rId16"/>
    <p:sldId id="281" r:id="rId17"/>
    <p:sldId id="276" r:id="rId18"/>
    <p:sldId id="292" r:id="rId19"/>
    <p:sldId id="293" r:id="rId20"/>
    <p:sldId id="257" r:id="rId21"/>
    <p:sldId id="258" r:id="rId22"/>
    <p:sldId id="259" r:id="rId23"/>
    <p:sldId id="294" r:id="rId24"/>
    <p:sldId id="277" r:id="rId25"/>
    <p:sldId id="295" r:id="rId26"/>
    <p:sldId id="261" r:id="rId27"/>
    <p:sldId id="297" r:id="rId28"/>
    <p:sldId id="26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E62FF-141E-4F14-AEC2-9D0BF82CFB42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9D82D-7114-4373-A127-FABDE031F1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450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9D82D-7114-4373-A127-FABDE031F12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304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9D82D-7114-4373-A127-FABDE031F12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79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9D82D-7114-4373-A127-FABDE031F12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526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9D82D-7114-4373-A127-FABDE031F12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437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9D82D-7114-4373-A127-FABDE031F12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806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9D82D-7114-4373-A127-FABDE031F12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244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9D82D-7114-4373-A127-FABDE031F12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2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9D82D-7114-4373-A127-FABDE031F12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76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onlinetestpad.com/ru/testview/1775949-oge-po-geografii" TargetMode="External"/><Relationship Id="rId3" Type="http://schemas.openxmlformats.org/officeDocument/2006/relationships/hyperlink" Target="https://geo-oge.sdamgia.ru/" TargetMode="External"/><Relationship Id="rId7" Type="http://schemas.openxmlformats.org/officeDocument/2006/relationships/hyperlink" Target="https://www.magellan.educatio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tovskikh.ru/tests/" TargetMode="External"/><Relationship Id="rId5" Type="http://schemas.openxmlformats.org/officeDocument/2006/relationships/hyperlink" Target="https://resh.edu.ru/" TargetMode="External"/><Relationship Id="rId4" Type="http://schemas.openxmlformats.org/officeDocument/2006/relationships/hyperlink" Target="https://www.yaklass.ru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ktorium.tv/geography?ysclid=lqibmfzeu7144758494" TargetMode="External"/><Relationship Id="rId3" Type="http://schemas.openxmlformats.org/officeDocument/2006/relationships/hyperlink" Target="https://www.youtube.com/watch?v=tooBFwz-2v0" TargetMode="External"/><Relationship Id="rId7" Type="http://schemas.openxmlformats.org/officeDocument/2006/relationships/hyperlink" Target="https://yandex.ru/weather/maps/nowcast?ysclid=lqibj17l4q153683682&amp;le_Lightning=1" TargetMode="External"/><Relationship Id="rId2" Type="http://schemas.openxmlformats.org/officeDocument/2006/relationships/hyperlink" Target="https://r1.nubex.ru/s139590-b8d/f7962_ef/%D0%A1%D0%BF%D1%80%D0%B0%D0%B2%D0%BE%D1%87%D0%BD%D1%8B%D0%B9%20%D0%BC%D0%B0%D1%82%D0%B5%D1%80%D0%B8%D0%B0%D0%BB%20%D0%B4%D0%BB%D1%8F%20%D0%BF%D0%BE%D0%B4%D0%B3%D0%BE%D1%82%D0%BE%D0%B2%D0%BA%D0%B8%20%D0%BA%20%D0%9E%D0%93%D0%AD%20%D0%BF%D0%BE%20%D0%B3%D0%B5%D0%BE%D0%B3%D1%80%D0%B0%D1%84%D0%B8%D0%B8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chalk.co.uk/Science/physics/solarSystem/InteractiveEarth/interactiveEarth.html" TargetMode="External"/><Relationship Id="rId5" Type="http://schemas.openxmlformats.org/officeDocument/2006/relationships/hyperlink" Target="https://24timezones.com/karta-mira" TargetMode="External"/><Relationship Id="rId4" Type="http://schemas.openxmlformats.org/officeDocument/2006/relationships/hyperlink" Target="https://idp-cs.net/ym.php?ysclid=lqib9k6p7u41442528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85927"/>
            <a:ext cx="7743852" cy="181452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Использование ЦОР при подготовке школьников с низким качеством знаний к </a:t>
            </a:r>
            <a:r>
              <a:rPr lang="ru-RU" sz="3600" b="1" dirty="0" smtClean="0"/>
              <a:t>ОГЭ </a:t>
            </a:r>
            <a:r>
              <a:rPr lang="ru-RU" sz="3600" b="1" dirty="0" smtClean="0"/>
              <a:t>по географии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3846" y="3819772"/>
            <a:ext cx="7304856" cy="1752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Колткова Лариса Григорьевна, учитель географии </a:t>
            </a:r>
            <a:r>
              <a:rPr lang="ru-RU" sz="2400" dirty="0" err="1" smtClean="0"/>
              <a:t>МАОУ</a:t>
            </a:r>
            <a:r>
              <a:rPr lang="ru-RU" sz="2400" dirty="0" smtClean="0"/>
              <a:t> «</a:t>
            </a:r>
            <a:r>
              <a:rPr lang="ru-RU" sz="2400" dirty="0" err="1" smtClean="0"/>
              <a:t>СОШ</a:t>
            </a:r>
            <a:r>
              <a:rPr lang="ru-RU" sz="2400" dirty="0" smtClean="0"/>
              <a:t> №132» имени Н.М. Малахова</a:t>
            </a:r>
            <a:endParaRPr lang="ru-RU" sz="2400" dirty="0"/>
          </a:p>
        </p:txBody>
      </p:sp>
      <p:pic>
        <p:nvPicPr>
          <p:cNvPr id="31746" name="Picture 2" descr="https://lh7-us.googleusercontent.com/w2ZovRjSIA7sY4bomS9wDEMmVFUL35HFMVKDGMV1_FbpO8f066tiilR26yEccvpy7G4T1Q9vu8tlC625DO0qcUPUN8TGuMnG0yin4DHeFlABAKlxqt252HW4se0vb1HSwMeuY-vgqDa8xfAwNPPeYicYyA=s20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714884"/>
            <a:ext cx="1438257" cy="1714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Повысить мотивацию, заинтересовать</a:t>
            </a:r>
          </a:p>
          <a:p>
            <a:pPr marL="457200" indent="-457200">
              <a:buAutoNum type="arabicParenR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 startAt="2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Приобщить к чтению</a:t>
            </a:r>
          </a:p>
          <a:p>
            <a:pPr marL="457200" indent="-457200">
              <a:buAutoNum type="arabicParenR" startAt="2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 startAt="2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Влюбить в математику</a:t>
            </a:r>
          </a:p>
        </p:txBody>
      </p:sp>
      <p:pic>
        <p:nvPicPr>
          <p:cNvPr id="4" name="Picture 2" descr="https://lh7-us.googleusercontent.com/oM4ys81_7Q97mqefo2WMv0q7OUIvnkfiSKzgOz_u8dEMK9_XPJJc3GjcRM0FJ6RsPq8k4ckMfneN381jdB5MLzKiF3Q4BPl23h9TARffCuZ3FbQh1lmqqlENni6EKaIx_ZwsohuyKnmqWML1JvvRNnbvoA=s2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142984"/>
            <a:ext cx="1071571" cy="1071571"/>
          </a:xfrm>
          <a:prstGeom prst="rect">
            <a:avLst/>
          </a:prstGeom>
          <a:noFill/>
        </p:spPr>
      </p:pic>
      <p:pic>
        <p:nvPicPr>
          <p:cNvPr id="1026" name="Picture 2" descr="https://lh7-us.googleusercontent.com/mTx6YROYffd_JtDafkFjBVEgV5y9R7kKsfUzQgKO86Iv8XCGEqLYv1CFtlvQTtqwqrb2KOWgm0LMNITCWfNvI9SKDK8rmCXcxkyHMBDbRipgQSXBU_-uLX7fpoXHES8e8HCrRckLduzpgfu2Bf7ezyiYKA=s20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3429000"/>
            <a:ext cx="1393622" cy="928694"/>
          </a:xfrm>
          <a:prstGeom prst="rect">
            <a:avLst/>
          </a:prstGeom>
          <a:noFill/>
        </p:spPr>
      </p:pic>
      <p:pic>
        <p:nvPicPr>
          <p:cNvPr id="6" name="Picture 4" descr="https://lh7-us.googleusercontent.com/coM2kS6enPosAkwuQXOPodPB7sywA2y44JhXa45ELUP0HPNJnsHSa7kjYwHIbImNEseLWD_DbHEKgvUAm1Y8E-2jhiO7XceTphJwVturJXiayfYeqJ94WMPTB56J5-F4tN__bXw732PzdFkaQrjTxFU5vA=s20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2357430"/>
            <a:ext cx="874612" cy="874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Повысить мотивацию, заинтересовать</a:t>
            </a:r>
          </a:p>
          <a:p>
            <a:pPr marL="457200" indent="-457200">
              <a:buAutoNum type="arabicParenR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 startAt="2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Приобщить к чтению</a:t>
            </a:r>
          </a:p>
          <a:p>
            <a:pPr marL="457200" indent="-457200">
              <a:buAutoNum type="arabicParenR" startAt="2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 startAt="2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Влюбить в математику</a:t>
            </a:r>
          </a:p>
          <a:p>
            <a:pPr marL="457200" indent="-457200">
              <a:buAutoNum type="arabicParenR" startAt="2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  Повысить интерес к картографическим источникам</a:t>
            </a:r>
          </a:p>
        </p:txBody>
      </p:sp>
      <p:pic>
        <p:nvPicPr>
          <p:cNvPr id="2050" name="Picture 2" descr="https://lh7-us.googleusercontent.com/uFmH1IUl5KQx1q_sU5z3NJI7whyBNJ5_AmHPomli3PzzCnwSRqCO76PZgK_SfJpEAXVDKq0nCKx1j3qSgPV6kpnxqXZhluKcKMRa5iKdaxMzHCBhX7sH56EGlJx-8zHF_Gxh3ZI-s0PsVAlAlip9vbIeeQ=s2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4000504"/>
            <a:ext cx="1019149" cy="1019149"/>
          </a:xfrm>
          <a:prstGeom prst="rect">
            <a:avLst/>
          </a:prstGeom>
          <a:noFill/>
        </p:spPr>
      </p:pic>
      <p:pic>
        <p:nvPicPr>
          <p:cNvPr id="5" name="Picture 2" descr="https://lh7-us.googleusercontent.com/oM4ys81_7Q97mqefo2WMv0q7OUIvnkfiSKzgOz_u8dEMK9_XPJJc3GjcRM0FJ6RsPq8k4ckMfneN381jdB5MLzKiF3Q4BPl23h9TARffCuZ3FbQh1lmqqlENni6EKaIx_ZwsohuyKnmqWML1JvvRNnbvoA=s20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1357298"/>
            <a:ext cx="1000133" cy="1000133"/>
          </a:xfrm>
          <a:prstGeom prst="rect">
            <a:avLst/>
          </a:prstGeom>
          <a:noFill/>
        </p:spPr>
      </p:pic>
      <p:pic>
        <p:nvPicPr>
          <p:cNvPr id="6" name="Picture 2" descr="https://lh7-us.googleusercontent.com/mTx6YROYffd_JtDafkFjBVEgV5y9R7kKsfUzQgKO86Iv8XCGEqLYv1CFtlvQTtqwqrb2KOWgm0LMNITCWfNvI9SKDK8rmCXcxkyHMBDbRipgQSXBU_-uLX7fpoXHES8e8HCrRckLduzpgfu2Bf7ezyiYKA=s20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98" y="3286124"/>
            <a:ext cx="1072017" cy="714380"/>
          </a:xfrm>
          <a:prstGeom prst="rect">
            <a:avLst/>
          </a:prstGeom>
          <a:noFill/>
        </p:spPr>
      </p:pic>
      <p:pic>
        <p:nvPicPr>
          <p:cNvPr id="7" name="Picture 4" descr="https://lh7-us.googleusercontent.com/coM2kS6enPosAkwuQXOPodPB7sywA2y44JhXa45ELUP0HPNJnsHSa7kjYwHIbImNEseLWD_DbHEKgvUAm1Y8E-2jhiO7XceTphJwVturJXiayfYeqJ94WMPTB56J5-F4tN__bXw732PzdFkaQrjTxFU5vA=s20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2357430"/>
            <a:ext cx="874612" cy="874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Повысить мотивацию, заинтересовать</a:t>
            </a:r>
          </a:p>
          <a:p>
            <a:pPr marL="457200" indent="-457200">
              <a:buAutoNum type="arabicParenR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 startAt="2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Приобщить к чтению</a:t>
            </a:r>
          </a:p>
          <a:p>
            <a:pPr marL="457200" indent="-457200">
              <a:buAutoNum type="arabicParenR" startAt="2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 startAt="2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Влюбить в математику</a:t>
            </a:r>
          </a:p>
          <a:p>
            <a:pPr marL="457200" indent="-457200">
              <a:buAutoNum type="arabicParenR" startAt="2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 startAt="4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Повысить интерес к картографическим источникам</a:t>
            </a:r>
          </a:p>
          <a:p>
            <a:pPr marL="457200" indent="-457200">
              <a:buAutoNum type="arabicParenR" startAt="4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5)  Проводить занятия в формате интерактива</a:t>
            </a:r>
          </a:p>
        </p:txBody>
      </p:sp>
      <p:pic>
        <p:nvPicPr>
          <p:cNvPr id="4" name="Picture 2" descr="https://lh7-us.googleusercontent.com/oM4ys81_7Q97mqefo2WMv0q7OUIvnkfiSKzgOz_u8dEMK9_XPJJc3GjcRM0FJ6RsPq8k4ckMfneN381jdB5MLzKiF3Q4BPl23h9TARffCuZ3FbQh1lmqqlENni6EKaIx_ZwsohuyKnmqWML1JvvRNnbvoA=s2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1285860"/>
            <a:ext cx="928694" cy="928694"/>
          </a:xfrm>
          <a:prstGeom prst="rect">
            <a:avLst/>
          </a:prstGeom>
          <a:noFill/>
        </p:spPr>
      </p:pic>
      <p:pic>
        <p:nvPicPr>
          <p:cNvPr id="5" name="Picture 2" descr="https://lh7-us.googleusercontent.com/uFmH1IUl5KQx1q_sU5z3NJI7whyBNJ5_AmHPomli3PzzCnwSRqCO76PZgK_SfJpEAXVDKq0nCKx1j3qSgPV6kpnxqXZhluKcKMRa5iKdaxMzHCBhX7sH56EGlJx-8zHF_Gxh3ZI-s0PsVAlAlip9vbIeeQ=s20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3929066"/>
            <a:ext cx="1090587" cy="1090587"/>
          </a:xfrm>
          <a:prstGeom prst="rect">
            <a:avLst/>
          </a:prstGeom>
          <a:noFill/>
        </p:spPr>
      </p:pic>
      <p:pic>
        <p:nvPicPr>
          <p:cNvPr id="6" name="Picture 2" descr="https://lh7-us.googleusercontent.com/mTx6YROYffd_JtDafkFjBVEgV5y9R7kKsfUzQgKO86Iv8XCGEqLYv1CFtlvQTtqwqrb2KOWgm0LMNITCWfNvI9SKDK8rmCXcxkyHMBDbRipgQSXBU_-uLX7fpoXHES8e8HCrRckLduzpgfu2Bf7ezyiYKA=s20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3214686"/>
            <a:ext cx="1072017" cy="714380"/>
          </a:xfrm>
          <a:prstGeom prst="rect">
            <a:avLst/>
          </a:prstGeom>
          <a:noFill/>
        </p:spPr>
      </p:pic>
      <p:pic>
        <p:nvPicPr>
          <p:cNvPr id="7" name="Picture 4" descr="https://lh7-us.googleusercontent.com/coM2kS6enPosAkwuQXOPodPB7sywA2y44JhXa45ELUP0HPNJnsHSa7kjYwHIbImNEseLWD_DbHEKgvUAm1Y8E-2jhiO7XceTphJwVturJXiayfYeqJ94WMPTB56J5-F4tN__bXw732PzdFkaQrjTxFU5vA=s20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2285992"/>
            <a:ext cx="874612" cy="874612"/>
          </a:xfrm>
          <a:prstGeom prst="rect">
            <a:avLst/>
          </a:prstGeom>
          <a:noFill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710" y="5214950"/>
            <a:ext cx="1023913" cy="76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543956" cy="5000660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Повысить мотивацию, заинтересовать</a:t>
            </a:r>
          </a:p>
          <a:p>
            <a:pPr marL="457200" indent="-457200">
              <a:buAutoNum type="arabicParenR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 startAt="2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Приобщить к чтению</a:t>
            </a:r>
          </a:p>
          <a:p>
            <a:pPr marL="457200" indent="-457200">
              <a:buAutoNum type="arabicParenR" startAt="2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 startAt="2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Влюбить в математику</a:t>
            </a:r>
          </a:p>
          <a:p>
            <a:pPr marL="457200" indent="-457200">
              <a:buAutoNum type="arabicParenR" startAt="2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 startAt="4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Повысить интерес к картографическим источникам</a:t>
            </a:r>
          </a:p>
          <a:p>
            <a:pPr marL="457200" indent="-457200">
              <a:buAutoNum type="arabicParenR" startAt="4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 startAt="5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Проводить занятия в формате интерактива</a:t>
            </a:r>
          </a:p>
          <a:p>
            <a:pPr marL="457200" indent="-457200">
              <a:buAutoNum type="arabicParenR" startAt="5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6) Использовать  игровые технологии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lh7-us.googleusercontent.com/oM4ys81_7Q97mqefo2WMv0q7OUIvnkfiSKzgOz_u8dEMK9_XPJJc3GjcRM0FJ6RsPq8k4ckMfneN381jdB5MLzKiF3Q4BPl23h9TARffCuZ3FbQh1lmqqlENni6EKaIx_ZwsohuyKnmqWML1JvvRNnbvoA=s2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1285860"/>
            <a:ext cx="785818" cy="785818"/>
          </a:xfrm>
          <a:prstGeom prst="rect">
            <a:avLst/>
          </a:prstGeom>
          <a:noFill/>
        </p:spPr>
      </p:pic>
      <p:pic>
        <p:nvPicPr>
          <p:cNvPr id="5" name="Picture 2" descr="https://lh7-us.googleusercontent.com/uFmH1IUl5KQx1q_sU5z3NJI7whyBNJ5_AmHPomli3PzzCnwSRqCO76PZgK_SfJpEAXVDKq0nCKx1j3qSgPV6kpnxqXZhluKcKMRa5iKdaxMzHCBhX7sH56EGlJx-8zHF_Gxh3ZI-s0PsVAlAlip9vbIeeQ=s20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3786190"/>
            <a:ext cx="947711" cy="947711"/>
          </a:xfrm>
          <a:prstGeom prst="rect">
            <a:avLst/>
          </a:prstGeom>
          <a:noFill/>
        </p:spPr>
      </p:pic>
      <p:pic>
        <p:nvPicPr>
          <p:cNvPr id="6" name="Picture 2" descr="https://lh7-us.googleusercontent.com/mTx6YROYffd_JtDafkFjBVEgV5y9R7kKsfUzQgKO86Iv8XCGEqLYv1CFtlvQTtqwqrb2KOWgm0LMNITCWfNvI9SKDK8rmCXcxkyHMBDbRipgQSXBU_-uLX7fpoXHES8e8HCrRckLduzpgfu2Bf7ezyiYKA=s20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3071810"/>
            <a:ext cx="964815" cy="642942"/>
          </a:xfrm>
          <a:prstGeom prst="rect">
            <a:avLst/>
          </a:prstGeom>
          <a:noFill/>
        </p:spPr>
      </p:pic>
      <p:pic>
        <p:nvPicPr>
          <p:cNvPr id="7" name="Picture 4" descr="https://lh7-us.googleusercontent.com/coM2kS6enPosAkwuQXOPodPB7sywA2y44JhXa45ELUP0HPNJnsHSa7kjYwHIbImNEseLWD_DbHEKgvUAm1Y8E-2jhiO7XceTphJwVturJXiayfYeqJ94WMPTB56J5-F4tN__bXw732PzdFkaQrjTxFU5vA=s20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86" y="2143116"/>
            <a:ext cx="874612" cy="874612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86" y="4786322"/>
            <a:ext cx="952475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929586" y="5643578"/>
            <a:ext cx="892920" cy="59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Цифровые образовательные ресурсы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Федеральный институт педагогических измерений. Открытый банк заданий ОГЭ. 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 ://</a:t>
            </a:r>
            <a:r>
              <a:rPr lang="ru-RU" sz="2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www.fipi.ru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Решу ОГЭ. Образовательный портал для подготовки к экзаменам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https://geo-oge.sdamgia.ru/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Цифровая образовательная платформа «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ЯКласс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https://www.yaklass.ru/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Российская электронная школа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https://resh.edu.ru/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Навигатор самостоятельной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подготоки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к ОГЭ 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https://fipi.ru/navigator-podgotovki/navigator-oge#gg</a:t>
            </a:r>
            <a:endParaRPr lang="ru-RU" sz="2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Тесты Леонида Мотовских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https://motovskikh.ru/tests/</a:t>
            </a:r>
            <a:endParaRPr lang="ru-RU" sz="2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Подготовка к ОГЭ и ЕГЭ  по географии (Дмитрий Магеллан) 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https://www.magellan.education/</a:t>
            </a:r>
            <a:endParaRPr lang="ru-RU" sz="2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Тесты онлайн.  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https://onlinetestpad.com/ru/testview/1775949-oge-po-geografii</a:t>
            </a:r>
            <a:endParaRPr lang="ru-RU" sz="2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ü"/>
            </a:pPr>
            <a:endParaRPr lang="ru-RU" sz="2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Цифровые образовательные ресурсы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>
              <a:buFont typeface="Wingdings" pitchFamily="2" charset="2"/>
              <a:buChar char="Ø"/>
            </a:pPr>
            <a:r>
              <a:rPr lang="ru-RU" u="sng" dirty="0" smtClean="0">
                <a:hlinkClick r:id="rId2"/>
              </a:rPr>
              <a:t>Справочный материал</a:t>
            </a:r>
            <a:endParaRPr lang="ru-RU" dirty="0" smtClean="0"/>
          </a:p>
          <a:p>
            <a:pPr fontAlgn="base">
              <a:buFont typeface="Wingdings" pitchFamily="2" charset="2"/>
              <a:buChar char="Ø"/>
            </a:pPr>
            <a:r>
              <a:rPr lang="ru-RU" u="sng" dirty="0" smtClean="0">
                <a:hlinkClick r:id="rId3"/>
              </a:rPr>
              <a:t>ТОП сборников для самоподготовки</a:t>
            </a:r>
            <a:endParaRPr lang="ru-RU" dirty="0" smtClean="0"/>
          </a:p>
          <a:p>
            <a:pPr fontAlgn="base">
              <a:buFont typeface="Wingdings" pitchFamily="2" charset="2"/>
              <a:buChar char="Ø"/>
            </a:pPr>
            <a:r>
              <a:rPr lang="ru-RU" u="sng" dirty="0" smtClean="0">
                <a:hlinkClick r:id="rId4"/>
              </a:rPr>
              <a:t>Монитор землетрясений</a:t>
            </a:r>
            <a:endParaRPr lang="ru-RU" dirty="0" smtClean="0"/>
          </a:p>
          <a:p>
            <a:pPr fontAlgn="base">
              <a:buFont typeface="Wingdings" pitchFamily="2" charset="2"/>
              <a:buChar char="Ø"/>
            </a:pPr>
            <a:r>
              <a:rPr lang="ru-RU" u="sng" dirty="0" smtClean="0">
                <a:hlinkClick r:id="rId5"/>
              </a:rPr>
              <a:t>Интерактивная политическая карта</a:t>
            </a:r>
            <a:endParaRPr lang="ru-RU" dirty="0" smtClean="0"/>
          </a:p>
          <a:p>
            <a:pPr fontAlgn="base">
              <a:buFont typeface="Wingdings" pitchFamily="2" charset="2"/>
              <a:buChar char="Ø"/>
            </a:pPr>
            <a:r>
              <a:rPr lang="ru-RU" u="sng" dirty="0" smtClean="0">
                <a:hlinkClick r:id="rId6"/>
              </a:rPr>
              <a:t>3D глобусы разного содержания</a:t>
            </a:r>
            <a:r>
              <a:rPr lang="ru-RU" dirty="0" smtClean="0"/>
              <a:t> </a:t>
            </a:r>
          </a:p>
          <a:p>
            <a:pPr fontAlgn="base">
              <a:buFont typeface="Wingdings" pitchFamily="2" charset="2"/>
              <a:buChar char="Ø"/>
            </a:pPr>
            <a:r>
              <a:rPr lang="ru-RU" u="sng" dirty="0" smtClean="0">
                <a:hlinkClick r:id="rId7"/>
              </a:rPr>
              <a:t>Интерактивная карта погоды</a:t>
            </a:r>
            <a:endParaRPr lang="ru-RU" dirty="0" smtClean="0"/>
          </a:p>
          <a:p>
            <a:pPr fontAlgn="base">
              <a:buFont typeface="Wingdings" pitchFamily="2" charset="2"/>
              <a:buChar char="Ø"/>
            </a:pPr>
            <a:r>
              <a:rPr lang="ru-RU" u="sng" dirty="0" smtClean="0">
                <a:hlinkClick r:id="rId8"/>
              </a:rPr>
              <a:t>Бесплатный курс</a:t>
            </a:r>
            <a:r>
              <a:rPr lang="ru-RU" dirty="0" smtClean="0"/>
              <a:t> “Земля изнутри и снаружи”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Мульти-Россия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44" t="5682" r="1168" b="2771"/>
          <a:stretch>
            <a:fillRect/>
          </a:stretch>
        </p:blipFill>
        <p:spPr bwMode="auto">
          <a:xfrm>
            <a:off x="428596" y="1643050"/>
            <a:ext cx="8229600" cy="441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http://qrcoder.ru/code/?https%3A%2F%2Fwww.youtube.com%2Fwatch%3Fv%3DQpWqjb18Rz4&amp;4&amp;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214818"/>
            <a:ext cx="1562100" cy="156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Читательская грамотность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Определите, столица </a:t>
            </a:r>
            <a:r>
              <a:rPr lang="ru-RU" b="1" dirty="0" smtClean="0">
                <a:solidFill>
                  <a:srgbClr val="FF0000"/>
                </a:solidFill>
              </a:rPr>
              <a:t>какой республики </a:t>
            </a:r>
            <a:r>
              <a:rPr lang="ru-RU" b="1" dirty="0" smtClean="0"/>
              <a:t>в составе РФ имеет географические координаты 62° с. </a:t>
            </a:r>
            <a:r>
              <a:rPr lang="ru-RU" b="1" dirty="0" err="1" smtClean="0"/>
              <a:t>ш</a:t>
            </a:r>
            <a:r>
              <a:rPr lang="ru-RU" b="1" dirty="0" smtClean="0"/>
              <a:t>. 34° в. д.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   Расположите регионы России по степени </a:t>
            </a:r>
            <a:r>
              <a:rPr lang="ru-RU" b="1" dirty="0" smtClean="0">
                <a:solidFill>
                  <a:srgbClr val="FF0000"/>
                </a:solidFill>
              </a:rPr>
              <a:t>уменьшения</a:t>
            </a:r>
            <a:r>
              <a:rPr lang="ru-RU" b="1" dirty="0" smtClean="0"/>
              <a:t> естественного плодородия почв на их территории. Запишите в ответ получившуюся последовательность цифр. 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b="1" dirty="0" smtClean="0"/>
              <a:t>1)  Ростовская область </a:t>
            </a:r>
          </a:p>
          <a:p>
            <a:pPr>
              <a:buNone/>
            </a:pPr>
            <a:r>
              <a:rPr lang="ru-RU" b="1" dirty="0" smtClean="0"/>
              <a:t>2)  Тверская область </a:t>
            </a:r>
          </a:p>
          <a:p>
            <a:pPr>
              <a:buNone/>
            </a:pPr>
            <a:r>
              <a:rPr lang="ru-RU" b="1" dirty="0" smtClean="0"/>
              <a:t>3)  Республика Коми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Математическая грамотность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580" t="19887" r="3832" b="9084"/>
          <a:stretch>
            <a:fillRect/>
          </a:stretch>
        </p:blipFill>
        <p:spPr bwMode="auto">
          <a:xfrm>
            <a:off x="1285867" y="1500174"/>
            <a:ext cx="7858133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Читательская и математическая грамотность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u="sng" dirty="0" smtClean="0"/>
              <a:t>Задание 23</a:t>
            </a:r>
            <a:r>
              <a:rPr lang="ru-RU" sz="2400" dirty="0" smtClean="0"/>
              <a:t>. </a:t>
            </a:r>
            <a:r>
              <a:rPr lang="ru-RU" dirty="0" smtClean="0"/>
              <a:t>В ответе авторы чаще всего пишут единицы измерения. Если, например, нужно определить среднюю плотность населения в Ярославской области в 2014 году, а в ответе вписать количество человек на квадратный километр, это и есть подсказка. </a:t>
            </a:r>
            <a:br>
              <a:rPr lang="ru-RU" dirty="0" smtClean="0"/>
            </a:br>
            <a:r>
              <a:rPr lang="ru-RU" dirty="0" smtClean="0"/>
              <a:t>В единицах измерения в ответе нам уже показали формулу расчета.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Ответ:____________________</a:t>
            </a:r>
            <a:r>
              <a:rPr lang="ru-RU" dirty="0" smtClean="0"/>
              <a:t> </a:t>
            </a:r>
            <a:r>
              <a:rPr lang="ru-RU" b="1" dirty="0" smtClean="0"/>
              <a:t>чел/ км²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или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Определите густоту железнодорожной сети в Томской области в 2010 году. Полученный результат округлите до целого числа.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Ответ:_____________________</a:t>
            </a:r>
            <a:r>
              <a:rPr lang="ru-RU" b="1" dirty="0" err="1" smtClean="0"/>
              <a:t>км</a:t>
            </a:r>
            <a:r>
              <a:rPr lang="ru-RU" b="1" dirty="0" smtClean="0"/>
              <a:t>/ км² </a:t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Причины низкого качества знаний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Разная степень наличия мотивации </a:t>
            </a:r>
          </a:p>
          <a:p>
            <a:pPr marL="514350" indent="-514350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Работа с географической номенклатурой с использованием тренажёра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«Тесты Леонида Мотовских»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43174" y="1934355"/>
            <a:ext cx="371477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Политико-административная карта России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44" t="7260"/>
          <a:stretch>
            <a:fillRect/>
          </a:stretch>
        </p:blipFill>
        <p:spPr bwMode="auto">
          <a:xfrm>
            <a:off x="785786" y="1928802"/>
            <a:ext cx="7809292" cy="419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Физическая карта России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832" t="7260"/>
          <a:stretch>
            <a:fillRect/>
          </a:stretch>
        </p:blipFill>
        <p:spPr bwMode="auto">
          <a:xfrm>
            <a:off x="714348" y="1857364"/>
            <a:ext cx="7737854" cy="419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Цифровая образовательная платформа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ЯКласс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832" t="5682" r="5607" b="5927"/>
          <a:stretch>
            <a:fillRect/>
          </a:stretch>
        </p:blipFill>
        <p:spPr bwMode="auto">
          <a:xfrm>
            <a:off x="857224" y="1857364"/>
            <a:ext cx="728667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Российская электронная школа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037" t="5682" r="10046" b="9084"/>
          <a:stretch>
            <a:fillRect/>
          </a:stretch>
        </p:blipFill>
        <p:spPr bwMode="auto">
          <a:xfrm>
            <a:off x="1142976" y="1666863"/>
            <a:ext cx="6786610" cy="452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Тесты по географии онлайн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 l="3087" t="6036" r="922" b="7294"/>
          <a:stretch>
            <a:fillRect/>
          </a:stretch>
        </p:blipFill>
        <p:spPr bwMode="auto">
          <a:xfrm>
            <a:off x="785786" y="1889444"/>
            <a:ext cx="7445435" cy="379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http://qrcoder.ru/code/?https%3A%2F%2Fonlinetestpad.com%2Fru%2Ftests%2Fgeography&amp;4&amp;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285728"/>
            <a:ext cx="1562100" cy="156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Сайт «География»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420" t="6314" r="17430"/>
          <a:stretch>
            <a:fillRect/>
          </a:stretch>
        </p:blipFill>
        <p:spPr bwMode="auto">
          <a:xfrm>
            <a:off x="1357290" y="1643050"/>
            <a:ext cx="5000660" cy="424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qrcoder.ru/code/?http%3A%2F%2Fgeographyofrussia.com&amp;4&amp;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4286256"/>
            <a:ext cx="1695452" cy="1695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Подготовка к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ОГЭ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ЕГЭ  по географии</a:t>
            </a:r>
            <a:endParaRPr lang="ru-RU" sz="2400" b="1" dirty="0"/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44" t="5682" r="2056"/>
          <a:stretch>
            <a:fillRect/>
          </a:stretch>
        </p:blipFill>
        <p:spPr bwMode="auto">
          <a:xfrm>
            <a:off x="714348" y="1857364"/>
            <a:ext cx="7643866" cy="426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3D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глобусы разного содержания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929454" y="4357694"/>
            <a:ext cx="1866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 l="17287" t="8389" r="16043"/>
          <a:stretch>
            <a:fillRect/>
          </a:stretch>
        </p:blipFill>
        <p:spPr bwMode="auto">
          <a:xfrm>
            <a:off x="857224" y="1500174"/>
            <a:ext cx="5929354" cy="458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Причины низкого качества знаний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Разная степень наличия мотивации 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Потерян интерес к предмету</a:t>
            </a:r>
          </a:p>
          <a:p>
            <a:pPr marL="514350" indent="-514350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Причины низкого качества знаний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Разная степень наличия мотивации 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Потерян интерес к предмету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Недостаточно развита читательская грамотность</a:t>
            </a:r>
          </a:p>
          <a:p>
            <a:pPr marL="514350" indent="-514350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Причины низкого качества знаний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Разная степень наличия мотивации 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Потерян интерес к предмету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Недостаточно развита читательская грамотность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Недостаточно развита математическая грамотность</a:t>
            </a:r>
          </a:p>
          <a:p>
            <a:pPr marL="514350" indent="-514350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Причины низкого качества знаний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Разная степень наличия мотивации 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Потерян интерес к предмету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Недостаточно развита читательская грамотность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Недостаточно развита математическая грамотность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Недостаточно развита картографическая грамотность</a:t>
            </a:r>
          </a:p>
          <a:p>
            <a:pPr marL="514350" indent="-51435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Причины низкого качества знаний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Разная степень наличия мотивации 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Потерян интерес к предмету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Недостаточно развита читательская грамотность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Недостаточно развита математическая грамотность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Недостаточно развита картографическая грамотность</a:t>
            </a:r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6)   Антипатия к домашним работам и урокам</a:t>
            </a:r>
          </a:p>
          <a:p>
            <a:pPr marL="514350" indent="-514350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Повысить мотивацию, заинтересовать</a:t>
            </a:r>
          </a:p>
        </p:txBody>
      </p:sp>
      <p:pic>
        <p:nvPicPr>
          <p:cNvPr id="4" name="Picture 2" descr="https://lh7-us.googleusercontent.com/oM4ys81_7Q97mqefo2WMv0q7OUIvnkfiSKzgOz_u8dEMK9_XPJJc3GjcRM0FJ6RsPq8k4ckMfneN381jdB5MLzKiF3Q4BPl23h9TARffCuZ3FbQh1lmqqlENni6EKaIx_ZwsohuyKnmqWML1JvvRNnbvoA=s2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1" y="1357299"/>
            <a:ext cx="928694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Повысить мотивацию, заинтересовать</a:t>
            </a:r>
          </a:p>
          <a:p>
            <a:pPr marL="457200" indent="-457200">
              <a:buAutoNum type="arabicParenR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 startAt="2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Приобщить к чтению</a:t>
            </a:r>
          </a:p>
        </p:txBody>
      </p:sp>
      <p:pic>
        <p:nvPicPr>
          <p:cNvPr id="4" name="Picture 2" descr="https://lh7-us.googleusercontent.com/oM4ys81_7Q97mqefo2WMv0q7OUIvnkfiSKzgOz_u8dEMK9_XPJJc3GjcRM0FJ6RsPq8k4ckMfneN381jdB5MLzKiF3Q4BPl23h9TARffCuZ3FbQh1lmqqlENni6EKaIx_ZwsohuyKnmqWML1JvvRNnbvoA=s20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1071546"/>
            <a:ext cx="1143009" cy="1143009"/>
          </a:xfrm>
          <a:prstGeom prst="rect">
            <a:avLst/>
          </a:prstGeom>
          <a:noFill/>
        </p:spPr>
      </p:pic>
      <p:pic>
        <p:nvPicPr>
          <p:cNvPr id="8" name="Picture 4" descr="https://lh7-us.googleusercontent.com/coM2kS6enPosAkwuQXOPodPB7sywA2y44JhXa45ELUP0HPNJnsHSa7kjYwHIbImNEseLWD_DbHEKgvUAm1Y8E-2jhiO7XceTphJwVturJXiayfYeqJ94WMPTB56J5-F4tN__bXw732PzdFkaQrjTxFU5vA=s20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2357430"/>
            <a:ext cx="874612" cy="874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390</Words>
  <Application>Microsoft Office PowerPoint</Application>
  <PresentationFormat>Экран (4:3)</PresentationFormat>
  <Paragraphs>120</Paragraphs>
  <Slides>28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Тема Office</vt:lpstr>
      <vt:lpstr> Использование ЦОР при подготовке школьников с низким качеством знаний к ОГЭ по географии </vt:lpstr>
      <vt:lpstr>Причины низкого качества знаний</vt:lpstr>
      <vt:lpstr>Причины низкого качества знаний</vt:lpstr>
      <vt:lpstr>Причины низкого качества знаний</vt:lpstr>
      <vt:lpstr>Причины низкого качества знаний</vt:lpstr>
      <vt:lpstr>Причины низкого качества знаний</vt:lpstr>
      <vt:lpstr>Причины низкого качества знаний</vt:lpstr>
      <vt:lpstr>Задачи</vt:lpstr>
      <vt:lpstr>Задачи</vt:lpstr>
      <vt:lpstr>Задачи</vt:lpstr>
      <vt:lpstr>Задачи</vt:lpstr>
      <vt:lpstr>Задачи</vt:lpstr>
      <vt:lpstr>Задачи</vt:lpstr>
      <vt:lpstr>Цифровые образовательные ресурсы</vt:lpstr>
      <vt:lpstr>Цифровые образовательные ресурсы</vt:lpstr>
      <vt:lpstr>Мульти-Россия </vt:lpstr>
      <vt:lpstr>Читательская грамотность</vt:lpstr>
      <vt:lpstr>Математическая грамотность</vt:lpstr>
      <vt:lpstr>Читательская и математическая грамотность</vt:lpstr>
      <vt:lpstr> Работа с географической номенклатурой с использованием тренажёра  «Тесты Леонида Мотовских» </vt:lpstr>
      <vt:lpstr>  Политико-административная карта России   </vt:lpstr>
      <vt:lpstr>Физическая карта России </vt:lpstr>
      <vt:lpstr>Цифровая образовательная платформа «ЯКласс»</vt:lpstr>
      <vt:lpstr>Российская электронная школа</vt:lpstr>
      <vt:lpstr>Тесты по географии онлайн </vt:lpstr>
      <vt:lpstr>Сайт «География»</vt:lpstr>
      <vt:lpstr>Подготовка к ОГЭ и ЕГЭ  по географии</vt:lpstr>
      <vt:lpstr>3D глобусы разного содержания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ЦОР при подготовке школьников с низким качеством знаний к ГИА по географии</dc:title>
  <dc:creator>Юлия Колткова</dc:creator>
  <cp:lastModifiedBy>Горбатова О.Н.</cp:lastModifiedBy>
  <cp:revision>17</cp:revision>
  <dcterms:created xsi:type="dcterms:W3CDTF">2024-02-06T14:09:09Z</dcterms:created>
  <dcterms:modified xsi:type="dcterms:W3CDTF">2024-02-13T01:19:24Z</dcterms:modified>
</cp:coreProperties>
</file>