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58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C6EEC-ADE9-45B3-9C95-6E1A8026C622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4F9B-ECA4-428F-8295-44FB5B1D0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924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C6EEC-ADE9-45B3-9C95-6E1A8026C622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4F9B-ECA4-428F-8295-44FB5B1D0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806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C6EEC-ADE9-45B3-9C95-6E1A8026C622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4F9B-ECA4-428F-8295-44FB5B1D0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938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C6EEC-ADE9-45B3-9C95-6E1A8026C622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4F9B-ECA4-428F-8295-44FB5B1D0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328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C6EEC-ADE9-45B3-9C95-6E1A8026C622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4F9B-ECA4-428F-8295-44FB5B1D0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915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C6EEC-ADE9-45B3-9C95-6E1A8026C622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4F9B-ECA4-428F-8295-44FB5B1D0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007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C6EEC-ADE9-45B3-9C95-6E1A8026C622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4F9B-ECA4-428F-8295-44FB5B1D0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46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C6EEC-ADE9-45B3-9C95-6E1A8026C622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4F9B-ECA4-428F-8295-44FB5B1D0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338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C6EEC-ADE9-45B3-9C95-6E1A8026C622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4F9B-ECA4-428F-8295-44FB5B1D0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119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C6EEC-ADE9-45B3-9C95-6E1A8026C622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4F9B-ECA4-428F-8295-44FB5B1D0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406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C6EEC-ADE9-45B3-9C95-6E1A8026C622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4F9B-ECA4-428F-8295-44FB5B1D0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526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/>
            </a:gs>
            <a:gs pos="74000">
              <a:schemeClr val="accent1">
                <a:lumMod val="45000"/>
                <a:lumOff val="55000"/>
              </a:schemeClr>
            </a:gs>
            <a:gs pos="9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C6EEC-ADE9-45B3-9C95-6E1A8026C622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44F9B-ECA4-428F-8295-44FB5B1D0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432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Monotype Corsiva" panose="03010101010201010101" pitchFamily="66" charset="0"/>
              </a:rPr>
              <a:t>Социализация и интеграция детей-</a:t>
            </a:r>
            <a:r>
              <a:rPr lang="ru-RU" dirty="0" err="1" smtClean="0">
                <a:latin typeface="Monotype Corsiva" panose="03010101010201010101" pitchFamily="66" charset="0"/>
              </a:rPr>
              <a:t>инофонов</a:t>
            </a:r>
            <a:r>
              <a:rPr lang="ru-RU" dirty="0" smtClean="0">
                <a:latin typeface="Monotype Corsiva" panose="03010101010201010101" pitchFamily="66" charset="0"/>
              </a:rPr>
              <a:t> в образовательное пространство российской школы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body" idx="1"/>
          </p:nvPr>
        </p:nvSpPr>
        <p:spPr>
          <a:xfrm>
            <a:off x="1041400" y="5646738"/>
            <a:ext cx="10515600" cy="1500187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Директор МБОУ «СОШ №19» – </a:t>
            </a:r>
            <a:r>
              <a:rPr lang="ru-RU" sz="3600" dirty="0" err="1" smtClean="0">
                <a:solidFill>
                  <a:schemeClr val="tx1"/>
                </a:solidFill>
                <a:latin typeface="Monotype Corsiva" panose="03010101010201010101" pitchFamily="66" charset="0"/>
              </a:rPr>
              <a:t>Кованова</a:t>
            </a:r>
            <a:r>
              <a:rPr lang="ru-RU" sz="3600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 О.С.</a:t>
            </a:r>
            <a:endParaRPr lang="ru-RU" sz="3600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Подзаголовок 5"/>
          <p:cNvSpPr txBox="1">
            <a:spLocks/>
          </p:cNvSpPr>
          <p:nvPr/>
        </p:nvSpPr>
        <p:spPr>
          <a:xfrm>
            <a:off x="1041400" y="959644"/>
            <a:ext cx="105156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05075" y="31124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atin typeface="Monotype Corsiva" panose="03010101010201010101" pitchFamily="66" charset="0"/>
              </a:rPr>
              <a:t>Муниципальное бюджетное общеобразовательное учреждение</a:t>
            </a:r>
          </a:p>
          <a:p>
            <a:pPr algn="ctr"/>
            <a:r>
              <a:rPr lang="ru-RU" dirty="0">
                <a:latin typeface="Monotype Corsiva" panose="03010101010201010101" pitchFamily="66" charset="0"/>
              </a:rPr>
              <a:t>«Средняя общеобразовательная школа №19»</a:t>
            </a:r>
          </a:p>
          <a:p>
            <a:pPr algn="ctr"/>
            <a:r>
              <a:rPr lang="ru-RU" dirty="0">
                <a:latin typeface="Monotype Corsiva" panose="03010101010201010101" pitchFamily="66" charset="0"/>
              </a:rPr>
              <a:t>г. Рубцовска Алтайского края</a:t>
            </a:r>
          </a:p>
        </p:txBody>
      </p:sp>
    </p:spTree>
    <p:extLst>
      <p:ext uri="{BB962C8B-B14F-4D97-AF65-F5344CB8AC3E}">
        <p14:creationId xmlns:p14="http://schemas.microsoft.com/office/powerpoint/2010/main" val="2985792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736" y="4979504"/>
            <a:ext cx="11464855" cy="16002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Monotype Corsiva" panose="03010101010201010101" pitchFamily="66" charset="0"/>
              </a:rPr>
              <a:t>Игра снижает напряжение, непроизвольно побуждает обучаемых к активному участию в учебном процессе, вызывает интерес к языку.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4" r="9314"/>
          <a:stretch>
            <a:fillRect/>
          </a:stretch>
        </p:blipFill>
        <p:spPr>
          <a:xfrm>
            <a:off x="361950" y="539750"/>
            <a:ext cx="6365382" cy="502616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11987" y="539750"/>
            <a:ext cx="3932237" cy="3811588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Monotype Corsiva" panose="03010101010201010101" pitchFamily="66" charset="0"/>
              </a:rPr>
              <a:t>Чтобы обучение русскому языку было успешным были использованы различные задания: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Monotype Corsiva" panose="03010101010201010101" pitchFamily="66" charset="0"/>
              </a:rPr>
              <a:t>Работа с фигурками животных;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Monotype Corsiva" panose="03010101010201010101" pitchFamily="66" charset="0"/>
              </a:rPr>
              <a:t>Работа с пословицами и скороговорками;</a:t>
            </a:r>
          </a:p>
          <a:p>
            <a:pPr marL="285750" indent="-285750">
              <a:buFontTx/>
              <a:buChar char="-"/>
            </a:pPr>
            <a:r>
              <a:rPr lang="ru-RU" sz="2400" dirty="0" err="1" smtClean="0">
                <a:latin typeface="Monotype Corsiva" panose="03010101010201010101" pitchFamily="66" charset="0"/>
              </a:rPr>
              <a:t>Инсценирование</a:t>
            </a:r>
            <a:r>
              <a:rPr lang="ru-RU" sz="2400" dirty="0" smtClean="0">
                <a:latin typeface="Monotype Corsiva" panose="03010101010201010101" pitchFamily="66" charset="0"/>
              </a:rPr>
              <a:t> сказок»;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Monotype Corsiva" panose="03010101010201010101" pitchFamily="66" charset="0"/>
              </a:rPr>
              <a:t>Слушание сказки на родном детям языке.</a:t>
            </a:r>
          </a:p>
        </p:txBody>
      </p:sp>
    </p:spTree>
    <p:extLst>
      <p:ext uri="{BB962C8B-B14F-4D97-AF65-F5344CB8AC3E}">
        <p14:creationId xmlns:p14="http://schemas.microsoft.com/office/powerpoint/2010/main" val="4153265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614" y="1043609"/>
            <a:ext cx="11077229" cy="1600200"/>
          </a:xfrm>
        </p:spPr>
        <p:txBody>
          <a:bodyPr>
            <a:noAutofit/>
          </a:bodyPr>
          <a:lstStyle/>
          <a:p>
            <a:pPr algn="ctr"/>
            <a:r>
              <a:rPr lang="ru-RU" sz="4400" dirty="0">
                <a:latin typeface="Monotype Corsiva" panose="03010101010201010101" pitchFamily="66" charset="0"/>
              </a:rPr>
              <a:t>Реализация программы по социализации и адаптации детей мигрантов </a:t>
            </a:r>
            <a:r>
              <a:rPr lang="ru-RU" sz="4400" dirty="0" smtClean="0">
                <a:latin typeface="Monotype Corsiva" panose="03010101010201010101" pitchFamily="66" charset="0"/>
              </a:rPr>
              <a:t>через </a:t>
            </a:r>
            <a:r>
              <a:rPr lang="ru-RU" sz="4400" dirty="0">
                <a:latin typeface="Monotype Corsiva" panose="03010101010201010101" pitchFamily="66" charset="0"/>
              </a:rPr>
              <a:t>дополнительное образование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5178286"/>
            <a:ext cx="11077229" cy="690701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Monotype Corsiva" panose="03010101010201010101" pitchFamily="66" charset="0"/>
              </a:rPr>
              <a:t>Учитель начальных классов МБОУ «СОШ №19» – </a:t>
            </a:r>
            <a:r>
              <a:rPr lang="ru-RU" sz="3600" dirty="0" err="1" smtClean="0">
                <a:latin typeface="Monotype Corsiva" panose="03010101010201010101" pitchFamily="66" charset="0"/>
              </a:rPr>
              <a:t>Шопп</a:t>
            </a:r>
            <a:r>
              <a:rPr lang="ru-RU" sz="3600" dirty="0" smtClean="0">
                <a:latin typeface="Monotype Corsiva" panose="03010101010201010101" pitchFamily="66" charset="0"/>
              </a:rPr>
              <a:t> Л.Д.</a:t>
            </a:r>
            <a:endParaRPr lang="ru-RU" sz="36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803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53147"/>
            <a:ext cx="10933044" cy="1229001"/>
          </a:xfrm>
        </p:spPr>
        <p:txBody>
          <a:bodyPr>
            <a:normAutofit/>
          </a:bodyPr>
          <a:lstStyle/>
          <a:p>
            <a:r>
              <a:rPr lang="ru-RU" dirty="0">
                <a:latin typeface="Monotype Corsiva" panose="03010101010201010101" pitchFamily="66" charset="0"/>
              </a:rPr>
              <a:t>В школе созданы условия для активного вовлечения обучающихся  во внеклассную  познавательную деятельность.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5984" y="1653347"/>
            <a:ext cx="4414216" cy="5244824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Monotype Corsiva" panose="03010101010201010101" pitchFamily="66" charset="0"/>
              </a:rPr>
              <a:t>1. Уроки толерантности, спортивные состязания,  адаптационные игры и упражнения, фестивали, форумы, конкурсы, уроки этики, дебаты, деловые игры по правовым вопросам, дискуссионные площадки по личностным, этническим и другим вопросам;</a:t>
            </a:r>
          </a:p>
          <a:p>
            <a:r>
              <a:rPr lang="ru-RU" sz="2000" dirty="0">
                <a:latin typeface="Monotype Corsiva" panose="03010101010201010101" pitchFamily="66" charset="0"/>
              </a:rPr>
              <a:t>2.Спланирована и проводится работа с родителями детей - мигрантов(консультации, открытые занятия, встречи с представителями администрации школы и органов местной власти;)</a:t>
            </a:r>
          </a:p>
          <a:p>
            <a:r>
              <a:rPr lang="ru-RU" sz="2000" dirty="0">
                <a:latin typeface="Monotype Corsiva" panose="03010101010201010101" pitchFamily="66" charset="0"/>
              </a:rPr>
              <a:t>3. Сотрудничество с различными учреждениями социума. Это посещение музеев,  библиотек, выставок.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0" b="20390"/>
          <a:stretch>
            <a:fillRect/>
          </a:stretch>
        </p:blipFill>
        <p:spPr>
          <a:xfrm>
            <a:off x="5600632" y="1653347"/>
            <a:ext cx="6172200" cy="4873625"/>
          </a:xfrm>
        </p:spPr>
      </p:pic>
    </p:spTree>
    <p:extLst>
      <p:ext uri="{BB962C8B-B14F-4D97-AF65-F5344CB8AC3E}">
        <p14:creationId xmlns:p14="http://schemas.microsoft.com/office/powerpoint/2010/main" val="682662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14400" y="73263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Monotype Corsiva" panose="03010101010201010101" pitchFamily="66" charset="0"/>
              </a:rPr>
              <a:t>Проводятся </a:t>
            </a:r>
            <a:r>
              <a:rPr lang="ru-RU" sz="3100" dirty="0">
                <a:latin typeface="Monotype Corsiva" panose="03010101010201010101" pitchFamily="66" charset="0"/>
              </a:rPr>
              <a:t>мероприятия, где дети-россияне знакомят детей-мигрантов со своей родиной, обычаями, традициями русского народа. В свою очередь дети – мигранты рассказывают о культуре, быте своего народа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1431220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987424"/>
            <a:ext cx="3932237" cy="4881563"/>
          </a:xfrm>
        </p:spPr>
        <p:txBody>
          <a:bodyPr>
            <a:normAutofit lnSpcReduction="10000"/>
          </a:bodyPr>
          <a:lstStyle/>
          <a:p>
            <a:r>
              <a:rPr lang="ru-RU" sz="3200" dirty="0">
                <a:latin typeface="Monotype Corsiva" panose="03010101010201010101" pitchFamily="66" charset="0"/>
              </a:rPr>
              <a:t>Коррекция дальнейшей работы организуется на основании проведенных итоговых тестов и наблюдений. По результатам адаптации разрабатываются предложения по дальнейшей работе с учащимся данной категории.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2839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427383"/>
            <a:ext cx="10898325" cy="5441605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14000" dirty="0" smtClean="0">
                <a:latin typeface="Monotype Corsiva" panose="03010101010201010101" pitchFamily="66" charset="0"/>
              </a:rPr>
              <a:t>Спасибо </a:t>
            </a:r>
          </a:p>
          <a:p>
            <a:pPr algn="ctr"/>
            <a:r>
              <a:rPr lang="ru-RU" sz="14000" dirty="0" smtClean="0">
                <a:latin typeface="Monotype Corsiva" panose="03010101010201010101" pitchFamily="66" charset="0"/>
              </a:rPr>
              <a:t>за </a:t>
            </a:r>
          </a:p>
          <a:p>
            <a:pPr algn="ctr"/>
            <a:r>
              <a:rPr lang="ru-RU" sz="14000" dirty="0" smtClean="0">
                <a:latin typeface="Monotype Corsiva" panose="03010101010201010101" pitchFamily="66" charset="0"/>
              </a:rPr>
              <a:t>внимание</a:t>
            </a:r>
            <a:endParaRPr lang="ru-RU" sz="140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179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163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anose="03010101010201010101" pitchFamily="66" charset="0"/>
              </a:rPr>
              <a:t>Дети-</a:t>
            </a:r>
            <a:r>
              <a:rPr lang="ru-RU" dirty="0" err="1" smtClean="0">
                <a:latin typeface="Monotype Corsiva" panose="03010101010201010101" pitchFamily="66" charset="0"/>
              </a:rPr>
              <a:t>инофоны</a:t>
            </a:r>
            <a:r>
              <a:rPr lang="ru-RU" dirty="0" smtClean="0">
                <a:latin typeface="Monotype Corsiva" panose="03010101010201010101" pitchFamily="66" charset="0"/>
              </a:rPr>
              <a:t> и дети-билингвы как субъект программы наставничества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653208" y="5500412"/>
            <a:ext cx="9144000" cy="1655762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Monotype Corsiva" panose="03010101010201010101" pitchFamily="66" charset="0"/>
              </a:rPr>
              <a:t>Учитель начальных классов МБОУ «СОШ №19» – Нечаева Е.Н.</a:t>
            </a:r>
            <a:endParaRPr lang="ru-RU" sz="36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661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6917636" y="983973"/>
            <a:ext cx="4424154" cy="475808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4000" dirty="0">
                <a:latin typeface="Monotype Corsiva" panose="03010101010201010101" pitchFamily="66" charset="0"/>
              </a:rPr>
              <a:t>Для того, чтобы дети-</a:t>
            </a:r>
            <a:r>
              <a:rPr lang="ru-RU" sz="4000" dirty="0" err="1">
                <a:latin typeface="Monotype Corsiva" panose="03010101010201010101" pitchFamily="66" charset="0"/>
              </a:rPr>
              <a:t>инофоны</a:t>
            </a:r>
            <a:r>
              <a:rPr lang="ru-RU" sz="4000" dirty="0">
                <a:latin typeface="Monotype Corsiva" panose="03010101010201010101" pitchFamily="66" charset="0"/>
              </a:rPr>
              <a:t> быстрее освоили русский язык на уроках в своём классе, я организовываю взаимодействие наставнических пар. Модель наставнических пар такова: ученик-</a:t>
            </a:r>
            <a:r>
              <a:rPr lang="ru-RU" sz="4000" dirty="0" err="1">
                <a:latin typeface="Monotype Corsiva" panose="03010101010201010101" pitchFamily="66" charset="0"/>
              </a:rPr>
              <a:t>инофон</a:t>
            </a:r>
            <a:r>
              <a:rPr lang="ru-RU" sz="4000" dirty="0">
                <a:latin typeface="Monotype Corsiva" panose="03010101010201010101" pitchFamily="66" charset="0"/>
              </a:rPr>
              <a:t>-ученик билингв, в рамках этой модели ученик-билингв становится наставником для ученика-</a:t>
            </a:r>
            <a:r>
              <a:rPr lang="ru-RU" sz="4000" dirty="0" err="1">
                <a:latin typeface="Monotype Corsiva" panose="03010101010201010101" pitchFamily="66" charset="0"/>
              </a:rPr>
              <a:t>инофона</a:t>
            </a:r>
            <a:endParaRPr lang="ru-RU" sz="4000" dirty="0">
              <a:latin typeface="Monotype Corsiva" panose="03010101010201010101" pitchFamily="66" charset="0"/>
            </a:endParaRPr>
          </a:p>
          <a:p>
            <a:endParaRPr lang="ru-RU" dirty="0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4B2A83CD-2071-4522-A30E-B010A4553DB7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2" r="2522"/>
          <a:stretch>
            <a:fillRect/>
          </a:stretch>
        </p:blipFill>
        <p:spPr bwMode="auto">
          <a:xfrm>
            <a:off x="472661" y="868432"/>
            <a:ext cx="6172200" cy="4873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107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3092" y="355514"/>
            <a:ext cx="8045795" cy="1600200"/>
          </a:xfrm>
        </p:spPr>
        <p:txBody>
          <a:bodyPr>
            <a:normAutofit/>
          </a:bodyPr>
          <a:lstStyle/>
          <a:p>
            <a:pPr algn="ctr"/>
            <a:r>
              <a:rPr lang="ru-RU" sz="4800" dirty="0">
                <a:latin typeface="Monotype Corsiva" panose="03010101010201010101" pitchFamily="66" charset="0"/>
              </a:rPr>
              <a:t>П</a:t>
            </a:r>
            <a:r>
              <a:rPr lang="ru-RU" sz="4800" dirty="0" smtClean="0">
                <a:latin typeface="Monotype Corsiva" panose="03010101010201010101" pitchFamily="66" charset="0"/>
              </a:rPr>
              <a:t>амятка </a:t>
            </a:r>
            <a:r>
              <a:rPr lang="ru-RU" sz="4800" dirty="0">
                <a:latin typeface="Monotype Corsiva" panose="03010101010201010101" pitchFamily="66" charset="0"/>
              </a:rPr>
              <a:t>для детей-</a:t>
            </a:r>
            <a:r>
              <a:rPr lang="ru-RU" sz="4800" dirty="0" err="1">
                <a:latin typeface="Monotype Corsiva" panose="03010101010201010101" pitchFamily="66" charset="0"/>
              </a:rPr>
              <a:t>билингвов</a:t>
            </a:r>
            <a:r>
              <a:rPr lang="ru-RU" sz="4000" dirty="0">
                <a:latin typeface="Monotype Corsiva" panose="03010101010201010101" pitchFamily="66" charset="0"/>
              </a:rPr>
              <a:t>:</a:t>
            </a:r>
            <a:br>
              <a:rPr lang="ru-RU" sz="4000" dirty="0">
                <a:latin typeface="Monotype Corsiva" panose="03010101010201010101" pitchFamily="66" charset="0"/>
              </a:rPr>
            </a:br>
            <a:endParaRPr lang="ru-RU" sz="4000" dirty="0">
              <a:latin typeface="Monotype Corsiva" panose="03010101010201010101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7449447" cy="2375452"/>
          </a:xfrm>
        </p:spPr>
        <p:txBody>
          <a:bodyPr>
            <a:normAutofit fontScale="92500" lnSpcReduction="10000"/>
          </a:bodyPr>
          <a:lstStyle/>
          <a:p>
            <a:r>
              <a:rPr lang="ru-RU" sz="3600" dirty="0" smtClean="0">
                <a:latin typeface="Monotype Corsiva" panose="03010101010201010101" pitchFamily="66" charset="0"/>
              </a:rPr>
              <a:t>1. Я рассажу, а ты послушай.</a:t>
            </a:r>
            <a:br>
              <a:rPr lang="ru-RU" sz="3600" dirty="0" smtClean="0">
                <a:latin typeface="Monotype Corsiva" panose="03010101010201010101" pitchFamily="66" charset="0"/>
              </a:rPr>
            </a:br>
            <a:r>
              <a:rPr lang="ru-RU" sz="3600" dirty="0" smtClean="0">
                <a:latin typeface="Monotype Corsiva" panose="03010101010201010101" pitchFamily="66" charset="0"/>
              </a:rPr>
              <a:t>2. Я произнесу, а ты повтори,</a:t>
            </a:r>
            <a:br>
              <a:rPr lang="ru-RU" sz="3600" dirty="0" smtClean="0">
                <a:latin typeface="Monotype Corsiva" panose="03010101010201010101" pitchFamily="66" charset="0"/>
              </a:rPr>
            </a:br>
            <a:r>
              <a:rPr lang="ru-RU" sz="3600" dirty="0" smtClean="0">
                <a:latin typeface="Monotype Corsiva" panose="03010101010201010101" pitchFamily="66" charset="0"/>
              </a:rPr>
              <a:t>3. Произнесём вместе.  </a:t>
            </a:r>
            <a:br>
              <a:rPr lang="ru-RU" sz="3600" dirty="0" smtClean="0">
                <a:latin typeface="Monotype Corsiva" panose="03010101010201010101" pitchFamily="66" charset="0"/>
              </a:rPr>
            </a:br>
            <a:r>
              <a:rPr lang="ru-RU" sz="3600" dirty="0" smtClean="0">
                <a:latin typeface="Monotype Corsiva" panose="03010101010201010101" pitchFamily="66" charset="0"/>
              </a:rPr>
              <a:t>4. Произнеси сам и попробуй объяснить значение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hello_html_m10490f4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54352" y="4636225"/>
            <a:ext cx="9588022" cy="222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487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5071" y="457200"/>
            <a:ext cx="10318060" cy="1620078"/>
          </a:xfrm>
        </p:spPr>
        <p:txBody>
          <a:bodyPr>
            <a:normAutofit fontScale="90000"/>
          </a:bodyPr>
          <a:lstStyle/>
          <a:p>
            <a:r>
              <a:rPr lang="ru-RU" sz="4000" b="1" dirty="0" err="1" smtClean="0">
                <a:latin typeface="Monotype Corsiva" panose="03010101010201010101" pitchFamily="66" charset="0"/>
              </a:rPr>
              <a:t>Мнемотаблицы</a:t>
            </a:r>
            <a:r>
              <a:rPr lang="ru-RU" sz="4000" dirty="0" smtClean="0">
                <a:latin typeface="Monotype Corsiva" panose="03010101010201010101" pitchFamily="66" charset="0"/>
              </a:rPr>
              <a:t> – это схемы, состоящие из последовательно расположенных изображений-символов, в которых зашифровано содержание текстов</a:t>
            </a:r>
            <a:r>
              <a:rPr lang="ru-RU" dirty="0" smtClean="0"/>
              <a:t>.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94523" y="2355574"/>
            <a:ext cx="10460866" cy="4035701"/>
          </a:xfrm>
        </p:spPr>
        <p:txBody>
          <a:bodyPr>
            <a:normAutofit lnSpcReduction="10000"/>
          </a:bodyPr>
          <a:lstStyle/>
          <a:p>
            <a:r>
              <a:rPr lang="ru-RU" dirty="0"/>
              <a:t> </a:t>
            </a:r>
            <a:r>
              <a:rPr lang="ru-RU" sz="3200" dirty="0">
                <a:latin typeface="Monotype Corsiva" panose="03010101010201010101" pitchFamily="66" charset="0"/>
              </a:rPr>
              <a:t>Я применяю </a:t>
            </a:r>
            <a:r>
              <a:rPr lang="ru-RU" sz="3200" dirty="0" err="1">
                <a:latin typeface="Monotype Corsiva" panose="03010101010201010101" pitchFamily="66" charset="0"/>
              </a:rPr>
              <a:t>мнемотаблицы</a:t>
            </a:r>
            <a:r>
              <a:rPr lang="ru-RU" sz="3200" dirty="0">
                <a:latin typeface="Monotype Corsiva" panose="03010101010201010101" pitchFamily="66" charset="0"/>
              </a:rPr>
              <a:t> при работе со стихотворениями, организовывая работу таким образом: читаем с ребятами стихотворение по смысловым частям. Во время чтения каждой смысловой части мы обсуждаем, о чем говорится в каждой части стихотворения, озаглавливаем каждую часть стихотворения таким словом, которое дети-</a:t>
            </a:r>
            <a:r>
              <a:rPr lang="ru-RU" sz="3200" dirty="0" err="1">
                <a:latin typeface="Monotype Corsiva" panose="03010101010201010101" pitchFamily="66" charset="0"/>
              </a:rPr>
              <a:t>инофоны</a:t>
            </a:r>
            <a:r>
              <a:rPr lang="ru-RU" sz="3200" dirty="0">
                <a:latin typeface="Monotype Corsiva" panose="03010101010201010101" pitchFamily="66" charset="0"/>
              </a:rPr>
              <a:t> смогут выучить, далее мы подбираем к каждой части иллюстрацию, приклеиваем в таблицу, а в конце дети-билингвы разучивают с детьми-</a:t>
            </a:r>
            <a:r>
              <a:rPr lang="ru-RU" sz="3200" dirty="0" err="1">
                <a:latin typeface="Monotype Corsiva" panose="03010101010201010101" pitchFamily="66" charset="0"/>
              </a:rPr>
              <a:t>инофонами</a:t>
            </a:r>
            <a:r>
              <a:rPr lang="ru-RU" sz="3200" dirty="0">
                <a:latin typeface="Monotype Corsiva" panose="03010101010201010101" pitchFamily="66" charset="0"/>
              </a:rPr>
              <a:t> новые слова</a:t>
            </a:r>
          </a:p>
        </p:txBody>
      </p:sp>
    </p:spTree>
    <p:extLst>
      <p:ext uri="{BB962C8B-B14F-4D97-AF65-F5344CB8AC3E}">
        <p14:creationId xmlns:p14="http://schemas.microsoft.com/office/powerpoint/2010/main" val="3008157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" r="627"/>
          <a:stretch>
            <a:fillRect/>
          </a:stretch>
        </p:blipFill>
        <p:spPr>
          <a:xfrm>
            <a:off x="547066" y="805069"/>
            <a:ext cx="10539573" cy="5923722"/>
          </a:xfr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47066" y="355514"/>
            <a:ext cx="10445612" cy="916695"/>
          </a:xfrm>
        </p:spPr>
        <p:txBody>
          <a:bodyPr>
            <a:noAutofit/>
          </a:bodyPr>
          <a:lstStyle/>
          <a:p>
            <a:pPr algn="just"/>
            <a:r>
              <a:rPr lang="ru-RU" b="1" dirty="0" err="1" smtClean="0">
                <a:latin typeface="Monotype Corsiva" panose="03010101010201010101" pitchFamily="66" charset="0"/>
              </a:rPr>
              <a:t>Мнемотаблица</a:t>
            </a:r>
            <a:r>
              <a:rPr lang="ru-RU" b="1" dirty="0" smtClean="0">
                <a:latin typeface="Monotype Corsiva" panose="03010101010201010101" pitchFamily="66" charset="0"/>
              </a:rPr>
              <a:t> по стихотворению </a:t>
            </a:r>
            <a:r>
              <a:rPr lang="ru-RU" b="1" dirty="0">
                <a:latin typeface="Monotype Corsiva" panose="03010101010201010101" pitchFamily="66" charset="0"/>
              </a:rPr>
              <a:t>А.Л. </a:t>
            </a:r>
            <a:r>
              <a:rPr lang="ru-RU" b="1" dirty="0" err="1">
                <a:latin typeface="Monotype Corsiva" panose="03010101010201010101" pitchFamily="66" charset="0"/>
              </a:rPr>
              <a:t>Барто</a:t>
            </a:r>
            <a:r>
              <a:rPr lang="ru-RU" b="1" dirty="0">
                <a:latin typeface="Monotype Corsiva" panose="03010101010201010101" pitchFamily="66" charset="0"/>
              </a:rPr>
              <a:t> «Игра в слова</a:t>
            </a:r>
            <a:r>
              <a:rPr lang="ru-RU" b="1" dirty="0" smtClean="0">
                <a:latin typeface="Monotype Corsiva" panose="03010101010201010101" pitchFamily="66" charset="0"/>
              </a:rPr>
              <a:t>»</a:t>
            </a:r>
            <a:r>
              <a:rPr lang="ru-RU" b="1" dirty="0">
                <a:latin typeface="Monotype Corsiva" panose="03010101010201010101" pitchFamily="66" charset="0"/>
              </a:rPr>
              <a:t/>
            </a:r>
            <a:br>
              <a:rPr lang="ru-RU" b="1" dirty="0">
                <a:latin typeface="Monotype Corsiva" panose="03010101010201010101" pitchFamily="66" charset="0"/>
              </a:rPr>
            </a:br>
            <a:endParaRPr lang="ru-RU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005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1063279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atin typeface="Monotype Corsiva" panose="03010101010201010101" pitchFamily="66" charset="0"/>
              </a:rPr>
              <a:t>Принцип наглядности в обучении русскому языку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66725" y="4589463"/>
            <a:ext cx="10880725" cy="1500187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Учитель русского языка и л</a:t>
            </a:r>
            <a:r>
              <a:rPr lang="ru-RU" sz="3600" dirty="0">
                <a:solidFill>
                  <a:schemeClr val="tx1"/>
                </a:solidFill>
                <a:latin typeface="Monotype Corsiva" panose="03010101010201010101" pitchFamily="66" charset="0"/>
              </a:rPr>
              <a:t>и</a:t>
            </a:r>
            <a:r>
              <a:rPr lang="ru-RU" sz="3600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тературы МБОУ «СОШ №19» - </a:t>
            </a:r>
            <a:r>
              <a:rPr lang="ru-RU" sz="3600" dirty="0" err="1" smtClean="0">
                <a:solidFill>
                  <a:schemeClr val="tx1"/>
                </a:solidFill>
                <a:latin typeface="Monotype Corsiva" panose="03010101010201010101" pitchFamily="66" charset="0"/>
              </a:rPr>
              <a:t>Кунгурова</a:t>
            </a:r>
            <a:r>
              <a:rPr lang="ru-RU" sz="3600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 О.Н.</a:t>
            </a:r>
            <a:endParaRPr lang="ru-RU" sz="3600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3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193745" y="477078"/>
            <a:ext cx="6286568" cy="61722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13205" y="477078"/>
            <a:ext cx="5014360" cy="61722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Monotype Corsiva" panose="03010101010201010101" pitchFamily="66" charset="0"/>
              </a:rPr>
              <a:t>Критерии уровня владения языком:</a:t>
            </a:r>
          </a:p>
          <a:p>
            <a:pPr marL="285750" indent="-285750">
              <a:buFontTx/>
              <a:buChar char="-"/>
            </a:pPr>
            <a:r>
              <a:rPr lang="ru-RU" sz="3600" dirty="0" smtClean="0">
                <a:latin typeface="Monotype Corsiva" panose="03010101010201010101" pitchFamily="66" charset="0"/>
              </a:rPr>
              <a:t>Не понимает, не говорит;</a:t>
            </a:r>
          </a:p>
          <a:p>
            <a:pPr marL="285750" indent="-285750">
              <a:buFontTx/>
              <a:buChar char="-"/>
            </a:pPr>
            <a:r>
              <a:rPr lang="ru-RU" sz="3600" dirty="0">
                <a:latin typeface="Monotype Corsiva" panose="03010101010201010101" pitchFamily="66" charset="0"/>
              </a:rPr>
              <a:t>П</a:t>
            </a:r>
            <a:r>
              <a:rPr lang="ru-RU" sz="3600" dirty="0" smtClean="0">
                <a:latin typeface="Monotype Corsiva" panose="03010101010201010101" pitchFamily="66" charset="0"/>
              </a:rPr>
              <a:t>онимает, но не говорит;</a:t>
            </a:r>
          </a:p>
          <a:p>
            <a:pPr marL="285750" indent="-285750">
              <a:buFontTx/>
              <a:buChar char="-"/>
            </a:pPr>
            <a:r>
              <a:rPr lang="ru-RU" sz="3600" dirty="0" smtClean="0">
                <a:latin typeface="Monotype Corsiva" panose="03010101010201010101" pitchFamily="66" charset="0"/>
              </a:rPr>
              <a:t>Понимает, но говорит плохо;</a:t>
            </a:r>
          </a:p>
          <a:p>
            <a:pPr marL="285750" indent="-285750">
              <a:buFontTx/>
              <a:buChar char="-"/>
            </a:pPr>
            <a:r>
              <a:rPr lang="ru-RU" sz="3600" dirty="0" smtClean="0">
                <a:latin typeface="Monotype Corsiva" panose="03010101010201010101" pitchFamily="66" charset="0"/>
              </a:rPr>
              <a:t>Понимает, говорит, но не читает;</a:t>
            </a:r>
          </a:p>
          <a:p>
            <a:pPr marL="285750" indent="-285750">
              <a:buFontTx/>
              <a:buChar char="-"/>
            </a:pPr>
            <a:r>
              <a:rPr lang="ru-RU" sz="3600" dirty="0" smtClean="0">
                <a:latin typeface="Monotype Corsiva" panose="03010101010201010101" pitchFamily="66" charset="0"/>
              </a:rPr>
              <a:t>Понимает, говорит, читает, но не осознает прочитанное.</a:t>
            </a:r>
            <a:endParaRPr lang="ru-RU" sz="36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242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39" y="-69574"/>
            <a:ext cx="11867321" cy="84482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Monotype Corsiva" panose="03010101010201010101" pitchFamily="66" charset="0"/>
              </a:rPr>
              <a:t>Принцип наглядности играет особую роль в обучении иностранному языку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81371" y="1162878"/>
            <a:ext cx="3932237" cy="3811588"/>
          </a:xfrm>
        </p:spPr>
        <p:txBody>
          <a:bodyPr>
            <a:noAutofit/>
          </a:bodyPr>
          <a:lstStyle/>
          <a:p>
            <a:r>
              <a:rPr lang="ru-RU" sz="3000" dirty="0" smtClean="0">
                <a:latin typeface="Monotype Corsiva" panose="03010101010201010101" pitchFamily="66" charset="0"/>
              </a:rPr>
              <a:t>Наглядность – это основа, на которой новый язык усваивается своеобразно, и формируются речевые процессы обучающихся. </a:t>
            </a:r>
          </a:p>
          <a:p>
            <a:r>
              <a:rPr lang="ru-RU" sz="3000" dirty="0" smtClean="0">
                <a:latin typeface="Monotype Corsiva" panose="03010101010201010101" pitchFamily="66" charset="0"/>
              </a:rPr>
              <a:t>Наглядный материал, независимо от возрастных особенностей, запоминается намного лучше</a:t>
            </a:r>
            <a:r>
              <a:rPr lang="ru-RU" sz="3200" dirty="0" smtClean="0">
                <a:latin typeface="Monotype Corsiva" panose="03010101010201010101" pitchFamily="66" charset="0"/>
              </a:rPr>
              <a:t>.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1" b="88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042329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456</Words>
  <Application>Microsoft Office PowerPoint</Application>
  <PresentationFormat>Широкоэкранный</PresentationFormat>
  <Paragraphs>41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Monotype Corsiva</vt:lpstr>
      <vt:lpstr>Тема Office</vt:lpstr>
      <vt:lpstr>Социализация и интеграция детей-инофонов в образовательное пространство российской школы</vt:lpstr>
      <vt:lpstr>Дети-инофоны и дети-билингвы как субъект программы наставничества</vt:lpstr>
      <vt:lpstr>Презентация PowerPoint</vt:lpstr>
      <vt:lpstr>Памятка для детей-билингвов: </vt:lpstr>
      <vt:lpstr>Мнемотаблицы – это схемы, состоящие из последовательно расположенных изображений-символов, в которых зашифровано содержание текстов.  </vt:lpstr>
      <vt:lpstr>Мнемотаблица по стихотворению А.Л. Барто «Игра в слова» </vt:lpstr>
      <vt:lpstr>Принцип наглядности в обучении русскому языку</vt:lpstr>
      <vt:lpstr>Презентация PowerPoint</vt:lpstr>
      <vt:lpstr>Принцип наглядности играет особую роль в обучении иностранному языку.</vt:lpstr>
      <vt:lpstr>Игра снижает напряжение, непроизвольно побуждает обучаемых к активному участию в учебном процессе, вызывает интерес к языку.</vt:lpstr>
      <vt:lpstr>Реализация программы по социализации и адаптации детей мигрантов через дополнительное образование</vt:lpstr>
      <vt:lpstr>В школе созданы условия для активного вовлечения обучающихся  во внеклассную  познавательную деятельность.</vt:lpstr>
      <vt:lpstr>Проводятся мероприятия, где дети-россияне знакомят детей-мигрантов со своей родиной, обычаями, традициями русского народа. В свою очередь дети – мигранты рассказывают о культуре, быте своего народа. 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Социализация и интеграция детей-инофонов в образовательное пространство российской школы</dc:title>
  <dc:creator>1</dc:creator>
  <cp:lastModifiedBy>Староселец О.А.</cp:lastModifiedBy>
  <cp:revision>19</cp:revision>
  <dcterms:created xsi:type="dcterms:W3CDTF">2024-02-20T09:47:24Z</dcterms:created>
  <dcterms:modified xsi:type="dcterms:W3CDTF">2024-02-21T01:53:27Z</dcterms:modified>
</cp:coreProperties>
</file>