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652" r:id="rId3"/>
  </p:sldMasterIdLst>
  <p:notesMasterIdLst>
    <p:notesMasterId r:id="rId14"/>
  </p:notesMasterIdLst>
  <p:sldIdLst>
    <p:sldId id="257" r:id="rId4"/>
    <p:sldId id="258" r:id="rId5"/>
    <p:sldId id="442" r:id="rId6"/>
    <p:sldId id="444" r:id="rId7"/>
    <p:sldId id="440" r:id="rId8"/>
    <p:sldId id="445" r:id="rId9"/>
    <p:sldId id="363" r:id="rId10"/>
    <p:sldId id="405" r:id="rId11"/>
    <p:sldId id="277" r:id="rId12"/>
    <p:sldId id="447" r:id="rId13"/>
  </p:sldIdLst>
  <p:sldSz cx="12192000" cy="6858000"/>
  <p:notesSz cx="6669088" cy="9926638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XO Oriel" panose="020B060403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2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енисенко Татьяна Владимировна" initials="ДТВ" lastIdx="1" clrIdx="0">
    <p:extLst>
      <p:ext uri="{19B8F6BF-5375-455C-9EA6-DF929625EA0E}">
        <p15:presenceInfo xmlns:p15="http://schemas.microsoft.com/office/powerpoint/2012/main" userId="S-1-5-21-1859550165-3154039316-777555746-21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94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CC663E9F-E173-4C9C-BEA1-2E5CAFE059C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24FEB134-CA40-42D6-8136-6BDF9311FED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82478"/>
            <a:ext cx="6046788" cy="481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E5E3294-A3EA-444F-ADD5-EFD8E97D361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3279775" cy="53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69E33087-B8AB-4CA6-B4A8-35870C8E7C3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4" y="0"/>
            <a:ext cx="3279775" cy="53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734151C2-FF42-4607-BD88-D6EFB7445B0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" y="10164954"/>
            <a:ext cx="3279775" cy="53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1144F4BC-71F1-4875-A4CF-F4FCACDFAD1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4" y="10164954"/>
            <a:ext cx="3279775" cy="53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6188D6B2-EA78-44E0-B88E-847E9FD0980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178B05-4723-499C-B9D3-609FEE19D59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46591A-4BFC-4C06-8189-38DBEB9185D9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BF981D24-022C-410A-80B4-D71147CD3F2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3" y="812800"/>
            <a:ext cx="7131050" cy="40116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84AC9F24-CA24-4817-8C6A-D0C0C2B604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082477"/>
            <a:ext cx="6048375" cy="4815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E813AF-1EE6-4DFC-A6F6-E993D9BC60A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5899AC-F644-4A82-8B40-F7411F28DA68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4F3CAF24-38C8-4868-B913-61BC70099C9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3" y="812800"/>
            <a:ext cx="7131050" cy="40116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189AC0B-0DA1-4B2C-8A72-DDD9608240C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082477"/>
            <a:ext cx="6048375" cy="4815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BE1743-3200-441D-9607-4BAD8ADB3E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E37C52-9F7D-49BD-A19C-07A9EBB68F12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5636DEB8-EF3C-4229-9E10-BC884DBB4FD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3" y="812800"/>
            <a:ext cx="7131050" cy="40116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49577E0C-FFF3-4D48-82BB-F19558AC7D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082477"/>
            <a:ext cx="6048375" cy="4815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4BC9B-9DD9-49EB-AEA3-91E9AAC4E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5C97F6-1D43-4FE0-BBF2-F0536EE46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96701E-D1C6-4C16-9DB5-1FA139B08FF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BB45B1-F9DF-4FC9-BEF9-3A151E1E897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5A43ED3-4807-49A1-8A07-FA1521887B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791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6F6E5-2C05-46DB-9566-4B6D1E74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6FB31B-EAAC-4B54-8053-BFA97540B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542D4F-8D85-4827-A469-CB9F62CD75E5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A3673A-1AF1-4077-9AAC-28490594649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28AB5AB-0CC8-4685-9DCD-D671C22251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2396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9987FF-2077-4A07-9991-2371135E3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F0C40A-0CEB-4796-986F-0A87E3E7E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40D915-6EDD-4097-B26A-CB9C999CFAA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41781-395D-43B8-9985-A77FB18C006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128F434-2E61-4CBE-88C6-046BBD76EE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86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D8EAF-65FF-46C0-9078-CC9523BED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7A7365-05FC-4501-9531-6628206F1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9856D9-6CE8-417F-9431-872C2926CA14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1EB8F1-C882-4F01-862E-60122195BC0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9958C83-FD07-41AB-B849-FC25F51764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1194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80D3B-DDB2-4F5C-BE8D-CAADFE9F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50B6A6-A7A8-4D14-B13E-847B3D7D6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D56391-BC04-4D1E-980C-596AFA4FE2E9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0D7326-F7F8-4D6E-B2A8-7B34CE6FCD9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E1CEE24-47C0-400C-BE3F-197F1744A4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919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15783-6F5B-4D60-84A9-48BCDA0A5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5A414E-A6D5-412D-BA42-05EDE8C2A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6E9EC9-C49A-42C9-BD35-A0759327B4B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45B2BA-EA39-4E0C-8722-C9EF914D0FD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9804E3-5C7C-46AA-9EDD-779F2BD030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6055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DB9D1-37B8-4B6D-B9A0-8A65C8C1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3A3525-B64D-4AAF-B5BA-013025C40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7F365E-0D6A-435F-9D2D-9E1E5936F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7C24F0-0398-482F-8C53-3EC3D709931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A992FD-6A3B-4EBC-B9C6-B2317E2A77D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D0D1943-9E86-48CE-A397-3C3DF85616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9462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F5136-A3A3-4786-93A7-F6FF65D45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A6EB2-BEDE-4FF4-AC8A-0B107299F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4E20B4-A7D5-4A41-A78B-BA1663448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43CDFC-F0E2-43AE-8BDD-BEB303250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DB095C-9191-4E10-856D-ECC448543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4E2842B-4754-4522-BE9B-C3A77338F02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3367E8C-EE12-4376-92B4-9708A152278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BA7630-BB54-4F05-A891-B613433DC5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867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08116-1B42-4B5B-81AD-A812AC45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236DF7-A4DC-4AB7-AF3B-B6FED2F86D1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6D5AAF-7D47-4DB0-A8A2-72C5880A654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06588DE-9994-4138-A185-89862C06B7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2393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8885DA5-72DD-43AC-A601-7C451C629D9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2B252DA-2206-4029-BDA5-56DB0B57E91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C9F6EE-A2CF-480F-A202-0D1C518F4E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4754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E3301-E37C-497E-ABC1-7AB809D7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BE0275-886F-49BF-8FFF-2FB1BA255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B6A3D9-7D80-4890-B8F8-F02D6E328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A09DB4-CC35-407F-BD5B-F38DC75CFCC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010F84-1C06-4534-9DA8-63AFF6D5EF3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274CDB-53D6-40EE-A824-0C5AC9FB77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467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734EE-44E9-45A5-AF8D-4B96817A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729823-8004-4DFF-AA6F-D61AA8E79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4062DB-8465-4D8D-BAC5-D6FE856BAE4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A69901-95C5-4F2B-B811-F130F6CCC4C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EF742FF-4FEE-4182-B2A7-91903EFE48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110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D33A9-7BCA-4EFB-B45D-156032AC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607E74-F073-4DBA-AA6C-AF861785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AEA6F-9889-4F52-B6F8-FC22FE94D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4A2067-A63A-4378-8F99-F726C03E46C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C4802D-57E9-4F5A-B017-1EEB181D519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77FDB92-BA4E-41B6-BFCC-F4B4F0C9B7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5967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2B6F7-7CF1-4C62-852B-32587A349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BD2356-DC31-4CE8-A4E4-616BBF665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895AE-05B1-4084-B6D8-9943B3E3785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6A0F65-E521-45E2-8B42-576E7DD7DAD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8373827-7B1D-4D74-9622-FDC55DE27D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9249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C5724C-F852-4D7E-9471-4C9A6B173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1613" cy="445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FBD5E4-9A03-40FA-99A5-39DE340AE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445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B9F7DD-B1FC-4C20-8FA3-7977D6C7461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F1BF00-44BA-49C8-867D-BE23D86C938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70A996B-C5E4-40C8-9430-1F2AB61400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2066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F0AEE-FB21-476C-9E42-64646E326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423F80-DABE-4C13-9BDA-37ABDF70C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F0706D-3ED5-4D7E-BBA2-6F9BBC35357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5DA56B-6E35-469C-855D-CC4DDA176E4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43973C4-C6BB-428C-AEB8-AA8BAFD2D6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5812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18A60-B22F-4B78-A914-F7FA6E65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C56572-990A-4A0F-95A1-FAD5BC7C3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323139E-4688-473B-9B55-351642FF81C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49BE3B-D5F6-42E8-8479-05B322E3A46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A245C17-625F-4FD4-9211-C6CDB69F4D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0891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5584B-E876-475A-96DF-5D8228F7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D49439-CF9C-4760-83DF-E6740D419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E2277D-ECB4-446D-957C-4F8F0E17B373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AFCA16-F4ED-4768-B369-F6500D26F94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45992C6-6688-49C9-91BF-6557C588E0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5721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9364A-B013-4467-A8DA-A9963F82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EABE7F-A6F7-4AE1-AF02-6759F6971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142260-6AF1-4301-83D6-C5AB10C9F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07D139-38F4-46ED-8202-9451EC81464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88FD29-F5DF-4BFA-8C70-DF378899141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73F4CB-2845-41EA-9753-D404439E53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7052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4D7C6-6835-4F8D-815C-8E7663AA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4F41C6-B0C1-4626-8900-3C8FD52A3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8F46CB-E64F-4F44-8889-091E2C692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3D3CCB-3548-4BBA-9428-D7BB2F4B6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48077E-FDA5-4287-820B-19D54F944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9BD1D3A4-0CC4-413D-ABA9-5D3E23D9DA11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6BCF64C-7129-4E77-9F08-2C85ECC906B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172921-3A4B-4C3F-A423-8A912CEFBF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2739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D42F8-5707-418A-A2D3-518639AC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325D1E-C0B3-4491-80BD-5603DB0615B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154B72-F893-4FAE-93E3-256322EADC8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F6E5F35-F50C-4145-B64B-67FD1787AD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937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07B0691-CF07-4CC7-A1CE-72639E77B8C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77EEC-46FB-4BD0-B434-BB794367D92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A3E6E82-9037-48F8-8EF2-5796FB1BA8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80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452BD-FE92-465F-8EC1-39C7D00E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795F88-F2C5-4F64-9287-D12E0DA9F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9C74E5-7DE1-46A0-9964-A1AAA2873A2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E3917F-3423-4291-AD09-60F95999209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7FF3D23-EDAE-4FC4-AA49-A31AB614D4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8443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74A91-87E6-4844-AC81-3B89C660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0DF3DD-436E-428A-BD30-764537605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102669-3311-4E98-A186-3965BAA3B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EB9038-5507-423A-801B-6E6ED81BCD3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ED5EB-70DE-4EB5-A5F6-ED829D8618D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47CCA3-7A47-4F8A-9E0D-15562344CE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378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C4B6C-319D-4161-A6F3-F57B8CC15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FB3E74-27B1-47D8-B3FE-7F52CB1E13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6166B3-5765-403A-8E69-202BC2D42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C096F1-6FF4-4F01-A228-09B1E7F2DEC3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812B23-3794-4621-872A-F5315120CB1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0EAFA3E-D8DB-40D8-AD76-02F0EB9780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5735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825FC-3853-4FF4-8B0F-4F434DC6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CA5DCA-83DD-42BE-BAA1-45535730A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EA459-9FC0-4A93-A046-0AD92D05A121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6FF34-772E-47FF-8EE5-74711637CB0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A2F4A7F-8B5C-4FC2-8819-03ACAAB1A2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1547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0F3E4C-FBB6-4E78-ACC2-D62735F1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1613" cy="445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750D65-9936-4690-B11F-30E37B0A8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445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7D35BDA-5FDE-4A66-99B1-7FCF339F4E33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7AA474-92C1-44D8-9DEE-05862833EFB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1BBC8C7-9922-4C95-B602-4AF5B2C3EC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586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4CB05-7870-4883-8EC1-412D5FE6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F4430D-B1D1-4DC8-9F41-5DFA26B36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4C99C9-B24D-46B1-B25E-45C7C6AB1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D1B6F0-4620-4386-A402-D7AE001887F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D5B53-ECB3-4074-9408-6E82EA0855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BE7257B-1AA7-4703-B901-E1051F7662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856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E6B0E-56D2-49A1-B627-C4F060EFF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46E90F-B797-4909-9441-ADA39BB1C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1CBD0D-4285-480F-905A-FBDBD63C5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23812A-252E-4143-8A48-9C1B0F3D43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F81850-D7C2-42E9-9172-ACCC2DC0A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54069FE9-61A5-4D8F-B09A-CEF3F147EC23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56023C9-CEA2-45FD-8749-9432D2C4CA3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03BA1D-B15D-4AD3-A89E-88CC6657C7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91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4B56F-0CCE-4EE5-ABD9-62E2E565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999B47D-70B7-4267-9B15-C2FC746F37E5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211D9D-5502-4033-99CA-578ACCB7093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29E3B2-64F1-4706-BC81-3577B45C85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99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513951E-149E-43B3-BD86-B6FE586C446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D50BF6-FC49-482E-B73E-887F5927C6A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8DC09BB-1E3C-49E8-BD15-BCA409BDD8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99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A6DD2-3C72-4B8B-92F0-BFB17809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773EC-5030-4AD8-9A6C-E17094DC0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44F291-59AA-4132-AF48-AF4AF1721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11F24-5174-4C92-9CA6-9F29CC26118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BF0C4-97C2-4ABA-A228-B961D2952F1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64ADB03-5B37-4266-9A3F-F929ACEDB1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136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8F6D8-759C-45AA-B38D-81ADEDA5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F35C9D-8477-4B9D-9033-549884758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83AF6E-9F5C-4A62-B419-5DD475979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38002-686A-49D7-B659-F759F4CE710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0A34F-514C-4D04-B14C-4E7BAFA92CD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6F7AECF-C4C3-45CF-9218-0F69A84EDD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8059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1B2C470C-DAB9-4D2A-9C35-45A061B3FD9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16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949D5F20-74FB-4B01-8C08-C5E7B380B2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00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DejaVu Sans" panose="020B0603030804020204" pitchFamily="34" charset="0"/>
              </a:defRPr>
            </a:lvl1pPr>
          </a:lstStyle>
          <a:p>
            <a:fld id="{65D2B116-0A3D-43A3-A69E-DC4A74BB747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id="{88050F34-F6A8-4958-A8F6-51895C10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7015519-C717-4A15-BB89-6D27BD634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заглавия щёлкните мышью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4E43151-CEBB-4615-8D00-66F97EA43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dt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C7F572DB-0BA3-4AFB-9649-9213E5028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заглавия щёлкните мышью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8E5D457C-87D9-49B1-A62F-DA399112A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E610DD3-8748-4477-A651-7F44191118F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16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A19EE8F-F999-475B-8129-1C2AC13CFC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00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DejaVu Sans" panose="020B0603030804020204" pitchFamily="34" charset="0"/>
              </a:defRPr>
            </a:lvl1pPr>
          </a:lstStyle>
          <a:p>
            <a:fld id="{87EE887D-BE87-44EE-811A-9EA105AF87C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41D62209-51D7-43FD-A1EC-B6003CE7C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dt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8B802DDB-4BBB-47AD-BBD6-0BE034969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40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заглавия щёлкните мышью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0B1EBFAD-1451-4031-A07A-4D7F6308D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16D6F8E-D7D2-4E9C-9BFE-088113EAB20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16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r>
              <a:rPr lang="ru-RU" altLang="ru-RU"/>
              <a:t>Footer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92719F02-B8AA-4D27-AEF9-9AED434E11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00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cs typeface="DejaVu Sans" panose="020B0603030804020204" pitchFamily="34" charset="0"/>
              </a:defRPr>
            </a:lvl1pPr>
          </a:lstStyle>
          <a:p>
            <a:fld id="{81DF26C2-24C9-40B7-8E78-917EEDF7F3D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E4F9FC2B-D75A-4619-A0DA-062053A5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XO Oriel" panose="020B060403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7900CDB3-09BC-4526-A0B4-D5C0B4C7A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239" y="238169"/>
            <a:ext cx="1863725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4FEEF34-F313-486D-9CD2-CF8179273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265113"/>
            <a:ext cx="3259137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Lab Grotesque Black" charset="0"/>
                <a:cs typeface="DejaVu Sans" panose="020B0603030804020204" pitchFamily="34" charset="0"/>
              </a:rPr>
              <a:t>Алтайский край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4B7C4741-BE5C-44DA-9718-20606FE6B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662" y="1439861"/>
            <a:ext cx="8170863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Региональный центр выявления и поддержки одарённых детей в Алтайском крае «Талант 22»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46AFB4C3-F76A-4DE9-BF96-FE87A4025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4563973"/>
            <a:ext cx="6854825" cy="9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ГОД ОТКРЫТИЯ – 01.12.2020</a:t>
            </a:r>
          </a:p>
          <a:p>
            <a:pPr>
              <a:lnSpc>
                <a:spcPct val="100000"/>
              </a:lnSpc>
            </a:pPr>
            <a:r>
              <a:rPr lang="ru-RU" altLang="ru-RU" b="1" dirty="0">
                <a:solidFill>
                  <a:srgbClr val="7030A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ГОД ПОЛУЧЕНИЯ СУБСИДИИ – 2020</a:t>
            </a:r>
          </a:p>
          <a:p>
            <a:pPr>
              <a:lnSpc>
                <a:spcPct val="100000"/>
              </a:lnSpc>
            </a:pPr>
            <a:endParaRPr lang="ru-RU" altLang="ru-RU" b="1" dirty="0">
              <a:solidFill>
                <a:srgbClr val="7030A0"/>
              </a:solidFill>
              <a:latin typeface="Arial" panose="020B0604020202020204" pitchFamily="34" charset="0"/>
              <a:cs typeface="DejaVu Sans" panose="020B0603030804020204" pitchFamily="34" charset="0"/>
            </a:endParaRPr>
          </a:p>
        </p:txBody>
      </p:sp>
      <p:sp>
        <p:nvSpPr>
          <p:cNvPr id="10248" name="Rectangle 8">
            <a:extLst>
              <a:ext uri="{FF2B5EF4-FFF2-40B4-BE49-F238E27FC236}">
                <a16:creationId xmlns:a16="http://schemas.microsoft.com/office/drawing/2014/main" id="{994E787A-5740-482D-9C0A-0182A4380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2414791"/>
            <a:ext cx="8270875" cy="101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База – КГБОУ  «Алтайский краевой педагогический лицей-интернат» </a:t>
            </a:r>
          </a:p>
          <a:p>
            <a:pPr>
              <a:lnSpc>
                <a:spcPct val="100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директор – Романенко Светлана Александровна</a:t>
            </a:r>
          </a:p>
        </p:txBody>
      </p:sp>
      <p:pic>
        <p:nvPicPr>
          <p:cNvPr id="10249" name="Picture 9">
            <a:extLst>
              <a:ext uri="{FF2B5EF4-FFF2-40B4-BE49-F238E27FC236}">
                <a16:creationId xmlns:a16="http://schemas.microsoft.com/office/drawing/2014/main" id="{40BA6A30-2938-4540-97E9-5E4B90C9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70" y="1412776"/>
            <a:ext cx="3368191" cy="1944216"/>
          </a:xfrm>
          <a:prstGeom prst="rect">
            <a:avLst/>
          </a:prstGeom>
          <a:noFill/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2" name="Picture 2" descr="Федеральный проект &quot;Успех каждого ребенка&quot; - Детско-юношеский центр  Светлогорского ГО">
            <a:extLst>
              <a:ext uri="{FF2B5EF4-FFF2-40B4-BE49-F238E27FC236}">
                <a16:creationId xmlns:a16="http://schemas.microsoft.com/office/drawing/2014/main" id="{C4F761E6-0496-4F4B-848B-E942BFB16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736" y="265113"/>
            <a:ext cx="1863725" cy="75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dayseducaltai.ru/storage/partners_logo/minobr_altai.png">
            <a:extLst>
              <a:ext uri="{FF2B5EF4-FFF2-40B4-BE49-F238E27FC236}">
                <a16:creationId xmlns:a16="http://schemas.microsoft.com/office/drawing/2014/main" id="{4FB3E599-AF4F-49EB-80FE-97D24556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734" y="192882"/>
            <a:ext cx="2088232" cy="7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Содержимое 6" descr="02.png">
            <a:extLst>
              <a:ext uri="{FF2B5EF4-FFF2-40B4-BE49-F238E27FC236}">
                <a16:creationId xmlns:a16="http://schemas.microsoft.com/office/drawing/2014/main" id="{33490302-83E6-4EC6-9F4A-559BD7E4BD2B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9964" y="172060"/>
            <a:ext cx="947533" cy="936972"/>
          </a:xfrm>
          <a:prstGeom prst="rect">
            <a:avLst/>
          </a:prstGeom>
          <a:ln w="0">
            <a:noFill/>
          </a:ln>
        </p:spPr>
      </p:pic>
      <p:pic>
        <p:nvPicPr>
          <p:cNvPr id="56324" name="Picture 4">
            <a:extLst>
              <a:ext uri="{FF2B5EF4-FFF2-40B4-BE49-F238E27FC236}">
                <a16:creationId xmlns:a16="http://schemas.microsoft.com/office/drawing/2014/main" id="{5360A25C-960D-4065-AB0B-77F5FB98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99" y="3921314"/>
            <a:ext cx="3284262" cy="21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12E5EF-8F1F-4D58-B87A-256E5F12737D}"/>
              </a:ext>
            </a:extLst>
          </p:cNvPr>
          <p:cNvSpPr txBox="1"/>
          <p:nvPr/>
        </p:nvSpPr>
        <p:spPr>
          <a:xfrm>
            <a:off x="3719736" y="3664088"/>
            <a:ext cx="7632848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DejaVu Sans" panose="020B0603030804020204" pitchFamily="34" charset="0"/>
              </a:rPr>
              <a:t>«Талант 22» - 18 учреждений сферы образования и науки, культуры и спорта.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32E805FA-698D-42A7-84E1-3F8C78A83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005" y="5697028"/>
            <a:ext cx="4041918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Денисенко Татьяна Владимировна, </a:t>
            </a:r>
          </a:p>
          <a:p>
            <a:pPr>
              <a:lnSpc>
                <a:spcPct val="100000"/>
              </a:lnSpc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руководитель РЦ «Талант 22»,</a:t>
            </a:r>
          </a:p>
          <a:p>
            <a:pPr>
              <a:lnSpc>
                <a:spcPct val="100000"/>
              </a:lnSpc>
            </a:pPr>
            <a:r>
              <a:rPr lang="en-US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denisenko45@mail.ru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BA4AE43-74BB-4A0A-9180-F2BED087E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433" y="2060848"/>
            <a:ext cx="10277379" cy="3975100"/>
          </a:xfrm>
        </p:spPr>
        <p:txBody>
          <a:bodyPr/>
          <a:lstStyle/>
          <a:p>
            <a:pPr indent="450215" algn="just"/>
            <a:r>
              <a:rPr lang="ru-RU" sz="2800" dirty="0">
                <a:latin typeface="Times New Roman" panose="02020603050405020304" pitchFamily="18" charset="0"/>
                <a:ea typeface="Microsoft YaHei" panose="020B0503020204020204" pitchFamily="34" charset="-122"/>
              </a:rPr>
              <a:t>1. Продолжить практику проведения мероприятий и конкурсов по выявлению талантов у детей и молодежи;</a:t>
            </a:r>
          </a:p>
          <a:p>
            <a:pPr indent="450215" algn="just"/>
            <a:r>
              <a:rPr lang="ru-RU" sz="2800" dirty="0">
                <a:latin typeface="Times New Roman" panose="02020603050405020304" pitchFamily="18" charset="0"/>
                <a:ea typeface="Microsoft YaHei" panose="020B0503020204020204" pitchFamily="34" charset="-122"/>
              </a:rPr>
              <a:t>2. Использовать практику выездных семинаров, мастер-классов в муниципалитеты;</a:t>
            </a:r>
          </a:p>
          <a:p>
            <a:pPr indent="450215" algn="just"/>
            <a:r>
              <a:rPr lang="ru-RU" sz="2800" dirty="0">
                <a:latin typeface="Times New Roman" panose="02020603050405020304" pitchFamily="18" charset="0"/>
                <a:ea typeface="Microsoft YaHei" panose="020B0503020204020204" pitchFamily="34" charset="-122"/>
              </a:rPr>
              <a:t>3. Активизировать взаимодействие с «Точками роста» по созданию студий «</a:t>
            </a:r>
            <a:r>
              <a:rPr lang="ru-RU" sz="2800">
                <a:latin typeface="Times New Roman" panose="02020603050405020304" pitchFamily="18" charset="0"/>
                <a:ea typeface="Microsoft YaHei" panose="020B0503020204020204" pitchFamily="34" charset="-122"/>
              </a:rPr>
              <a:t>Уроки настоящего»</a:t>
            </a:r>
            <a:endParaRPr lang="ru-RU" sz="2800" dirty="0"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indent="450215" algn="just"/>
            <a:endParaRPr lang="ru-RU" sz="2800" dirty="0"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731566" y="-633047"/>
            <a:ext cx="2157001" cy="21274585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norm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105" name="AutoShape 9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7" name="AutoShape 11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9" name="AutoShape 13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1" name="AutoShape 15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3" name="AutoShape 17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5" name="AutoShape 19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7" name="AutoShape 21" descr="История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9" name="AutoShape 23" descr="История мысли и мысль в истории - ЗНАНИЕ-СИ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CE2B73D-949E-4AF4-AC49-343B0CB4D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207" y="160338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C7C6746-42AB-4BD0-B2C3-2C2C8E4E4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870547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668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6661CFC-AE16-4D0B-95E4-9DA1D7B1F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45" y="0"/>
            <a:ext cx="7776864" cy="112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итоги реализации Комплексного плана организационно-методической поддержки инфраструктуры Национального проекта «Образование» за 1 полугодие 2023-2024 учебного года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9CE9BBA3-8EE8-47A1-AD1B-CECB89E1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0252" y="196966"/>
            <a:ext cx="2391842" cy="61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478" b="22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897928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A6824-55A7-46C8-B5B3-6426A8ED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2924944"/>
            <a:ext cx="10043021" cy="2384425"/>
          </a:xfrm>
        </p:spPr>
        <p:txBody>
          <a:bodyPr/>
          <a:lstStyle/>
          <a:p>
            <a:pPr algn="l"/>
            <a:br>
              <a:rPr lang="ru-RU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1.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мероприятия –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753 участника, из них 698 школьников и 55 педагогов.</a:t>
            </a:r>
            <a:br>
              <a:rPr lang="ru-RU" sz="1800" dirty="0">
                <a:effectLst/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2.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РЦ  «Талант 22 » - участник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педагогического марафона «Успех каждого ребенка»: потенциал инфраструктуры национального проекта «Образование» (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организована работа секции «Формирование цифровой образовательной среды» в рамках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методического фестиваля «Современные механизмы управления результатами образовательного процесса»; провели  2 мастер-класса в рамках «Парада площадок, входящих в инфраструктуру национального проекта «Образование» для «Точек роста») –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человек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фестиваль науки –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379 человек</a:t>
            </a:r>
            <a:br>
              <a:rPr lang="ru-RU" sz="1800" dirty="0">
                <a:solidFill>
                  <a:srgbClr val="FF0000"/>
                </a:solidFill>
                <a:effectLst/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FF0000"/>
                </a:solidFill>
                <a:effectLst/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4.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Дни открытых дверей, интерактивный квест «Талант 22. Безграничные возможности», участие в выставке «Город мастеров» -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1058  обучающихся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5-11 классов приняли участие.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Новое – участие в работе серии коммуникативно-образовательных интенсивов «Молодежь. Наука. Инновации» в Егорьевский и Алтайский районы –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1300 человек</a:t>
            </a:r>
            <a:br>
              <a:rPr lang="ru-RU" sz="1800" dirty="0">
                <a:effectLst/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Публикации о мероприятиях РЦ и реализации комплексного плана на сайтах Правительства Алтайского края и Минобрнауки -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br>
              <a:rPr lang="ru-RU" sz="1800" dirty="0">
                <a:effectLst/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7.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br>
              <a:rPr lang="ru-RU" sz="1800" dirty="0">
                <a:effectLst/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Профессиональные пробы для учащихся психолого-педагогических классов г. Барнаула –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старшеклассников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effectLst/>
                <a:latin typeface="NTTimes/Cyrillic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7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3C30FF7-B96A-410B-BC05-7AF1764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-132595"/>
            <a:ext cx="9366072" cy="1143000"/>
          </a:xfrm>
        </p:spPr>
        <p:txBody>
          <a:bodyPr/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науки - 2023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C09C215-2049-4389-8760-D4C027C404F6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altLang="ru-RU"/>
              <a:t>Footer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B6BC0E-964C-42E6-9AE4-3C36B8648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870547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BA7408B-3725-4887-89D5-FA4F11C80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10" y="942729"/>
            <a:ext cx="3704195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815E477-4734-4562-B303-0E7DDD64A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60" y="942728"/>
            <a:ext cx="4173319" cy="278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410C2C9-9290-4D74-9258-15FA4E550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942728"/>
            <a:ext cx="2605189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C954247-AAA7-4170-ABC7-7B5E30F7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57" y="3873927"/>
            <a:ext cx="3704195" cy="277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25EFDBE-046E-43AB-9F64-9DF2AD13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919130"/>
            <a:ext cx="4101312" cy="273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497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C09C215-2049-4389-8760-D4C027C404F6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altLang="ru-RU"/>
              <a:t>Footer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B6BC0E-964C-42E6-9AE4-3C36B8648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870547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779796-E1AB-4A17-9738-A5545F52FBB8}"/>
              </a:ext>
            </a:extLst>
          </p:cNvPr>
          <p:cNvSpPr txBox="1"/>
          <p:nvPr/>
        </p:nvSpPr>
        <p:spPr>
          <a:xfrm>
            <a:off x="971714" y="3540373"/>
            <a:ext cx="3469811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Дни открытых дверей, квест-экскурсии в РЦ «Талант 22»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5E92EA1-1E8E-4C8D-B4C7-6F44CE8AE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3537824"/>
            <a:ext cx="3469811" cy="26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74DE8E2A-0158-46EA-858B-37A73FC3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84" y="392946"/>
            <a:ext cx="4203902" cy="280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D5BEC8D-8B73-44D9-8104-C9D11B32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76" y="392946"/>
            <a:ext cx="3737378" cy="280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435608F-CFDA-47D7-AEF8-D7555A350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537824"/>
            <a:ext cx="3857967" cy="25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7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EC6223E2-0AF8-4F7E-86A2-3A821184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107769"/>
            <a:ext cx="10904397" cy="1143000"/>
          </a:xfrm>
        </p:spPr>
        <p:txBody>
          <a:bodyPr/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Методический фестиваль, секция «Формирование ЦОС» 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«Парад площадок» для «Точек роста»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9134558-1725-4829-A436-FB3B6168D95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0504AB1-C52E-4E03-A22D-82E55C246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870547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9588988-F580-48EE-A380-D606C5932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234962"/>
            <a:ext cx="4032448" cy="268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3F23FB3-FA4E-4C8A-BF88-CC64BB7BA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2" b="-1"/>
          <a:stretch/>
        </p:blipFill>
        <p:spPr bwMode="auto">
          <a:xfrm>
            <a:off x="1267031" y="4197744"/>
            <a:ext cx="4032448" cy="233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DF8433D-AEB0-436B-919D-D06FA5600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273076"/>
            <a:ext cx="2513374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929156D2-B635-461E-AF22-B6C270FA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71" y="1273076"/>
            <a:ext cx="2513374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01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E6DD09D-83FF-4D19-9481-963C729925F9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altLang="ru-RU"/>
              <a:t>Footer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6C3428-205A-4A96-B713-6E0FDB53E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870547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D9745D-2235-4663-88CE-73A342E44632}"/>
              </a:ext>
            </a:extLst>
          </p:cNvPr>
          <p:cNvSpPr txBox="1"/>
          <p:nvPr/>
        </p:nvSpPr>
        <p:spPr>
          <a:xfrm>
            <a:off x="3288336" y="332656"/>
            <a:ext cx="10369151" cy="493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Профессиональные пробы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603045EC-AB81-4A85-88FD-32000F7F0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54" y="1033440"/>
            <a:ext cx="4023868" cy="26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69B695E-4C2F-4448-9890-E87ED7995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26" y="1033098"/>
            <a:ext cx="4029354" cy="268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A8BCB33-9509-41E8-9443-92330B5E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59" y="3900434"/>
            <a:ext cx="3747510" cy="281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70DFC40-5F16-42A1-9BCF-91E199F8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95" y="3866922"/>
            <a:ext cx="4024383" cy="26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9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5050AF4-D115-4672-A1A9-D582D1252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870547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E2FAC59-B856-45C4-B7C1-257A07D8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91" y="192503"/>
            <a:ext cx="9696006" cy="647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09412" y="118490"/>
            <a:ext cx="98314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деятельности центра за 2023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31566" y="-633047"/>
            <a:ext cx="2157001" cy="21274585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norm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105" name="AutoShape 9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7" name="AutoShape 11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9" name="AutoShape 13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1" name="AutoShape 15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3" name="AutoShape 17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5" name="AutoShape 19" descr="ЕГЭ по истории: материалы для подгот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7" name="AutoShape 21" descr="История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9" name="AutoShape 23" descr="История мысли и мысль в истории - ЗНАНИЕ-СИ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77076"/>
              </p:ext>
            </p:extLst>
          </p:nvPr>
        </p:nvGraphicFramePr>
        <p:xfrm>
          <a:off x="2333294" y="1628800"/>
          <a:ext cx="9183635" cy="4321379"/>
        </p:xfrm>
        <a:graphic>
          <a:graphicData uri="http://schemas.openxmlformats.org/drawingml/2006/table">
            <a:tbl>
              <a:tblPr/>
              <a:tblGrid>
                <a:gridCol w="480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0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2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4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индикатора/показателя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Плановый показатель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Показатель 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31.12.2023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Общий объем программ дополнительного образования детей (человеко-часов)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60 000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69942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Общий объем проведенных  профильных региональных смен (человеко-дней)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23 500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23589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Доля детей, обучающихся в 5- 11-х классах, вовлеченных в мероприятия по выявлению и сопровождению одаренных детей (процентов)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10 %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10 %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детей, участвующих в программах и мероприятиях (человек)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9300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rgbClr val="00206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14381</a:t>
                      </a:r>
                      <a:endParaRPr lang="ru-RU" sz="2800" b="1" kern="12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проведенных региональных мероприятий (единиц)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B1B9BFD5-19E6-446D-9D2C-1202B6DEB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870547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6912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4E17AA8C-B3ED-4869-8BE0-B97F8036C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66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6E61B870-6CA4-400F-BB54-2AA5303C6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843" y="14288"/>
            <a:ext cx="36877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5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83453F69-3F16-4D83-B427-7FD5FF2FC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214313"/>
            <a:ext cx="81708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alt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t>Проблемы: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4B7595AC-F8D3-4C5B-96B0-264B07C9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1143000"/>
            <a:ext cx="8542337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86306840-1CA9-425D-B0C3-4C8536DD9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5" y="1484784"/>
            <a:ext cx="10539536" cy="420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XO Oriel" panose="020B060403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1. </a:t>
            </a:r>
            <a:r>
              <a:rPr lang="ru-RU" sz="2400" dirty="0">
                <a:latin typeface="Times New Roman" panose="02020603050405020304" pitchFamily="18" charset="0"/>
              </a:rPr>
              <a:t>Взаимодействие с муниципалитетами по вопросам выявления и поддержки талантов у детей и молодежи.</a:t>
            </a:r>
          </a:p>
          <a:p>
            <a:pPr>
              <a:lnSpc>
                <a:spcPct val="10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2. </a:t>
            </a:r>
            <a:r>
              <a:rPr lang="ru-RU" altLang="ru-RU" sz="2400" b="1" dirty="0">
                <a:latin typeface="Times New Roman" panose="02020603050405020304" pitchFamily="18" charset="0"/>
              </a:rPr>
              <a:t>Трудности в привлечении профильных преподавателей для реализации программ для одаренных детей.</a:t>
            </a:r>
          </a:p>
          <a:p>
            <a:pPr>
              <a:lnSpc>
                <a:spcPct val="10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3. Недостаточно разработано  программ с использованием дистанционных технологий для обеспечения доступности поддержки одарённых детей, проживающих на всей территории  Алтайского края.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06DACED-44D1-4476-A6C1-D696725B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870547" y="2897928"/>
            <a:ext cx="6858000" cy="10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XO Oriel"/>
        <a:ea typeface="Microsoft YaHei"/>
        <a:cs typeface=""/>
      </a:majorFont>
      <a:minorFont>
        <a:latin typeface="XO Orie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XO Oriel"/>
        <a:ea typeface="Microsoft YaHei"/>
        <a:cs typeface=""/>
      </a:majorFont>
      <a:minorFont>
        <a:latin typeface="XO Orie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XO Oriel"/>
        <a:ea typeface="Microsoft YaHei"/>
        <a:cs typeface=""/>
      </a:majorFont>
      <a:minorFont>
        <a:latin typeface="XO Orie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XO Oriel" panose="020B060403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6797</TotalTime>
  <Words>518</Words>
  <Application>Microsoft Office PowerPoint</Application>
  <PresentationFormat>Широкоэкранный</PresentationFormat>
  <Paragraphs>57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Lab Grotesque Black</vt:lpstr>
      <vt:lpstr>NTTimes/Cyrillic</vt:lpstr>
      <vt:lpstr>Times New Roman</vt:lpstr>
      <vt:lpstr>XO Oriel</vt:lpstr>
      <vt:lpstr>Тема Office</vt:lpstr>
      <vt:lpstr>Тема Office</vt:lpstr>
      <vt:lpstr>Тема Office</vt:lpstr>
      <vt:lpstr>Презентация PowerPoint</vt:lpstr>
      <vt:lpstr> Направление 1. 2 мероприятия – 753 участника, из них 698 школьников и 55 педагогов.  Направление 2.  РЦ  «Талант 22 » - участник педагогического марафона «Успех каждого ребенка»: потенциал инфраструктуры национального проекта «Образование» ( организована работа секции «Формирование цифровой образовательной среды» в рамках методического фестиваля «Современные механизмы управления результатами образовательного процесса»; провели  2 мастер-класса в рамках «Парада площадок, входящих в инфраструктуру национального проекта «Образование» для «Точек роста») – 75 человек. Краевой фестиваль науки – 379 человек  Направление 4. Дни открытых дверей, интерактивный квест «Талант 22. Безграничные возможности», участие в выставке «Город мастеров» - 1058  обучающихся 5-11 классов приняли участие. Новое – участие в работе серии коммуникативно-образовательных интенсивов «Молодежь. Наука. Инновации» в Егорьевский и Алтайский районы – 1300 человек Публикации о мероприятиях РЦ и реализации комплексного плана на сайтах Правительства Алтайского края и Минобрнауки - 10  Направление 7.   Профессиональные пробы для учащихся психолого-педагогических классов г. Барнаула – 20 старшеклассников.  </vt:lpstr>
      <vt:lpstr>Фестиваль науки - 2023 </vt:lpstr>
      <vt:lpstr>Презентация PowerPoint</vt:lpstr>
      <vt:lpstr>Методический фестиваль, секция «Формирование ЦОС»  «Парад площадок» для «Точек роста»</vt:lpstr>
      <vt:lpstr>Презентация PowerPoint</vt:lpstr>
      <vt:lpstr>Презентация PowerPoint</vt:lpstr>
      <vt:lpstr>Эффективность деятельности центра за 2023 г.</vt:lpstr>
      <vt:lpstr>Презентация PowerPoint</vt:lpstr>
      <vt:lpstr>Предложения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theworldgraffiti@yandex.ru</dc:creator>
  <cp:lastModifiedBy>Денисенко Татьяна Владимировна</cp:lastModifiedBy>
  <cp:revision>338</cp:revision>
  <cp:lastPrinted>2023-02-10T04:12:55Z</cp:lastPrinted>
  <dcterms:created xsi:type="dcterms:W3CDTF">2020-08-28T00:24:46Z</dcterms:created>
  <dcterms:modified xsi:type="dcterms:W3CDTF">2024-01-31T10:55:09Z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Notes">
    <vt:i4>2</vt:i4>
  </property>
  <property fmtid="{D5CDD505-2E9C-101B-9397-08002B2CF9AE}" pid="4" name="PresentationFormat">
    <vt:lpwstr>Произвольный</vt:lpwstr>
  </property>
  <property fmtid="{D5CDD505-2E9C-101B-9397-08002B2CF9AE}" pid="5" name="Slides">
    <vt:i4>34</vt:i4>
  </property>
</Properties>
</file>