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4" r:id="rId4"/>
    <p:sldId id="285" r:id="rId5"/>
    <p:sldId id="286" r:id="rId6"/>
    <p:sldId id="288" r:id="rId7"/>
    <p:sldId id="265" r:id="rId8"/>
    <p:sldId id="259" r:id="rId9"/>
    <p:sldId id="260" r:id="rId10"/>
    <p:sldId id="278" r:id="rId11"/>
    <p:sldId id="279" r:id="rId12"/>
    <p:sldId id="287" r:id="rId13"/>
    <p:sldId id="292" r:id="rId14"/>
    <p:sldId id="257" r:id="rId15"/>
    <p:sldId id="293" r:id="rId16"/>
    <p:sldId id="290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94660"/>
  </p:normalViewPr>
  <p:slideViewPr>
    <p:cSldViewPr>
      <p:cViewPr varScale="1">
        <p:scale>
          <a:sx n="106" d="100"/>
          <a:sy n="106" d="100"/>
        </p:scale>
        <p:origin x="177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fipi.ru/ege/analiticheskie-i-metodicheskie-materialy#!/tab/173737686-4" TargetMode="External"/><Relationship Id="rId2" Type="http://schemas.openxmlformats.org/officeDocument/2006/relationships/hyperlink" Target="https://iro22.ru/dejatelnost/gia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fipi.ru/metodicheskaya-kopilka/metod-rekomendatsii-dlya-slabykh-shkol#!/tab/223974643-4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djvu.online/file/37SviKU0lJ82Y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file/d/1BFgFXqKWw94xRRXoiyLHjizEp-xG6H5L/view" TargetMode="External"/><Relationship Id="rId3" Type="http://schemas.openxmlformats.org/officeDocument/2006/relationships/hyperlink" Target="https://chemege.ru/materials/" TargetMode="External"/><Relationship Id="rId7" Type="http://schemas.openxmlformats.org/officeDocument/2006/relationships/hyperlink" Target="https://vk.com/stepenin11" TargetMode="External"/><Relationship Id="rId2" Type="http://schemas.openxmlformats.org/officeDocument/2006/relationships/hyperlink" Target="https://scienceforyou.ru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stepenin.ru/tasks/9-lines" TargetMode="External"/><Relationship Id="rId5" Type="http://schemas.openxmlformats.org/officeDocument/2006/relationships/hyperlink" Target="https://www.chemrise.ru/theory/inorganic_9/info_9" TargetMode="External"/><Relationship Id="rId4" Type="http://schemas.openxmlformats.org/officeDocument/2006/relationships/hyperlink" Target="https://stepenin.ru/tasks" TargetMode="External"/><Relationship Id="rId9" Type="http://schemas.openxmlformats.org/officeDocument/2006/relationships/hyperlink" Target="https://vk.com/doc24504188_669373910?hash=opD54gf0KCRR7TMIbI72pNCN74AZjQEm0xe0dzOwngH&amp;dl=ys5dPnYDClgLY2TvDkYg8Nzz1cssBObgCLAFnAPko6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pi.ru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395536" y="2392223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ГИА: организация работы с обучающимися</a:t>
            </a:r>
            <a:b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 низким уровнем предметной подготовки </a:t>
            </a:r>
            <a:b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химии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prigskol.ucoz.com/fz/bezopas/tzOKUCWP9kpa2k9Zpygo5aLvwM8Sd2FDfHPV9Juj.jpeg"/>
          <p:cNvPicPr>
            <a:picLocks noChangeAspect="1" noChangeArrowheads="1"/>
          </p:cNvPicPr>
          <p:nvPr/>
        </p:nvPicPr>
        <p:blipFill>
          <a:blip r:embed="rId2"/>
          <a:srcRect t="22745" b="23016"/>
          <a:stretch>
            <a:fillRect/>
          </a:stretch>
        </p:blipFill>
        <p:spPr bwMode="auto">
          <a:xfrm>
            <a:off x="379986" y="199329"/>
            <a:ext cx="1817903" cy="98600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131840" y="4509120"/>
            <a:ext cx="58351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Сачкова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Ирина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Анатольевна</a:t>
            </a:r>
          </a:p>
          <a:p>
            <a:pPr algn="r"/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методист кафедры естественно-научного образования КАУ ДПО «АИРО имени А.М.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Топорова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917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06688" cy="113813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Задание 25 (БУ) – процент выполнения 46,7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6236" y="1970256"/>
            <a:ext cx="83282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Проверяемые требования к предметным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результатам/код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кодификатору: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0976" y="2339588"/>
            <a:ext cx="86315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Владение системой химических знаний, которая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включает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 algn="just">
              <a:buFontTx/>
              <a:buChar char="-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фактологические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сведения о свойствах, составе,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получении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и безопасном использовании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важнейших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неорганических и органических веществ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быту и практической деятельности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человека/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1.4</a:t>
            </a:r>
          </a:p>
          <a:p>
            <a:pPr marL="285750" indent="-285750" algn="just">
              <a:buFontTx/>
              <a:buChar char="-"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общих научных принципах химического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производства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(на примере производства серной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кислоты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аммиака, метанола, переработки нефти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)/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1.5</a:t>
            </a:r>
          </a:p>
          <a:p>
            <a:pPr algn="just"/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умений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выявлять:</a:t>
            </a:r>
          </a:p>
          <a:p>
            <a:pPr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взаимосвязь химических знаний с понятиями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представлениями других предметов для более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осознанного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понимания и объяснения сущности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материального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единства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мира/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2.2</a:t>
            </a:r>
          </a:p>
          <a:p>
            <a:pPr algn="just"/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умения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осуществлять целенаправленный 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поиск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химической информации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в различных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источниках, критически анализировать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химическую информацию,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перерабатывать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её и использовать в соответствии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поставленной учебной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задачей/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just"/>
            <a:r>
              <a:rPr lang="ru-RU" sz="1500" b="1" dirty="0" err="1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умения прогнозировать,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анализировать 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и оценивать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информацию с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позиций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экологической безопасности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последствия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бытовой и производственной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человека, связанной с переработкой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веществ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умений осознавать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опасность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воздействия на живые организмы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определённых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веществ, понимая смысл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показателя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предельной допустимой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концентрации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и пояснять на примерах способы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уменьшения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и предотвращения их вредного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воздействия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на организм человека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ru-RU" sz="1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696" y="116632"/>
            <a:ext cx="5531852" cy="1668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327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37405" y="376276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Проверяемые требования к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метапредметным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результатам/код по кодификатору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1282" y="908720"/>
            <a:ext cx="72562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Познавательные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УУД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Базовые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исследовательские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действия</a:t>
            </a: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3380" y="1525221"/>
            <a:ext cx="825316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научного типа мышления, владение научной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терминологией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ключевыми понятиями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методами/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1.2.3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Уметь переносить знания в познавательную и практическую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области жизнедеятельности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285750" indent="-285750">
              <a:buFontTx/>
              <a:buChar char="-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уметь интегрировать знания из разных предметных областей; </a:t>
            </a:r>
          </a:p>
          <a:p>
            <a:pPr marL="285750" indent="-285750">
              <a:buFontTx/>
              <a:buChar char="-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осуществлять целенаправленный поиск переноса средств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способов действия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профессиональную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среду/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1.2.6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5" y="3789040"/>
            <a:ext cx="842493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Регулятивные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УУД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Самоорганизация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Самостоятельно осуществлять познавательную деятельность, выявлять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проблемы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ставить и формулировать собственные задачи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образовательной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деятельности и жизненных ситуациях;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давать оценку новым ситуациям /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3.1.1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u="sng" dirty="0" smtClean="0"/>
          </a:p>
          <a:p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29622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Для обучающихся с низким уровнем подготовки рекомендуется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764704"/>
            <a:ext cx="835292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Реализовать индивидуальный подход в работе 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учащимися, составить график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который отражает порядок прохождения тем и результаты усвоения изученного материала, в том числе изученного в предыдущие годы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Упор сделать на отработку  заданий базового уровня сложности и таких  заданий,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которых требуется осуществить ряд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действий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 небольшим количеством объектов (двумя-тремя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285750" indent="-285750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Учить извлекать необходимую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информацию из таблицы растворимости, периодической таблицы химических элементов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Систематически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обращать больше внимания на оформление письменных работ учащихся (написание формул, четкость формулировок, использование общепринятых обозначений, единиц измерения физических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величин).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ru-RU" dirty="0"/>
          </a:p>
          <a:p>
            <a:pPr marL="285750" indent="-285750">
              <a:buFont typeface="Wingdings" pitchFamily="2" charset="2"/>
              <a:buChar char="ü"/>
            </a:pPr>
            <a:endParaRPr lang="ru-RU" dirty="0"/>
          </a:p>
        </p:txBody>
      </p:sp>
      <p:pic>
        <p:nvPicPr>
          <p:cNvPr id="4" name="Picture 2" descr="https://xn--h1aa0abgczd7be.xn--p1ai/media/cache/bb/9c/bb9c3c66716c83e55e6534d21425081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974" y="5157192"/>
            <a:ext cx="2369530" cy="1438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312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Для обучающихся с низким уровнем подготовки рекомендуется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764704"/>
            <a:ext cx="835292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решении задач обращать внимание на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прочтение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условия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задачи (подчеркивать ключевые слова!), 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анализ содержания и составление плана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решения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ренировать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навыки работы с цифровыми данными, в том числе преобразовывать формулы, производить вычисления, оценивать достоверность полученного ответа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Отрабатывать решение типовых задач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тренироваться в разработке плана решения комбинированных и усложнённых задач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Предлагать учащимся четкий алгоритм действий. </a:t>
            </a:r>
          </a:p>
          <a:p>
            <a:pPr marL="285750" indent="-285750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Уделять внимание организационной и психологической составляющей подготовки к экзамену; обучать постоянному контролю времени и применению простых приемов самоконтроля. 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ru-RU" dirty="0"/>
          </a:p>
          <a:p>
            <a:pPr marL="285750" indent="-285750">
              <a:buFont typeface="Wingdings" pitchFamily="2" charset="2"/>
              <a:buChar char="ü"/>
            </a:pPr>
            <a:endParaRPr lang="ru-RU" dirty="0"/>
          </a:p>
        </p:txBody>
      </p:sp>
      <p:pic>
        <p:nvPicPr>
          <p:cNvPr id="4" name="Picture 2" descr="https://xn--h1aa0abgczd7be.xn--p1ai/media/cache/bb/9c/bb9c3c66716c83e55e6534d21425081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974" y="5157192"/>
            <a:ext cx="2369530" cy="1438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383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3608" y="2924944"/>
            <a:ext cx="828092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https://iro22.ru/dejatelnost/gia/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- </a:t>
            </a:r>
          </a:p>
          <a:p>
            <a:pPr marL="342900" indent="-342900"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Статистико-аналитический отчет о результатах ГИА по образовательным программам СОО в 2023</a:t>
            </a:r>
          </a:p>
          <a:p>
            <a:pPr marL="342900" indent="-342900">
              <a:buFontTx/>
              <a:buAutoNum type="arabicPeriod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Статистико-аналитический отчет о результатах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ГИА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по образовательным программам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ООО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2023</a:t>
            </a:r>
          </a:p>
          <a:p>
            <a:pPr marL="342900" indent="-342900"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Результаты ЕГЭ по химии</a:t>
            </a:r>
          </a:p>
          <a:p>
            <a:pPr marL="342900" indent="-342900">
              <a:buFontTx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Результаты ОГЭ по химии</a:t>
            </a:r>
          </a:p>
          <a:p>
            <a:pPr marL="342900" indent="-342900">
              <a:buAutoNum type="arabicPeriod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980728"/>
            <a:ext cx="763284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</a:t>
            </a:r>
            <a:r>
              <a:rPr lang="en-US" sz="2200" dirty="0">
                <a:latin typeface="Times New Roman" pitchFamily="18" charset="0"/>
                <a:cs typeface="Times New Roman" pitchFamily="18" charset="0"/>
                <a:hlinkClick r:id="rId3"/>
              </a:rPr>
              <a:t>://fipi.ru/ege/analiticheskie-i-metodicheskie-materialy#!/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hlinkClick r:id="rId3"/>
              </a:rPr>
              <a:t>tab/173737686-4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Методические рекомендации для учителей, подготовленные на основе анализа типичных ошибок участников ЕГЭ 2023 года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378416"/>
            <a:ext cx="5156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АНАЛИЗ РЕЗУЛЬТАТОВ ЕГЭ-2023</a:t>
            </a:r>
          </a:p>
        </p:txBody>
      </p:sp>
      <p:pic>
        <p:nvPicPr>
          <p:cNvPr id="5" name="Picture 2" descr="https://xn--h1aa0abgczd7be.xn--p1ai/media/cache/bb/9c/bb9c3c66716c83e55e6534d21425081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974" y="5157192"/>
            <a:ext cx="2369530" cy="1438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26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48680"/>
            <a:ext cx="5048250" cy="466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5373216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https://fipi.ru/metodicheskaya-kopilka/metod-rekomendatsii-dlya-slabykh-shkol#!/</a:t>
            </a:r>
            <a:r>
              <a:rPr lang="en-US" dirty="0" smtClean="0">
                <a:hlinkClick r:id="rId3"/>
              </a:rPr>
              <a:t>tab/223974643-4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4457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Литература: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8728" y="1268760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Химия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Пособие-репетитор для поступающих в вузы/под ред. А.С. Егорова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//Ростов-на-Дону: изд. «Феникс», 2003 – с.768 (</a:t>
            </a:r>
            <a:r>
              <a:rPr lang="ru-RU" u="sng" dirty="0">
                <a:latin typeface="Times New Roman" pitchFamily="18" charset="0"/>
                <a:cs typeface="Times New Roman" pitchFamily="18" charset="0"/>
                <a:hlinkClick r:id="rId2"/>
              </a:rPr>
              <a:t>https://djvu.online/file/37SviKU0lJ82Y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Новошинский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И.И. Типы химических задач и способы их решения. 8-11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.:Учеб пособие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общеобразоват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Учреждений/И.Н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Новошинский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Н.С.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Новошинская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– М.: ООО «Издательский дом «Оникс 21 век»: ООО «Издательство «Мир и Образование», 2004. – 176с.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https://vk.com/doc189317719_561474267?hash=wEyJHT3jjuuiXpNPxrFvGS5nfFzZepqh3SnhR1Cpzuz&amp;dl=9yiI0330MRHIGZLT7WfwxZ0dpYVJXYf0TwBxhh3xmvs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Демонстрационный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эксперимент по химии. Пособие для учителей.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М.: «Просвещение», 1978. 205с. с ил. (Библиотека учителя химии). Перед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загл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авт.: Г.П.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Хомченко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Ф.П. Платонов, И.Н. Чертков.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(https://pub.flowpaper.com/docs/https://book.edu-lib.net/books/Homchenko_Demonstracionnyj_jeksperiment_himii_1978.pdf)</a:t>
            </a:r>
          </a:p>
        </p:txBody>
      </p:sp>
      <p:pic>
        <p:nvPicPr>
          <p:cNvPr id="5" name="Picture 2" descr="https://xn--h1aa0abgczd7be.xn--p1ai/media/cache/bb/9c/bb9c3c66716c83e55e6534d21425081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974" y="5157192"/>
            <a:ext cx="2369530" cy="1438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3273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dirty="0"/>
              <a:t>Интернет-ресурсы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57896" y="917912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Подготовка к ЕГЭ: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Наука для тебя. Образовательный портал.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2"/>
              </a:rPr>
              <a:t>https://scienceforyou.ru/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Курс подготовки к ЕГЭ по химии.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3"/>
              </a:rPr>
              <a:t>https://chemege.ru/materials/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Тесты ЕГЭ по химии для 10-11 классов.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4"/>
              </a:rPr>
              <a:t>https://stepenin.ru/tasks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Подготовка к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ОГЭ: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Теория для ОГЭ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5"/>
              </a:rPr>
              <a:t>https://www.chemrise.ru/theory/inorganic_9/info_9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Тесты ОГЭ по химии для 9 класса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6"/>
              </a:rPr>
              <a:t>https://stepenin.ru/tasks/9-lines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Сообщества 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ВК: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Химия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11 класс.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Степенин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Доцук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  <a:hlinkClick r:id="rId7"/>
              </a:rPr>
              <a:t>https://vk.com/stepenin11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Единый государственный экзамен. Химия. Типовые экзаменационные варианты/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под.ред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Д.Ю.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Добротина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(30 вариантов)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8"/>
              </a:rPr>
              <a:t>https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8"/>
              </a:rPr>
              <a:t>://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8"/>
              </a:rPr>
              <a:t>drive.google.com/file/d/1BFgFXqKWw94xRRXoiyLHjizEp-xG6H5L/view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Основной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государственный экзамен. Химия. Типовые экзаменационные варианты/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под.ред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Д.Ю.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Добротина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(30 вариантов)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9"/>
              </a:rPr>
              <a:t>https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9"/>
              </a:rPr>
              <a:t>://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9"/>
              </a:rPr>
              <a:t>vk.com/doc24504188_669373910?hash=opD54gf0KCRR7TMIbI72pNCN74AZjQEm0xe0dzOwngH&amp;dl=ys5dPnYDClgLY2TvDkYg8Nzz1cssBObgCLAFnAPko68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104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Статистика динамики результатов ЕГЭ по химии в Алтайском крае </a:t>
            </a: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755576" y="1628800"/>
            <a:ext cx="7848872" cy="3456384"/>
          </a:xfrm>
          <a:prstGeom prst="rect">
            <a:avLst/>
          </a:prstGeom>
        </p:spPr>
      </p:pic>
      <p:pic>
        <p:nvPicPr>
          <p:cNvPr id="1026" name="Picture 2" descr="https://xn--h1aa0abgczd7be.xn--p1ai/media/cache/bb/9c/bb9c3c66716c83e55e6534d21425081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301208"/>
            <a:ext cx="2132271" cy="1294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1359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Рекомендации 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по совершенствованию организации и методики преподавания предмета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556792"/>
            <a:ext cx="820891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Учителям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необходимо: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Освоить нормативную базу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которая определяет подходы к отбору содержания и построению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КИМ.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КИМ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ЕГЭ обязательно включаются задания, предусматривающие контроль качества усвоения материала на профильном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уровне!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Изучить «Статистико-аналитический отчет о результатах государственной итоговой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аттестации по образовательным программам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2023 году (химия) в Алтайском крае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Раздел 3. АНАЛИЗ РЕЗУЛЬТАТОВ ВЫПОЛНЕНИЯ ЗАДАНИЙ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КИМ)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Проанализировать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своих учащихся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сдававших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ЕГЭ;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попытаться выявить причины успешного и неуспешного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выполнения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обучающимися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7834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8157" y="260648"/>
            <a:ext cx="8712968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Провести входную диагностику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выявить наименее усвоенные в предыдущие годы обучающимися элементы содержания, организовывать работу по повторению учебного материала, уделяя внимание систематизации и обобщению знаний.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−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Обратить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внимание учащихся на осознанный подход к выбору экзамена по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химии.</a:t>
            </a:r>
            <a:endParaRPr lang="ru-RU" sz="2400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Разъяснять обучающимся принципы отбора и построения КИМ по химии.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Сформировать у обучающихся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умения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анализировать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условие задания, извлекать из него информацию, сопоставлять приведённые в условии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данные;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формировать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 развивать способность выделять главную мысль в тексте в соответствующем контексте; 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поиска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 переработки информации, представленной в различной форме (текст, таблица, схема), ее анализ и синтез, сравнение 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классификация и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систематически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отрабатывать их.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474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1632" y="620688"/>
            <a:ext cx="8784976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Усилить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системность и систематичность в изучении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материала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Периодически проводить закрепление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уже изученного учебного материала. </a:t>
            </a:r>
          </a:p>
          <a:p>
            <a:pPr algn="just">
              <a:spcAft>
                <a:spcPts val="600"/>
              </a:spcAf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Использовать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процессе подготовки обучаемых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учебно-тренировочные материалы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 том числе размещенные на сайтах: www.еge.edu.ru и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  <a:hlinkClick r:id="rId2"/>
              </a:rPr>
              <a:t>www.fipi.ru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spcAft>
                <a:spcPts val="600"/>
              </a:spcAf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Обязательно выполнять практическую часть школьной программы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проводить демонстрационные и лабораторные опыты, практические работы, позволяющие учащимся непосредственно знакомиться с физическими и химическими свойствами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веществ.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96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6848" y="188640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Формировать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 развивать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умения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процессе обучения!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9600" y="1019637"/>
            <a:ext cx="45385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 сформированы познавательные УУД: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9600" y="1388969"/>
            <a:ext cx="8342584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умение выделять необходимую информацию, структурировать данные, обобщать понятия, анализировать текст, выстраивать логические цепочки; 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работать с таблицей, графиком, рисунком; </a:t>
            </a:r>
          </a:p>
          <a:p>
            <a:pPr marL="342900" indent="-3429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проводить наблюдения, формулировать выводы на основе данных, полученных в эксперименте;</a:t>
            </a:r>
          </a:p>
          <a:p>
            <a:pPr marL="342900" indent="-3429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применять в процессе познания, используемые в химии символические (знаковые) модели;</a:t>
            </a:r>
          </a:p>
          <a:p>
            <a:pPr marL="342900" indent="-3429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преобразовывать модельные представления (химический знак элемента, химическая формула, уравнение химической реакции) при решении учебных познавательных и практических задач;</a:t>
            </a:r>
          </a:p>
          <a:p>
            <a:pPr marL="342900" indent="-3429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применять названные модельные представления для выявления характерных признаков изучаемых веществ и химических реакций;</a:t>
            </a:r>
          </a:p>
        </p:txBody>
      </p:sp>
    </p:spTree>
    <p:extLst>
      <p:ext uri="{BB962C8B-B14F-4D97-AF65-F5344CB8AC3E}">
        <p14:creationId xmlns:p14="http://schemas.microsoft.com/office/powerpoint/2010/main" val="594337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96752"/>
            <a:ext cx="820891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осуществлять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самоконтроль своей деятельности на основе самоанализа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самооценки;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самостоятельно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планировать и осуществлять свою познавательную деятельность, определяя её цели и задачи, контролировать и по мере необходимости корректировать предлагаемый алгоритм действий при выполнении учебных и исследовательских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выбирать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наиболее эффективный способ их решения с учётом получения новых знаний о веществах и химических реакциях.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04664"/>
            <a:ext cx="56166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сформированы  регулятивные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УУД: </a:t>
            </a:r>
          </a:p>
        </p:txBody>
      </p:sp>
    </p:spTree>
    <p:extLst>
      <p:ext uri="{BB962C8B-B14F-4D97-AF65-F5344CB8AC3E}">
        <p14:creationId xmlns:p14="http://schemas.microsoft.com/office/powerpoint/2010/main" val="399291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80988"/>
            <a:ext cx="7200900" cy="629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895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36171"/>
            <a:ext cx="8865225" cy="2436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143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1247</Words>
  <Application>Microsoft Office PowerPoint</Application>
  <PresentationFormat>Экран (4:3)</PresentationFormat>
  <Paragraphs>90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Тема Office</vt:lpstr>
      <vt:lpstr>ГИА: организация работы с обучающимися  с низким уровнем предметной подготовки  по химии</vt:lpstr>
      <vt:lpstr>Статистика динамики результатов ЕГЭ по химии в Алтайском крае </vt:lpstr>
      <vt:lpstr>Рекомендации  по совершенствованию организации и методики преподавания предмета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Задание 25 (БУ) – процент выполнения 46,7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Литература: </vt:lpstr>
      <vt:lpstr>Интернет-ресурсы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метапредметных результатов освоения программы,  повлиявших на выполнение заданий  КИМ ЕГЭ-2023  по химии</dc:title>
  <dc:creator>IRINA</dc:creator>
  <cp:lastModifiedBy>Горбатова О.Н.</cp:lastModifiedBy>
  <cp:revision>52</cp:revision>
  <dcterms:created xsi:type="dcterms:W3CDTF">2024-01-22T06:46:58Z</dcterms:created>
  <dcterms:modified xsi:type="dcterms:W3CDTF">2024-02-16T08:06:25Z</dcterms:modified>
</cp:coreProperties>
</file>