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58" r:id="rId6"/>
    <p:sldId id="261" r:id="rId7"/>
    <p:sldId id="267" r:id="rId8"/>
    <p:sldId id="259" r:id="rId9"/>
    <p:sldId id="269" r:id="rId10"/>
    <p:sldId id="268" r:id="rId11"/>
    <p:sldId id="260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7" autoAdjust="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2628F-2CD8-4BF6-9392-20248A93D658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1FFCE-A30F-46A8-97CD-58FC24153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8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FFCE-A30F-46A8-97CD-58FC24153C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6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FFCE-A30F-46A8-97CD-58FC24153C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5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FFCE-A30F-46A8-97CD-58FC24153C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FFCE-A30F-46A8-97CD-58FC24153C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5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FFCE-A30F-46A8-97CD-58FC24153C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4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1FFCE-A30F-46A8-97CD-58FC24153C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2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0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8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6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4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2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7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7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0913C73-F58A-4BC6-85A3-E409666DE82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5E2C6E-9F4A-4542-8A86-B933E8C3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cova27@mail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proekty/soprovozhdenie-rip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o22.ru/dejatelnost/proekty/shkolnye-sluzhby-primirenija/" TargetMode="External"/><Relationship Id="rId5" Type="http://schemas.openxmlformats.org/officeDocument/2006/relationships/hyperlink" Target="https://iro22.ru/dejatelnost/proekty/shahmaty-v-shkolah/" TargetMode="External"/><Relationship Id="rId4" Type="http://schemas.openxmlformats.org/officeDocument/2006/relationships/hyperlink" Target="https://iro22.ru/dejatelnost/proekty/soprovozhdenie-shno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sv@iro22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z1@iro22.ru" TargetMode="External"/><Relationship Id="rId2" Type="http://schemas.openxmlformats.org/officeDocument/2006/relationships/hyperlink" Target="https://iro22.ru/cabi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ro22.ru/cabi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n@iro22.ru" TargetMode="External"/><Relationship Id="rId2" Type="http://schemas.openxmlformats.org/officeDocument/2006/relationships/hyperlink" Target="https://clck.ru/393nZ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lck.ru/393nZ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952J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ck.ru/3952RU" TargetMode="External"/><Relationship Id="rId4" Type="http://schemas.openxmlformats.org/officeDocument/2006/relationships/hyperlink" Target="https://clck.ru/3952P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94iH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8902" y="1084655"/>
            <a:ext cx="10195249" cy="26751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Презентация </a:t>
            </a:r>
            <a:r>
              <a:rPr lang="ru-RU" sz="3200" b="1" dirty="0">
                <a:solidFill>
                  <a:schemeClr val="bg1"/>
                </a:solidFill>
              </a:rPr>
              <a:t>курсов повышения </a:t>
            </a:r>
            <a:r>
              <a:rPr lang="ru-RU" sz="3200" b="1" dirty="0" smtClean="0">
                <a:solidFill>
                  <a:schemeClr val="bg1"/>
                </a:solidFill>
              </a:rPr>
              <a:t>квалификации и мероприятий, </a:t>
            </a:r>
            <a:r>
              <a:rPr lang="ru-RU" sz="3200" b="1" dirty="0">
                <a:solidFill>
                  <a:schemeClr val="bg1"/>
                </a:solidFill>
              </a:rPr>
              <a:t>организуемых </a:t>
            </a:r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>
                <a:solidFill>
                  <a:schemeClr val="bg1"/>
                </a:solidFill>
              </a:rPr>
              <a:t>первом полугодии </a:t>
            </a:r>
            <a:r>
              <a:rPr lang="ru-RU" sz="3600" b="1" dirty="0" smtClean="0">
                <a:solidFill>
                  <a:schemeClr val="bg1"/>
                </a:solidFill>
              </a:rPr>
              <a:t>2024</a:t>
            </a:r>
            <a:r>
              <a:rPr lang="ru-RU" sz="3200" b="1" dirty="0" smtClean="0">
                <a:solidFill>
                  <a:schemeClr val="bg1"/>
                </a:solidFill>
              </a:rPr>
              <a:t> года кафедрой менеджмента в образовании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665" y="3869633"/>
            <a:ext cx="8767860" cy="1861863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Ведущий</a:t>
            </a:r>
            <a:r>
              <a:rPr lang="ru-RU" sz="2000" dirty="0" smtClean="0">
                <a:solidFill>
                  <a:srgbClr val="FFFF00"/>
                </a:solidFill>
              </a:rPr>
              <a:t>: </a:t>
            </a:r>
            <a:r>
              <a:rPr lang="ru-RU" sz="2000" dirty="0" smtClean="0">
                <a:solidFill>
                  <a:srgbClr val="FFFF00"/>
                </a:solidFill>
              </a:rPr>
              <a:t>Говорухина Галина Владимировна,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кандидат социологических наук, доцент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АИРО-PhotoRoom.png-PhotoR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42858"/>
            <a:ext cx="2575619" cy="18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878" y="122529"/>
            <a:ext cx="10515600" cy="11464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Мероприятия кафедры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12" y="1101013"/>
            <a:ext cx="11896531" cy="548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Методический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семинар </a:t>
            </a:r>
            <a:r>
              <a:rPr lang="ru-RU" sz="2600" dirty="0"/>
              <a:t>«ДОУ как центр социокультурного развития семьи в условиях малого города» (дошкольное образование</a:t>
            </a:r>
            <a:r>
              <a:rPr lang="ru-RU" sz="2600" dirty="0" smtClean="0"/>
              <a:t>). Дата проведения: </a:t>
            </a:r>
            <a:r>
              <a:rPr lang="ru-RU" sz="2600" b="1" dirty="0" smtClean="0"/>
              <a:t>26.03.2024. </a:t>
            </a:r>
            <a:r>
              <a:rPr lang="ru-RU" sz="2600" dirty="0" smtClean="0"/>
              <a:t>Место </a:t>
            </a:r>
            <a:r>
              <a:rPr lang="ru-RU" sz="2600" dirty="0"/>
              <a:t>проведения: Алтайский край, </a:t>
            </a:r>
            <a:r>
              <a:rPr lang="ru-RU" sz="2600" dirty="0" smtClean="0"/>
              <a:t>г .Камень  </a:t>
            </a:r>
            <a:r>
              <a:rPr lang="ru-RU" sz="2600" dirty="0"/>
              <a:t>- на – Оби, </a:t>
            </a:r>
            <a:r>
              <a:rPr lang="ru-RU" sz="2600" dirty="0" smtClean="0"/>
              <a:t>ул. </a:t>
            </a:r>
            <a:r>
              <a:rPr lang="ru-RU" sz="2600" dirty="0" err="1" smtClean="0"/>
              <a:t>М.Горького</a:t>
            </a:r>
            <a:r>
              <a:rPr lang="ru-RU" sz="2600" dirty="0"/>
              <a:t>, 12А, </a:t>
            </a:r>
            <a:r>
              <a:rPr lang="ru-RU" sz="2600" dirty="0" smtClean="0"/>
              <a:t>МБЖОУ </a:t>
            </a:r>
            <a:r>
              <a:rPr lang="ru-RU" sz="2600" dirty="0"/>
              <a:t>«Детский сад № 27 «</a:t>
            </a:r>
            <a:r>
              <a:rPr lang="ru-RU" sz="2600" dirty="0" smtClean="0"/>
              <a:t>Петушок», эл. </a:t>
            </a:r>
            <a:r>
              <a:rPr lang="ru-RU" sz="2600" dirty="0"/>
              <a:t>почта: </a:t>
            </a:r>
            <a:r>
              <a:rPr lang="ru-RU" sz="2600" dirty="0" smtClean="0">
                <a:hlinkClick r:id="rId3"/>
              </a:rPr>
              <a:t>nocova27@mail.ru</a:t>
            </a:r>
            <a:endParaRPr lang="ru-RU" sz="2600" dirty="0" smtClean="0"/>
          </a:p>
          <a:p>
            <a:pPr marL="4572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Ответственный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: Гордеева Людмила Николаевна, </a:t>
            </a:r>
            <a:r>
              <a:rPr lang="en-US" sz="2600" dirty="0">
                <a:solidFill>
                  <a:srgbClr val="00B0F0"/>
                </a:solidFill>
              </a:rPr>
              <a:t>det.sad_56@mail.ru</a:t>
            </a:r>
            <a:endParaRPr lang="ru-RU" sz="26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Гостевой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обмен опытом </a:t>
            </a:r>
            <a:r>
              <a:rPr lang="ru-RU" sz="2600" dirty="0"/>
              <a:t>«Направления работы дошкольной образовательной организации с семьями воспитанников</a:t>
            </a:r>
            <a:r>
              <a:rPr lang="ru-RU" sz="2600" dirty="0" smtClean="0"/>
              <a:t>» </a:t>
            </a:r>
            <a:r>
              <a:rPr lang="ru-RU" sz="2600" b="1" dirty="0" smtClean="0"/>
              <a:t>апрель.</a:t>
            </a:r>
            <a:endParaRPr lang="ru-RU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Региональная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методическая эстафета </a:t>
            </a:r>
            <a:r>
              <a:rPr lang="ru-RU" sz="2600" dirty="0"/>
              <a:t>«Муниципальные практики профилактики школьной </a:t>
            </a:r>
            <a:r>
              <a:rPr lang="ru-RU" sz="2600" dirty="0" err="1"/>
              <a:t>неуспешности</a:t>
            </a:r>
            <a:r>
              <a:rPr lang="ru-RU" sz="2600" dirty="0"/>
              <a:t> и перехода школы в эффективный режим работы</a:t>
            </a:r>
            <a:r>
              <a:rPr lang="ru-RU" sz="2600" dirty="0" smtClean="0"/>
              <a:t>» -  </a:t>
            </a:r>
            <a:r>
              <a:rPr lang="ru-RU" sz="2600" b="1" dirty="0" smtClean="0"/>
              <a:t>март-апрель.</a:t>
            </a:r>
            <a:endParaRPr lang="ru-RU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2563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10" y="408257"/>
            <a:ext cx="11510514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Проекты факультета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управления развитием образования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 сайте КАУ ДПО «АИРО имени А.М.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Топорова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43" y="1648979"/>
            <a:ext cx="6321294" cy="47801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hlinkClick r:id="rId3"/>
              </a:rPr>
              <a:t>Сопровождение </a:t>
            </a:r>
            <a:r>
              <a:rPr lang="ru-RU" sz="1800" dirty="0" smtClean="0">
                <a:hlinkClick r:id="rId3"/>
              </a:rPr>
              <a:t>РИП</a:t>
            </a:r>
            <a:endParaRPr lang="ru-RU" sz="1800" dirty="0" smtClean="0"/>
          </a:p>
          <a:p>
            <a:pPr lvl="1"/>
            <a:r>
              <a:rPr lang="ru-RU" sz="1800" dirty="0" smtClean="0"/>
              <a:t>Проект направлен на сопровождение деятельности организаций входящих в инновационную инфраструктуру Алтайского </a:t>
            </a:r>
            <a:r>
              <a:rPr lang="ru-RU" sz="1800" dirty="0" smtClean="0"/>
              <a:t>края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hlinkClick r:id="rId4"/>
              </a:rPr>
              <a:t>Сопровождение ШНОР</a:t>
            </a:r>
            <a:endParaRPr lang="ru-RU" sz="1800" dirty="0" smtClean="0"/>
          </a:p>
          <a:p>
            <a:pPr lvl="1"/>
            <a:r>
              <a:rPr lang="ru-RU" sz="1800" dirty="0" smtClean="0"/>
              <a:t>Проект направлен на консультационно-методическую поддержку школ, показывающих низкие образовательные результаты и включенные в проект 30+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hlinkClick r:id="rId5"/>
              </a:rPr>
              <a:t>Шахматы </a:t>
            </a:r>
            <a:r>
              <a:rPr lang="ru-RU" sz="1800" dirty="0">
                <a:hlinkClick r:id="rId5"/>
              </a:rPr>
              <a:t>в </a:t>
            </a:r>
            <a:r>
              <a:rPr lang="ru-RU" sz="1800" dirty="0" smtClean="0">
                <a:hlinkClick r:id="rId5"/>
              </a:rPr>
              <a:t>школах</a:t>
            </a:r>
            <a:endParaRPr lang="ru-RU" sz="1800" dirty="0" smtClean="0"/>
          </a:p>
          <a:p>
            <a:pPr lvl="1"/>
            <a:r>
              <a:rPr lang="ru-RU" sz="1800" dirty="0" smtClean="0"/>
              <a:t>Проект обеспечивает реализацию приказа Министерства </a:t>
            </a:r>
            <a:r>
              <a:rPr lang="ru-RU" sz="1800" dirty="0"/>
              <a:t>образования РФ </a:t>
            </a:r>
            <a:r>
              <a:rPr lang="ru-RU" sz="1800" dirty="0" smtClean="0"/>
              <a:t>«</a:t>
            </a:r>
            <a:r>
              <a:rPr lang="ru-RU" sz="1800" dirty="0"/>
              <a:t>О развитии шахматного образования в системе образования РФ»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hlinkClick r:id="rId6"/>
              </a:rPr>
              <a:t>Школьные </a:t>
            </a:r>
            <a:r>
              <a:rPr lang="ru-RU" sz="1800" dirty="0">
                <a:hlinkClick r:id="rId6"/>
              </a:rPr>
              <a:t>службы примирения</a:t>
            </a:r>
            <a:endParaRPr lang="ru-RU" sz="1800" dirty="0" smtClean="0"/>
          </a:p>
          <a:p>
            <a:pPr lvl="1"/>
            <a:r>
              <a:rPr lang="ru-RU" sz="1800" dirty="0" smtClean="0"/>
              <a:t>Проект направлен на оказание помощи в создании и организации работы школьной службы применения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7"/>
          <a:srcRect l="7281" t="9122" r="6634" b="6785"/>
          <a:stretch/>
        </p:blipFill>
        <p:spPr bwMode="auto">
          <a:xfrm>
            <a:off x="6598763" y="3403077"/>
            <a:ext cx="5396256" cy="3193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8314441" y="1857080"/>
            <a:ext cx="622169" cy="143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474696" y="4109375"/>
            <a:ext cx="5844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568206" y="5288437"/>
            <a:ext cx="5467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568205" y="5469117"/>
            <a:ext cx="5467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568205" y="4999914"/>
            <a:ext cx="7164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568205" y="5139179"/>
            <a:ext cx="5467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Контактная информация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проектам и мероприятиям кафедры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582944"/>
            <a:ext cx="9872871" cy="35130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Евтушевская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Софья Валентиновна</a:t>
            </a:r>
            <a:r>
              <a:rPr lang="ru-RU" sz="2800" dirty="0"/>
              <a:t>, методист кафедры менеджмента КАУ ДПО «АИРО имени А.М. </a:t>
            </a:r>
            <a:r>
              <a:rPr lang="ru-RU" sz="2800" dirty="0" err="1"/>
              <a:t>Топорова</a:t>
            </a:r>
            <a:r>
              <a:rPr lang="ru-RU" sz="2800" dirty="0"/>
              <a:t>» </a:t>
            </a:r>
          </a:p>
          <a:p>
            <a:pPr marL="0" indent="0">
              <a:buNone/>
            </a:pPr>
            <a:r>
              <a:rPr lang="ru-RU" sz="2800" dirty="0" smtClean="0"/>
              <a:t>Телефон: (3852)555897, доб. 2504 </a:t>
            </a:r>
          </a:p>
          <a:p>
            <a:pPr marL="0" indent="0">
              <a:buNone/>
            </a:pPr>
            <a:r>
              <a:rPr lang="ru-RU" sz="2800" dirty="0" smtClean="0"/>
              <a:t>Почта: </a:t>
            </a:r>
            <a:r>
              <a:rPr lang="en-US" sz="2800" dirty="0" smtClean="0">
                <a:hlinkClick r:id="rId2"/>
              </a:rPr>
              <a:t>esv@iro22.ru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9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29" y="34565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Курсовые мероприятия кафедры в рамках выполнения государственного задания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816499"/>
              </p:ext>
            </p:extLst>
          </p:nvPr>
        </p:nvGraphicFramePr>
        <p:xfrm>
          <a:off x="388189" y="1825625"/>
          <a:ext cx="11430000" cy="4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875"/>
                <a:gridCol w="2775455"/>
                <a:gridCol w="2044086"/>
                <a:gridCol w="3741239"/>
                <a:gridCol w="96734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программ повышения квалификации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Руководящие работники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14.03.2024 – 15.03.2024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Актуальные вопросы управления образовательной организацией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руководителей школ по ВР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18.03.2024 – 27.03.2024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(заочная часть: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18.03.2024 – 24.03.2024;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часть: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 – 27.03.2024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применением ДОТ и ЭО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воспитательной работы в современной школе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08.04.2024 – 17.04.2024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(заочная часть: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08.04.2024 – 12.04.204;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часть: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15.04.2024 – 17.04.2024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3495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Контактная информация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курсам в рамках гос. задания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/>
              <a:t>Ссылка для регистрации на курсы </a:t>
            </a:r>
            <a:r>
              <a:rPr lang="en-US" sz="2800" dirty="0">
                <a:hlinkClick r:id="rId2"/>
              </a:rPr>
              <a:t>https://iro22.ru/cabinet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Петрова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Марина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Васильевна</a:t>
            </a:r>
            <a:r>
              <a:rPr lang="ru-RU" sz="2800" dirty="0" smtClean="0"/>
              <a:t>, специалист по сопровождению курсов в рамках государственного задания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Телефон</a:t>
            </a:r>
            <a:r>
              <a:rPr lang="ru-RU" sz="2800" dirty="0"/>
              <a:t>: </a:t>
            </a:r>
            <a:r>
              <a:rPr lang="ru-RU" sz="2800" dirty="0" smtClean="0"/>
              <a:t>(</a:t>
            </a:r>
            <a:r>
              <a:rPr lang="ru-RU" sz="2800" dirty="0"/>
              <a:t>3852)555897, доб. </a:t>
            </a:r>
            <a:r>
              <a:rPr lang="ru-RU" sz="2800" dirty="0" smtClean="0"/>
              <a:t>1210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Почта</a:t>
            </a:r>
            <a:r>
              <a:rPr lang="ru-RU" sz="2800" dirty="0"/>
              <a:t>: </a:t>
            </a:r>
            <a:r>
              <a:rPr lang="ru-RU" sz="2800" dirty="0" smtClean="0">
                <a:hlinkClick r:id="rId3"/>
              </a:rPr>
              <a:t>gz1@iro22.ru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8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614" y="685015"/>
            <a:ext cx="9875520" cy="53104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https://iro22.ru/cabinet/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t="9407" b="4789"/>
          <a:stretch/>
        </p:blipFill>
        <p:spPr bwMode="auto">
          <a:xfrm>
            <a:off x="443806" y="1337035"/>
            <a:ext cx="6758271" cy="3319806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4675694" y="978817"/>
            <a:ext cx="490194" cy="358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2987" t="9407" r="13897" b="4219"/>
          <a:stretch/>
        </p:blipFill>
        <p:spPr bwMode="auto">
          <a:xfrm>
            <a:off x="5608948" y="2593943"/>
            <a:ext cx="6353665" cy="4023674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532015" y="988244"/>
            <a:ext cx="3225539" cy="1605699"/>
            <a:chOff x="7532015" y="988244"/>
            <a:chExt cx="3225539" cy="1605699"/>
          </a:xfrm>
        </p:grpSpPr>
        <p:sp>
          <p:nvSpPr>
            <p:cNvPr id="10" name="Стрелка вниз 9"/>
            <p:cNvSpPr/>
            <p:nvPr/>
          </p:nvSpPr>
          <p:spPr>
            <a:xfrm>
              <a:off x="10267360" y="988244"/>
              <a:ext cx="490194" cy="16056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532015" y="988244"/>
              <a:ext cx="2846895" cy="7839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Курсы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8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79" y="175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Курсовые мероприятия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кафедры на внебюджетной основе (дистанционно)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586420"/>
              </p:ext>
            </p:extLst>
          </p:nvPr>
        </p:nvGraphicFramePr>
        <p:xfrm>
          <a:off x="197962" y="1406108"/>
          <a:ext cx="11736372" cy="527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337"/>
                <a:gridCol w="1499772"/>
                <a:gridCol w="2073010"/>
                <a:gridCol w="4185117"/>
                <a:gridCol w="945136"/>
              </a:tblGrid>
              <a:tr h="579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программ повышения квалификации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конкурсных материалов в образовании на территории Алтайского края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11.03.2024 – 15.03.2024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(с использованием ДОТ и ЭО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конкурсных материалов в образовании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</a:tr>
              <a:tr h="89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18.03.2024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22.03.2024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(с использованием ДОТ и ЭО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качеством образования в школе на основе результатов оценочных процедур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</a:tr>
              <a:tr h="86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25.03.2024 – 27.03.2024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Очно, онлайн (с использованием ДОТ и ЭО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школьной службы примирения в штабе воспитательной работы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</a:tr>
              <a:tr h="86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Руководящие и педагогические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МОУО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03.04.2024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05.04.2024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(с использованием ДОТ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Современный урок: технологии проектирования и анализа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86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22.04.2024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30.04.2023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 использованием ДОТ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Административно-хозяйственная деятельность в образовательной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3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Контактная информация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внебюджетным курсам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/>
              <a:t>Ссылка </a:t>
            </a:r>
            <a:r>
              <a:rPr lang="ru-RU" sz="2800" dirty="0"/>
              <a:t>для регистрации на курсы — </a:t>
            </a:r>
            <a:r>
              <a:rPr lang="ru-RU" sz="2800" dirty="0">
                <a:hlinkClick r:id="rId2"/>
              </a:rPr>
              <a:t>https://</a:t>
            </a:r>
            <a:r>
              <a:rPr lang="ru-RU" sz="2800" dirty="0" smtClean="0">
                <a:hlinkClick r:id="rId2"/>
              </a:rPr>
              <a:t>clck.ru/393nZh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Нестеров Виталий Игоревич</a:t>
            </a:r>
            <a:r>
              <a:rPr lang="ru-RU" sz="2800" dirty="0"/>
              <a:t>, специалист по сопровождению курсов </a:t>
            </a:r>
            <a:r>
              <a:rPr lang="ru-RU" sz="2800" dirty="0" smtClean="0"/>
              <a:t>на внебюджетной основе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Телефон</a:t>
            </a:r>
            <a:r>
              <a:rPr lang="ru-RU" sz="2800" dirty="0"/>
              <a:t>: </a:t>
            </a:r>
            <a:r>
              <a:rPr lang="ru-RU" sz="2800" dirty="0" smtClean="0"/>
              <a:t>(</a:t>
            </a:r>
            <a:r>
              <a:rPr lang="ru-RU" sz="2800" dirty="0"/>
              <a:t>3852)555897, доб. </a:t>
            </a:r>
            <a:r>
              <a:rPr lang="ru-RU" sz="2800" dirty="0" smtClean="0"/>
              <a:t>2504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Почта</a:t>
            </a:r>
            <a:r>
              <a:rPr lang="ru-RU" sz="2800" dirty="0"/>
              <a:t>: </a:t>
            </a:r>
            <a:r>
              <a:rPr lang="en-US" sz="2800" dirty="0" smtClean="0">
                <a:hlinkClick r:id="rId3"/>
              </a:rPr>
              <a:t>vin</a:t>
            </a:r>
            <a:r>
              <a:rPr lang="ru-RU" sz="2800" dirty="0" smtClean="0">
                <a:hlinkClick r:id="rId3"/>
              </a:rPr>
              <a:t>@iro22.ru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603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0726"/>
          </a:xfrm>
        </p:spPr>
        <p:txBody>
          <a:bodyPr/>
          <a:lstStyle/>
          <a:p>
            <a:r>
              <a:rPr lang="ru-RU" dirty="0">
                <a:hlinkClick r:id="rId2"/>
              </a:rPr>
              <a:t>https://clck.ru/393nZh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11384" t="8908" r="13897" b="3447"/>
          <a:stretch/>
        </p:blipFill>
        <p:spPr bwMode="auto">
          <a:xfrm>
            <a:off x="1981986" y="1310325"/>
            <a:ext cx="9036534" cy="5311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углом 4"/>
          <p:cNvSpPr>
            <a:spLocks/>
          </p:cNvSpPr>
          <p:nvPr/>
        </p:nvSpPr>
        <p:spPr>
          <a:xfrm>
            <a:off x="1232034" y="1466069"/>
            <a:ext cx="1299410" cy="1912398"/>
          </a:xfrm>
          <a:prstGeom prst="bentArrow">
            <a:avLst>
              <a:gd name="adj1" fmla="val 25000"/>
              <a:gd name="adj2" fmla="val 31296"/>
              <a:gd name="adj3" fmla="val 25000"/>
              <a:gd name="adj4" fmla="val 43750"/>
            </a:avLst>
          </a:prstGeom>
          <a:scene3d>
            <a:camera prst="orthographicFront">
              <a:rot lat="10200000" lon="21594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878" y="122529"/>
            <a:ext cx="10515600" cy="11464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Мероприятия кафедры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12" y="1101013"/>
            <a:ext cx="11896531" cy="54826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Региональные методические эфиры </a:t>
            </a:r>
            <a:r>
              <a:rPr lang="ru-RU" sz="2600" dirty="0"/>
              <a:t>РИП и </a:t>
            </a:r>
            <a:r>
              <a:rPr lang="ru-RU" sz="2600" dirty="0" smtClean="0"/>
              <a:t>БЛП «</a:t>
            </a:r>
            <a:r>
              <a:rPr lang="ru-RU" sz="2600" dirty="0"/>
              <a:t>Реализация инновационных проектов в образовательных организациях Алтайского края</a:t>
            </a:r>
            <a:r>
              <a:rPr lang="ru-RU" sz="2600" dirty="0" smtClean="0"/>
              <a:t>». Подключение по ссылкам по датам:</a:t>
            </a:r>
          </a:p>
          <a:p>
            <a:pPr marL="0" indent="0" algn="ctr">
              <a:buNone/>
            </a:pPr>
            <a:r>
              <a:rPr lang="ru-RU" sz="2600" dirty="0" smtClean="0"/>
              <a:t> </a:t>
            </a:r>
            <a:r>
              <a:rPr lang="ru-RU" sz="2400" b="1" dirty="0" smtClean="0"/>
              <a:t>13.03.2024</a:t>
            </a:r>
            <a:r>
              <a:rPr lang="ru-RU" sz="2400" dirty="0" smtClean="0"/>
              <a:t>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clck.ru/3952JY</a:t>
            </a:r>
            <a:r>
              <a:rPr lang="ru-RU" sz="2400" dirty="0" smtClean="0"/>
              <a:t> , </a:t>
            </a:r>
            <a:r>
              <a:rPr lang="ru-RU" sz="2400" b="1" dirty="0" smtClean="0"/>
              <a:t>03.04.2024</a:t>
            </a:r>
            <a:r>
              <a:rPr lang="ru-RU" sz="2400" dirty="0" smtClean="0"/>
              <a:t>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clck.ru/3952PA</a:t>
            </a:r>
            <a:r>
              <a:rPr lang="ru-RU" sz="2400" dirty="0" smtClean="0"/>
              <a:t> , </a:t>
            </a:r>
            <a:r>
              <a:rPr lang="ru-RU" sz="2400" b="1" dirty="0" smtClean="0"/>
              <a:t>04.04.2024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clck.ru/3952RU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Ответственный: Дронова Екатерина Николаевна, </a:t>
            </a:r>
            <a:r>
              <a:rPr lang="en-US" sz="2600" dirty="0" smtClean="0">
                <a:solidFill>
                  <a:srgbClr val="00B0F0"/>
                </a:solidFill>
              </a:rPr>
              <a:t>dronova_ekn@altspu.ru</a:t>
            </a:r>
            <a:r>
              <a:rPr lang="ru-RU" sz="2600" dirty="0" smtClean="0">
                <a:solidFill>
                  <a:srgbClr val="00B0F0"/>
                </a:solidFill>
              </a:rPr>
              <a:t> </a:t>
            </a:r>
            <a:endParaRPr lang="ru-RU" sz="2600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Краевой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фестиваль </a:t>
            </a:r>
            <a:r>
              <a:rPr lang="ru-RU" sz="2600" dirty="0"/>
              <a:t>«Завучи школы Алтая: педагогические находки и управленческие практики</a:t>
            </a:r>
            <a:r>
              <a:rPr lang="ru-RU" sz="2600" dirty="0" smtClean="0"/>
              <a:t>» </a:t>
            </a:r>
            <a:r>
              <a:rPr lang="ru-RU" sz="2600" b="1" dirty="0" smtClean="0"/>
              <a:t>29.03.2024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Ответственный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Пивнева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Татьяна Владимировна, </a:t>
            </a:r>
            <a:r>
              <a:rPr lang="en-US" sz="2800" dirty="0">
                <a:solidFill>
                  <a:srgbClr val="00B0F0"/>
                </a:solidFill>
              </a:rPr>
              <a:t>t.pivneva2012@mail.ru</a:t>
            </a:r>
            <a:endParaRPr lang="ru-RU" sz="26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Методические десанты </a:t>
            </a:r>
            <a:r>
              <a:rPr lang="ru-RU" sz="2600" dirty="0"/>
              <a:t>в районы края для школ, в том числе для школ с низкими образовательными результатами «Система управления профессиональным развитием педагогов в образовательной организации» (по согласованию с МОН АК) </a:t>
            </a:r>
            <a:r>
              <a:rPr lang="ru-RU" sz="2600" b="1" dirty="0"/>
              <a:t>15.02.2024 (с. Советское), 29.02.2024 (с. Шипуново), 27.03.2024 (</a:t>
            </a:r>
            <a:r>
              <a:rPr lang="ru-RU" sz="2600" b="1" dirty="0" err="1"/>
              <a:t>р.п</a:t>
            </a:r>
            <a:r>
              <a:rPr lang="ru-RU" sz="2600" b="1" dirty="0"/>
              <a:t>. Тальменка</a:t>
            </a:r>
            <a:r>
              <a:rPr lang="ru-RU" sz="2600" b="1" dirty="0" smtClean="0"/>
              <a:t>)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Ответственный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Дронова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Елена Николаевна, </a:t>
            </a:r>
            <a:r>
              <a:rPr lang="en-US" sz="2400" dirty="0">
                <a:solidFill>
                  <a:srgbClr val="00B0F0"/>
                </a:solidFill>
              </a:rPr>
              <a:t>den@iro22.ru</a:t>
            </a:r>
            <a:endParaRPr lang="ru-RU" sz="2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878" y="122529"/>
            <a:ext cx="10515600" cy="11464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Мероприятия кафедры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12" y="1101013"/>
            <a:ext cx="11896531" cy="548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Региональная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стратегическая сессия </a:t>
            </a:r>
            <a:r>
              <a:rPr lang="ru-RU" sz="2600" dirty="0"/>
              <a:t>для руководящих работников общеобразовательных организаций «Управление качеством образования в современной школе». </a:t>
            </a:r>
            <a:r>
              <a:rPr lang="ru-RU" sz="2600" dirty="0" smtClean="0"/>
              <a:t>На </a:t>
            </a:r>
            <a:r>
              <a:rPr lang="ru-RU" sz="2600" dirty="0"/>
              <a:t>сессии планируется проведение пленарных частей и работа </a:t>
            </a:r>
            <a:r>
              <a:rPr lang="ru-RU" sz="2600" dirty="0" smtClean="0"/>
              <a:t>практикумов: </a:t>
            </a:r>
          </a:p>
          <a:p>
            <a:pPr lvl="1"/>
            <a:r>
              <a:rPr lang="ru-RU" sz="2200" dirty="0"/>
              <a:t>Практикум 1. Организация внутренней системы оценки качества образования и внутриучрежденческого контроля </a:t>
            </a:r>
          </a:p>
          <a:p>
            <a:pPr lvl="1"/>
            <a:r>
              <a:rPr lang="ru-RU" sz="2200" dirty="0"/>
              <a:t>Практикум 2. Организация межведомственного взаимодействия в вопросах профилактики социально опасного положения несовершеннолетних </a:t>
            </a:r>
          </a:p>
          <a:p>
            <a:pPr lvl="1"/>
            <a:r>
              <a:rPr lang="ru-RU" sz="2200" dirty="0"/>
              <a:t>Практикум 3. Организация реализации адаптированных общеобразовательных программ </a:t>
            </a:r>
          </a:p>
          <a:p>
            <a:pPr marL="0" indent="0">
              <a:buNone/>
            </a:pPr>
            <a:r>
              <a:rPr lang="ru-RU" sz="2600" dirty="0" smtClean="0"/>
              <a:t>Дата </a:t>
            </a:r>
            <a:r>
              <a:rPr lang="ru-RU" sz="2600" dirty="0" smtClean="0"/>
              <a:t>проведения:  </a:t>
            </a:r>
            <a:r>
              <a:rPr lang="ru-RU" sz="2600" b="1" dirty="0"/>
              <a:t>04.04.2024. 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dirty="0" smtClean="0"/>
              <a:t>Регистрация </a:t>
            </a:r>
            <a:r>
              <a:rPr lang="ru-RU" sz="2600" dirty="0"/>
              <a:t>по ссылке: </a:t>
            </a:r>
            <a:r>
              <a:rPr lang="ru-RU" sz="2600" dirty="0">
                <a:hlinkClick r:id="rId3"/>
              </a:rPr>
              <a:t>https</a:t>
            </a:r>
            <a:r>
              <a:rPr lang="ru-RU" sz="2600" dirty="0" smtClean="0">
                <a:hlinkClick r:id="rId3"/>
              </a:rPr>
              <a:t>://clck.ru/394iHw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Ответственный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: Говорухина Галина Владимировна, </a:t>
            </a:r>
            <a:r>
              <a:rPr lang="en-US" sz="2600" dirty="0" smtClean="0">
                <a:solidFill>
                  <a:srgbClr val="00B0F0"/>
                </a:solidFill>
              </a:rPr>
              <a:t>ggv@iro22.ru</a:t>
            </a:r>
            <a:r>
              <a:rPr lang="ru-RU" sz="2600" dirty="0" smtClean="0">
                <a:solidFill>
                  <a:srgbClr val="00B0F0"/>
                </a:solidFill>
              </a:rPr>
              <a:t> </a:t>
            </a:r>
            <a:endParaRPr lang="ru-RU" sz="2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528</TotalTime>
  <Words>748</Words>
  <Application>Microsoft Office PowerPoint</Application>
  <PresentationFormat>Широкоэкранный</PresentationFormat>
  <Paragraphs>122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</vt:lpstr>
      <vt:lpstr>Базис</vt:lpstr>
      <vt:lpstr>Презентация курсов повышения квалификации и мероприятий, организуемых в первом полугодии 2024 года кафедрой менеджмента в образовании </vt:lpstr>
      <vt:lpstr>Курсовые мероприятия кафедры в рамках выполнения государственного задания</vt:lpstr>
      <vt:lpstr>Контактная информация по курсам в рамках гос. задания</vt:lpstr>
      <vt:lpstr>https://iro22.ru/cabinet/ </vt:lpstr>
      <vt:lpstr>Курсовые мероприятия кафедры на внебюджетной основе (дистанционно)</vt:lpstr>
      <vt:lpstr>Контактная информация  по внебюджетным курсам</vt:lpstr>
      <vt:lpstr>https://clck.ru/393nZh</vt:lpstr>
      <vt:lpstr>Мероприятия кафедры </vt:lpstr>
      <vt:lpstr>Мероприятия кафедры </vt:lpstr>
      <vt:lpstr>Мероприятия кафедры </vt:lpstr>
      <vt:lpstr>Проекты факультета управления развитием образования  на сайте КАУ ДПО «АИРО имени А.М. Топорова»</vt:lpstr>
      <vt:lpstr>Контактная информация по проектам и мероприятиям кафедры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курсов повышения квалификации, организуемых в первом полугодии 2024 года.</dc:title>
  <dc:creator>Евтушевская С.В.</dc:creator>
  <cp:lastModifiedBy>Говорухина Г.В.</cp:lastModifiedBy>
  <cp:revision>39</cp:revision>
  <dcterms:created xsi:type="dcterms:W3CDTF">2024-02-27T05:23:25Z</dcterms:created>
  <dcterms:modified xsi:type="dcterms:W3CDTF">2024-02-28T07:55:28Z</dcterms:modified>
</cp:coreProperties>
</file>