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8" r:id="rId5"/>
    <p:sldId id="270" r:id="rId6"/>
    <p:sldId id="272" r:id="rId7"/>
    <p:sldId id="273" r:id="rId8"/>
    <p:sldId id="274" r:id="rId9"/>
    <p:sldId id="276" r:id="rId10"/>
    <p:sldId id="277" r:id="rId11"/>
    <p:sldId id="279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6DFFD-0FED-4ED7-80ED-13C7B1E9BAA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11848-76A2-4032-A523-6857A5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041e509ad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041e509ad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79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4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0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4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8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1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8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6BC5-688C-4420-9AF1-EAC0AAA91FE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3019-9C87-411F-B884-935F8C03C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5" y="5141533"/>
            <a:ext cx="3752943" cy="1552509"/>
          </a:xfrm>
          <a:prstGeom prst="rect">
            <a:avLst/>
          </a:prstGeom>
        </p:spPr>
      </p:pic>
      <p:sp>
        <p:nvSpPr>
          <p:cNvPr id="762" name="Google Shape;762;p199"/>
          <p:cNvSpPr/>
          <p:nvPr/>
        </p:nvSpPr>
        <p:spPr>
          <a:xfrm>
            <a:off x="0" y="3214686"/>
            <a:ext cx="7944600" cy="1803900"/>
          </a:xfrm>
          <a:prstGeom prst="parallelogram">
            <a:avLst>
              <a:gd name="adj" fmla="val 5499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3" name="Google Shape;763;p199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02" y="2119525"/>
            <a:ext cx="5587799" cy="3915515"/>
          </a:xfrm>
          <a:custGeom>
            <a:avLst/>
            <a:gdLst/>
            <a:ahLst/>
            <a:cxnLst/>
            <a:rect l="l" t="t" r="r" b="b"/>
            <a:pathLst>
              <a:path w="19553238" h="8985738" extrusionOk="0">
                <a:moveTo>
                  <a:pt x="0" y="0"/>
                </a:moveTo>
                <a:lnTo>
                  <a:pt x="19553238" y="0"/>
                </a:lnTo>
                <a:lnTo>
                  <a:pt x="19553238" y="8985738"/>
                </a:lnTo>
                <a:lnTo>
                  <a:pt x="0" y="898573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64" name="Google Shape;764;p199"/>
          <p:cNvSpPr/>
          <p:nvPr/>
        </p:nvSpPr>
        <p:spPr>
          <a:xfrm>
            <a:off x="4526251" y="2119525"/>
            <a:ext cx="3498300" cy="4738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02C1D3"/>
              </a:gs>
              <a:gs pos="100000">
                <a:srgbClr val="1985D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99"/>
          <p:cNvSpPr/>
          <p:nvPr/>
        </p:nvSpPr>
        <p:spPr>
          <a:xfrm>
            <a:off x="4496775" y="0"/>
            <a:ext cx="3615900" cy="4738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7FCA20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99"/>
          <p:cNvSpPr txBox="1"/>
          <p:nvPr/>
        </p:nvSpPr>
        <p:spPr>
          <a:xfrm>
            <a:off x="450425" y="3492884"/>
            <a:ext cx="5204217" cy="144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Учебный график курсов повышения квалификации в АИРО на 1 полугодие 2024 года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199"/>
          <p:cNvSpPr/>
          <p:nvPr/>
        </p:nvSpPr>
        <p:spPr>
          <a:xfrm>
            <a:off x="10623412" y="5847856"/>
            <a:ext cx="1006500" cy="10731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02C1D3"/>
              </a:gs>
              <a:gs pos="100000">
                <a:srgbClr val="1985D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99"/>
          <p:cNvSpPr/>
          <p:nvPr/>
        </p:nvSpPr>
        <p:spPr>
          <a:xfrm>
            <a:off x="11113532" y="5080117"/>
            <a:ext cx="1333500" cy="14223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7FCA20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99"/>
          <p:cNvSpPr/>
          <p:nvPr/>
        </p:nvSpPr>
        <p:spPr>
          <a:xfrm>
            <a:off x="11447142" y="4738383"/>
            <a:ext cx="561300" cy="598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7FCA20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70;p199"/>
          <p:cNvSpPr txBox="1"/>
          <p:nvPr/>
        </p:nvSpPr>
        <p:spPr>
          <a:xfrm>
            <a:off x="996232" y="2624604"/>
            <a:ext cx="5069100" cy="4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ru-RU" sz="2000" b="1" dirty="0">
              <a:solidFill>
                <a:srgbClr val="00808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Google Shape;770;p199"/>
          <p:cNvSpPr txBox="1"/>
          <p:nvPr/>
        </p:nvSpPr>
        <p:spPr>
          <a:xfrm>
            <a:off x="812309" y="5172773"/>
            <a:ext cx="50691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000" b="1" dirty="0">
              <a:solidFill>
                <a:srgbClr val="0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5067" t="9610" r="58919" b="83182"/>
          <a:stretch/>
        </p:blipFill>
        <p:spPr>
          <a:xfrm>
            <a:off x="157442" y="2046942"/>
            <a:ext cx="2717293" cy="4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2" y="30080"/>
            <a:ext cx="2559653" cy="17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43" t="23111" r="22714" b="61778"/>
          <a:stretch/>
        </p:blipFill>
        <p:spPr>
          <a:xfrm>
            <a:off x="357051" y="705394"/>
            <a:ext cx="10603383" cy="1550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214" t="33270" r="18929" b="52508"/>
          <a:stretch/>
        </p:blipFill>
        <p:spPr>
          <a:xfrm>
            <a:off x="1088572" y="3143793"/>
            <a:ext cx="10635655" cy="14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9855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Академия </a:t>
            </a:r>
            <a:r>
              <a:rPr lang="ru-RU" dirty="0" err="1">
                <a:solidFill>
                  <a:srgbClr val="0070C0"/>
                </a:solidFill>
              </a:rPr>
              <a:t>Минпросвещения</a:t>
            </a:r>
            <a:r>
              <a:rPr lang="ru-RU" dirty="0">
                <a:solidFill>
                  <a:srgbClr val="0070C0"/>
                </a:solidFill>
              </a:rPr>
              <a:t> России – Государственный университет просвещения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самозапись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5132" y="2505075"/>
            <a:ext cx="5762444" cy="35975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ru-RU" sz="12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финансовой грамотности на уроках обществознания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04.03.2024 – 02.04.2024.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ru-RU" sz="12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</a:t>
            </a:r>
            <a:r>
              <a:rPr lang="ru-RU" sz="12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инструменты и сервисы в деятельности современного педагога дополнительного образования детей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04.03.2024 – 02.04.2024.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2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sz="12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профилактика девиаций поведения, оказание своевременной педагогической помощи детям/подросткам с девиациями поведения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12.03.2024-03.04.2024 (открытие записи 01.03.2024)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ru-RU" sz="12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2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русского языка в старшей школе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12.03.2024-23.04.2024 (открытие записи 01.03.2024)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ru-RU" sz="12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2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управленца: управление дошкольной образовательной организацией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14.03.2024 – 01.06.2024 (открытие записи 04.03.2024).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ru-RU" sz="12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2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управленцев: особенности управления образовательной организацией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13.03.2024 – 24.05.2024 (открытие записи 04.03.2024).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ru-RU" sz="12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</a:t>
            </a:r>
            <a:r>
              <a:rPr lang="ru-RU" sz="12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истории в школе: Великая Отечественная война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12.03.2024 – 23.04.2024 (открытие записи 01.03.2024</a:t>
            </a:r>
            <a:r>
              <a:rPr lang="ru-RU" sz="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5343" y="2578146"/>
            <a:ext cx="5183188" cy="8239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B050"/>
                </a:solidFill>
              </a:rPr>
              <a:t>Запись через оператора – АИРО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B050"/>
                </a:solidFill>
              </a:rPr>
              <a:t>(Корчагина Анжелика Олеговна,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B050"/>
                </a:solidFill>
              </a:rPr>
              <a:t>8-3852-555897, </a:t>
            </a:r>
            <a:r>
              <a:rPr lang="ru-RU" sz="1600" dirty="0" err="1" smtClean="0">
                <a:solidFill>
                  <a:srgbClr val="00B050"/>
                </a:solidFill>
              </a:rPr>
              <a:t>доп</a:t>
            </a:r>
            <a:r>
              <a:rPr lang="ru-RU" sz="1600" dirty="0" smtClean="0">
                <a:solidFill>
                  <a:srgbClr val="00B050"/>
                </a:solidFill>
              </a:rPr>
              <a:t> 1208)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5343" y="3734027"/>
            <a:ext cx="5183188" cy="3049950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1A1A1A"/>
                </a:solidFill>
                <a:latin typeface="Arial" panose="020B0604020202020204" pitchFamily="34" charset="0"/>
              </a:rPr>
              <a:t>Информационная безопасность детей: социальные и технологические аспекты</a:t>
            </a:r>
            <a:endParaRPr lang="ru-RU" sz="16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Arial" panose="020B0604020202020204" pitchFamily="34" charset="0"/>
              </a:rPr>
              <a:t>Период реализации: 04.03.2024-22.04.2024.</a:t>
            </a:r>
            <a:endParaRPr lang="ru-RU" sz="16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 startAt="2"/>
            </a:pPr>
            <a:r>
              <a:rPr lang="ru-RU" sz="1600" b="1" dirty="0" smtClean="0">
                <a:solidFill>
                  <a:srgbClr val="1A1A1A"/>
                </a:solidFill>
                <a:latin typeface="Arial" panose="020B0604020202020204" pitchFamily="34" charset="0"/>
              </a:rPr>
              <a:t>Реализация </a:t>
            </a:r>
            <a:r>
              <a:rPr lang="ru-RU" sz="1600" b="1" dirty="0">
                <a:solidFill>
                  <a:srgbClr val="1A1A1A"/>
                </a:solidFill>
                <a:latin typeface="Arial" panose="020B0604020202020204" pitchFamily="34" charset="0"/>
              </a:rPr>
              <a:t>системы наставничества педагогических работников в образовательных организациях</a:t>
            </a:r>
            <a:endParaRPr lang="ru-RU" sz="16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Arial" panose="020B0604020202020204" pitchFamily="34" charset="0"/>
              </a:rPr>
              <a:t>Период реализации: 04.03.2024 – 02.04.2024.</a:t>
            </a:r>
            <a:endParaRPr lang="ru-RU" sz="16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endParaRPr lang="ru-RU" sz="1600" dirty="0" smtClean="0"/>
          </a:p>
          <a:p>
            <a:endParaRPr lang="ru-RU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https</a:t>
            </a:r>
            <a:r>
              <a:rPr lang="en-US" sz="1600" dirty="0">
                <a:solidFill>
                  <a:srgbClr val="0070C0"/>
                </a:solidFill>
              </a:rPr>
              <a:t>://apkpro.ru/programmy/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00" t="11682" r="3213" b="11239"/>
          <a:stretch/>
        </p:blipFill>
        <p:spPr>
          <a:xfrm>
            <a:off x="7228115" y="185182"/>
            <a:ext cx="4894218" cy="2226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1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Контакты по вопросам </a:t>
            </a:r>
            <a:br>
              <a:rPr lang="ru-RU" dirty="0" smtClean="0"/>
            </a:br>
            <a:r>
              <a:rPr lang="ru-RU" dirty="0" smtClean="0"/>
              <a:t>организации курсов повышения квалификации: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0719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Оксана Михайловна Чуприянова,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8 3852 555897. доп. 1005,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 smtClean="0"/>
              <a:t>chom@iro22.ru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4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0" t="14222" r="21215" b="55302"/>
          <a:stretch/>
        </p:blipFill>
        <p:spPr>
          <a:xfrm>
            <a:off x="156754" y="95794"/>
            <a:ext cx="11858174" cy="2647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143" t="13841" r="21786" b="57715"/>
          <a:stretch/>
        </p:blipFill>
        <p:spPr>
          <a:xfrm>
            <a:off x="3500845" y="3683726"/>
            <a:ext cx="6958149" cy="1950720"/>
          </a:xfrm>
          <a:prstGeom prst="rect">
            <a:avLst/>
          </a:prstGeom>
        </p:spPr>
      </p:pic>
      <p:sp>
        <p:nvSpPr>
          <p:cNvPr id="5" name="Двойная стрелка вверх/вниз 4"/>
          <p:cNvSpPr/>
          <p:nvPr/>
        </p:nvSpPr>
        <p:spPr>
          <a:xfrm>
            <a:off x="8064137" y="687977"/>
            <a:ext cx="566057" cy="36227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71" t="13841" r="20214" b="63175"/>
          <a:stretch/>
        </p:blipFill>
        <p:spPr>
          <a:xfrm>
            <a:off x="261256" y="278674"/>
            <a:ext cx="7158445" cy="1576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285" t="13714" r="23357" b="28889"/>
          <a:stretch/>
        </p:blipFill>
        <p:spPr>
          <a:xfrm>
            <a:off x="3413759" y="2464526"/>
            <a:ext cx="6627223" cy="3936274"/>
          </a:xfrm>
          <a:prstGeom prst="rect">
            <a:avLst/>
          </a:prstGeom>
        </p:spPr>
      </p:pic>
      <p:sp>
        <p:nvSpPr>
          <p:cNvPr id="4" name="Выгнутая вниз стрелка 3"/>
          <p:cNvSpPr/>
          <p:nvPr/>
        </p:nvSpPr>
        <p:spPr>
          <a:xfrm rot="21441146">
            <a:off x="5181600" y="539931"/>
            <a:ext cx="801189" cy="404949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5050754" y="963169"/>
            <a:ext cx="243840" cy="1480457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885" y="164149"/>
            <a:ext cx="10515600" cy="8880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Руководители </a:t>
            </a:r>
            <a:br>
              <a:rPr lang="ru-RU" dirty="0" smtClean="0"/>
            </a:br>
            <a:r>
              <a:rPr lang="ru-RU" dirty="0" smtClean="0"/>
              <a:t>и воспитатели дошкольных ОО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Плановые показатели: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912" y="2749325"/>
            <a:ext cx="4443718" cy="2188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16ч, очные – 75 чел</a:t>
            </a:r>
          </a:p>
          <a:p>
            <a:r>
              <a:rPr lang="ru-RU" sz="2400" dirty="0" smtClean="0"/>
              <a:t>24 ч, очные – 30 чел</a:t>
            </a:r>
          </a:p>
          <a:p>
            <a:r>
              <a:rPr lang="ru-RU" sz="2400" dirty="0" smtClean="0"/>
              <a:t>32 ч, очные – 180 чел</a:t>
            </a:r>
          </a:p>
          <a:p>
            <a:r>
              <a:rPr lang="ru-RU" sz="2400" dirty="0" smtClean="0"/>
              <a:t>36 ч, очно-заочные – 1000 чел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06440" y="1117149"/>
            <a:ext cx="5183188" cy="823912"/>
          </a:xfrm>
        </p:spPr>
        <p:txBody>
          <a:bodyPr/>
          <a:lstStyle/>
          <a:p>
            <a:r>
              <a:rPr lang="ru-RU" dirty="0" smtClean="0"/>
              <a:t>Направления программ: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2630" y="2244748"/>
            <a:ext cx="6923313" cy="412121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управления образовательной организацией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в образовательную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практику: 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воспитание детей раннего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направления и условия реализации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современного проектирования и организации развивающей предметно-пространственной образовательной среды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программы воспитательной работы в соответствии с Федеральной рабочей программой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обучения детей-мигрантов русскому языку как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ранней помощи детям с ОВЗ в условиях дошкольной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</a:p>
          <a:p>
            <a:endParaRPr lang="ru-RU" dirty="0" smtClean="0"/>
          </a:p>
        </p:txBody>
      </p:sp>
      <p:pic>
        <p:nvPicPr>
          <p:cNvPr id="7" name="Picture 2" descr="С чего начать работу психолога в ДОУ молодому специалисту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1" y="99196"/>
            <a:ext cx="2770492" cy="18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начальных классов: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780" y="2242728"/>
            <a:ext cx="5157787" cy="823912"/>
          </a:xfrm>
        </p:spPr>
        <p:txBody>
          <a:bodyPr/>
          <a:lstStyle/>
          <a:p>
            <a:r>
              <a:rPr lang="ru-RU" dirty="0" smtClean="0"/>
              <a:t>Плановые показатели: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148" y="3547248"/>
            <a:ext cx="5157787" cy="9773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36 ч, очно-заочные – 500 чел</a:t>
            </a:r>
          </a:p>
          <a:p>
            <a:r>
              <a:rPr lang="ru-RU" dirty="0" smtClean="0"/>
              <a:t>24 ч, </a:t>
            </a:r>
            <a:r>
              <a:rPr lang="ru-RU" dirty="0"/>
              <a:t>очно-заочные – </a:t>
            </a:r>
            <a:r>
              <a:rPr lang="ru-RU" dirty="0" smtClean="0"/>
              <a:t>200 </a:t>
            </a:r>
            <a:r>
              <a:rPr lang="ru-RU" dirty="0"/>
              <a:t>чел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7588" y="1930990"/>
            <a:ext cx="5183188" cy="823912"/>
          </a:xfrm>
        </p:spPr>
        <p:txBody>
          <a:bodyPr/>
          <a:lstStyle/>
          <a:p>
            <a:r>
              <a:rPr lang="ru-RU" dirty="0" smtClean="0"/>
              <a:t>Направления программ: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995203"/>
            <a:ext cx="5183188" cy="319445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Реализация содержания предмета «Математика» в соответствии с требованиями обновленных ФГОС </a:t>
            </a:r>
            <a:r>
              <a:rPr lang="ru-RU" dirty="0" smtClean="0"/>
              <a:t>НОО</a:t>
            </a:r>
          </a:p>
          <a:p>
            <a:r>
              <a:rPr lang="ru-RU" dirty="0"/>
              <a:t>Использование </a:t>
            </a:r>
            <a:r>
              <a:rPr lang="ru-RU" dirty="0" err="1"/>
              <a:t>кинезиологии</a:t>
            </a:r>
            <a:r>
              <a:rPr lang="ru-RU" dirty="0"/>
              <a:t> в профилактике и коррекции девиаций поведения обучающихся</a:t>
            </a:r>
            <a:endParaRPr lang="ru-RU" dirty="0" smtClean="0"/>
          </a:p>
          <a:p>
            <a:r>
              <a:rPr lang="ru-RU" dirty="0" smtClean="0"/>
              <a:t>Организация образовательного процесса для детей с ОВЗ и другие</a:t>
            </a:r>
            <a:endParaRPr lang="ru-RU" dirty="0"/>
          </a:p>
        </p:txBody>
      </p:sp>
      <p:pic>
        <p:nvPicPr>
          <p:cNvPr id="2050" name="Picture 2" descr="В Республике Крым открылись три новые школы - Российская газ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03" y="124823"/>
            <a:ext cx="3175271" cy="21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гуманитарного цикла, библиотекарей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439" y="2294708"/>
            <a:ext cx="5157787" cy="823912"/>
          </a:xfrm>
        </p:spPr>
        <p:txBody>
          <a:bodyPr/>
          <a:lstStyle/>
          <a:p>
            <a:r>
              <a:rPr lang="ru-RU" dirty="0"/>
              <a:t>Плановые показатели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2439" y="3724275"/>
            <a:ext cx="4899161" cy="1117691"/>
          </a:xfrm>
        </p:spPr>
        <p:txBody>
          <a:bodyPr/>
          <a:lstStyle/>
          <a:p>
            <a:r>
              <a:rPr lang="ru-RU" dirty="0" smtClean="0"/>
              <a:t>16 ч, очные – 75 чел</a:t>
            </a:r>
          </a:p>
          <a:p>
            <a:r>
              <a:rPr lang="ru-RU" dirty="0" smtClean="0"/>
              <a:t>36 ч, очно-заочные – 460 чел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9355" y="1376599"/>
            <a:ext cx="5183188" cy="823912"/>
          </a:xfrm>
        </p:spPr>
        <p:txBody>
          <a:bodyPr/>
          <a:lstStyle/>
          <a:p>
            <a:r>
              <a:rPr lang="ru-RU" dirty="0"/>
              <a:t>Направления программ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45086" y="1788555"/>
            <a:ext cx="7144544" cy="4391878"/>
          </a:xfrm>
        </p:spPr>
        <p:txBody>
          <a:bodyPr>
            <a:no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содержания деятельности педагога-библиотекаря общеобразовательной организации в условиях реализации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подготовке к итоговому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сочинению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Музыка. ОРКСЭ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подготовки выпускников 11 класса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вопросы углубленного изучения обществознания в условиях реализации ФГОС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 с текстом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преподавания, в том числе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подготовка учителя к реализации обязательного элективного курса «Педагогический практикум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классы)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вопросы углубленного изучения обществознания в условиях реализации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аспекты подготовки к ГИА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Моя карь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5445986"/>
            <a:ext cx="2000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читель английского языка: что он должен знать и уметь, по мнению  родителей? | Учим английский онлайн |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90" y="16918"/>
            <a:ext cx="2694940" cy="17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856" y="40036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Учителя естественно-</a:t>
            </a:r>
            <a:br>
              <a:rPr lang="ru-RU" dirty="0" smtClean="0"/>
            </a:br>
            <a:r>
              <a:rPr lang="ru-RU" dirty="0" smtClean="0"/>
              <a:t>научного цикла,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2743609"/>
            <a:ext cx="5157787" cy="823912"/>
          </a:xfrm>
        </p:spPr>
        <p:txBody>
          <a:bodyPr/>
          <a:lstStyle/>
          <a:p>
            <a:r>
              <a:rPr lang="ru-RU" dirty="0"/>
              <a:t>Плановые показатели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692" y="3826101"/>
            <a:ext cx="4794658" cy="2293893"/>
          </a:xfrm>
        </p:spPr>
        <p:txBody>
          <a:bodyPr/>
          <a:lstStyle/>
          <a:p>
            <a:r>
              <a:rPr lang="ru-RU" dirty="0" smtClean="0"/>
              <a:t>24 ч, очные – 104 чел</a:t>
            </a:r>
          </a:p>
          <a:p>
            <a:r>
              <a:rPr lang="ru-RU" dirty="0" smtClean="0"/>
              <a:t>36 ч, очно-заочные – 170 чел</a:t>
            </a:r>
          </a:p>
          <a:p>
            <a:r>
              <a:rPr lang="ru-RU" dirty="0" smtClean="0"/>
              <a:t>48 ч, заочные – 50 чел</a:t>
            </a:r>
          </a:p>
          <a:p>
            <a:r>
              <a:rPr lang="ru-RU" dirty="0" smtClean="0"/>
              <a:t>72 ч, очно-заочные – 100 чел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Направления программ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519" y="2656113"/>
            <a:ext cx="6444343" cy="353354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обучения школьников выполнению трудных заданий ГИА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ЕНД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естественно-научной грамотности школьников на уроках географии посредством использования цифрового оборудования центра образования «Точка роста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компетенций учителя технологии в условиях реализации предметной Концепции и обновленного ФГОС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ФГОС ООО, СОО и 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Учитель Химии Фото – Tel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" y="88945"/>
            <a:ext cx="3048000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математики, </a:t>
            </a:r>
            <a:br>
              <a:rPr lang="ru-RU" dirty="0" smtClean="0"/>
            </a:br>
            <a:r>
              <a:rPr lang="ru-RU" dirty="0" smtClean="0"/>
              <a:t>информатики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395" y="2090125"/>
            <a:ext cx="5157787" cy="823912"/>
          </a:xfrm>
        </p:spPr>
        <p:txBody>
          <a:bodyPr/>
          <a:lstStyle/>
          <a:p>
            <a:r>
              <a:rPr lang="ru-RU" dirty="0"/>
              <a:t>Плановые показатели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25" y="3380355"/>
            <a:ext cx="4263436" cy="19340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24 ч, очно-заочные – 50 чел</a:t>
            </a:r>
          </a:p>
          <a:p>
            <a:r>
              <a:rPr lang="ru-RU" sz="2400" dirty="0"/>
              <a:t>36 ч, очно-заочные – </a:t>
            </a:r>
            <a:r>
              <a:rPr lang="ru-RU" sz="2400" dirty="0" smtClean="0"/>
              <a:t>395 </a:t>
            </a:r>
            <a:r>
              <a:rPr lang="ru-RU" sz="2400" dirty="0"/>
              <a:t>чел</a:t>
            </a:r>
          </a:p>
          <a:p>
            <a:r>
              <a:rPr lang="ru-RU" sz="2400" dirty="0" smtClean="0"/>
              <a:t>48 </a:t>
            </a:r>
            <a:r>
              <a:rPr lang="ru-RU" sz="2400" dirty="0"/>
              <a:t>ч, очно-заочные – </a:t>
            </a:r>
            <a:r>
              <a:rPr lang="ru-RU" sz="2400" dirty="0" smtClean="0"/>
              <a:t>30 чел</a:t>
            </a:r>
          </a:p>
          <a:p>
            <a:r>
              <a:rPr lang="ru-RU" sz="2400" dirty="0" smtClean="0"/>
              <a:t>72 </a:t>
            </a:r>
            <a:r>
              <a:rPr lang="ru-RU" sz="2400" dirty="0"/>
              <a:t>ч, очно-заочные – </a:t>
            </a:r>
            <a:r>
              <a:rPr lang="ru-RU" sz="2400" dirty="0" smtClean="0"/>
              <a:t>130 </a:t>
            </a:r>
            <a:r>
              <a:rPr lang="ru-RU" sz="2400" dirty="0"/>
              <a:t>чел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Направления программ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8161" y="2717074"/>
            <a:ext cx="7637416" cy="377081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формирование функциональной грамотности при обучении математике в основной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как средство решения алгоритмических и 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подготовки к ГИА по информатике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и практики обучения математике на углубленном уровне (стажировка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</a:p>
          <a:p>
            <a:endParaRPr lang="ru-RU" sz="2400" dirty="0"/>
          </a:p>
        </p:txBody>
      </p:sp>
      <p:pic>
        <p:nvPicPr>
          <p:cNvPr id="6146" name="Picture 2" descr="Учитель математики. Технологии проектирования и реализации учебного  процесса в основной и средней школе с учетом требований ФГОС (340ч) - АНО  ДПО «УрИПКиП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06" y="7540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14" t="53333" r="19715" b="27619"/>
          <a:stretch/>
        </p:blipFill>
        <p:spPr>
          <a:xfrm>
            <a:off x="-1" y="138453"/>
            <a:ext cx="12116027" cy="210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691" t="35429" r="20215" b="46285"/>
          <a:stretch/>
        </p:blipFill>
        <p:spPr>
          <a:xfrm>
            <a:off x="525406" y="2815591"/>
            <a:ext cx="10734187" cy="18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641</Words>
  <Application>Microsoft Office PowerPoint</Application>
  <PresentationFormat>Широкоэкранный</PresentationFormat>
  <Paragraphs>97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Руководители  и воспитатели дошкольных ОО</vt:lpstr>
      <vt:lpstr>Учителя начальных классов:</vt:lpstr>
      <vt:lpstr>Учителя гуманитарного цикла, библиотекарей</vt:lpstr>
      <vt:lpstr>Учителя естественно- научного цикла, технологии</vt:lpstr>
      <vt:lpstr>Учителя математики,  информатики</vt:lpstr>
      <vt:lpstr>Презентация PowerPoint</vt:lpstr>
      <vt:lpstr>Презентация PowerPoint</vt:lpstr>
      <vt:lpstr>Академия Минпросвещения России – Государственный университет просвещения</vt:lpstr>
      <vt:lpstr>Контакты по вопросам  организации курсов повышения квалификации: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Чуприянова О.М.</dc:creator>
  <cp:lastModifiedBy>Говорухина Г.В.</cp:lastModifiedBy>
  <cp:revision>24</cp:revision>
  <dcterms:created xsi:type="dcterms:W3CDTF">2023-02-21T01:24:57Z</dcterms:created>
  <dcterms:modified xsi:type="dcterms:W3CDTF">2024-03-01T08:18:53Z</dcterms:modified>
</cp:coreProperties>
</file>