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3" r:id="rId2"/>
    <p:sldId id="325" r:id="rId3"/>
    <p:sldId id="326" r:id="rId4"/>
    <p:sldId id="327" r:id="rId5"/>
    <p:sldId id="297" r:id="rId6"/>
    <p:sldId id="298" r:id="rId7"/>
    <p:sldId id="328" r:id="rId8"/>
    <p:sldId id="329" r:id="rId9"/>
    <p:sldId id="299" r:id="rId10"/>
    <p:sldId id="330" r:id="rId11"/>
    <p:sldId id="331" r:id="rId12"/>
    <p:sldId id="300" r:id="rId13"/>
    <p:sldId id="332" r:id="rId14"/>
    <p:sldId id="333" r:id="rId15"/>
    <p:sldId id="301" r:id="rId16"/>
    <p:sldId id="302" r:id="rId17"/>
    <p:sldId id="303" r:id="rId18"/>
    <p:sldId id="304" r:id="rId19"/>
    <p:sldId id="306" r:id="rId20"/>
    <p:sldId id="307" r:id="rId21"/>
    <p:sldId id="334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1" r:id="rId34"/>
    <p:sldId id="335" r:id="rId35"/>
    <p:sldId id="322" r:id="rId36"/>
    <p:sldId id="319" r:id="rId37"/>
    <p:sldId id="320" r:id="rId3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6666"/>
    <a:srgbClr val="008080"/>
    <a:srgbClr val="BA75E5"/>
    <a:srgbClr val="A44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76658" autoAdjust="0"/>
  </p:normalViewPr>
  <p:slideViewPr>
    <p:cSldViewPr>
      <p:cViewPr varScale="1">
        <p:scale>
          <a:sx n="61" d="100"/>
          <a:sy n="61" d="100"/>
        </p:scale>
        <p:origin x="62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E691-874C-46CB-8960-37093FF44F2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4A276-B8FE-4DBF-8923-0A6BE580F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13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B7DB5-584D-44B3-A901-C823FF2B260F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057D5-825D-4CF9-BE95-F0F7CF0D4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1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300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289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850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663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136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181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589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3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15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31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71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253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75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930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830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647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200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770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30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79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62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40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23D27-72D2-4BF1-AF3C-B31EBFF33E7B}" type="slidenum">
              <a:rPr lang="ru-RU" altLang="ru-RU" smtClean="0">
                <a:latin typeface="Arial" charset="0"/>
              </a:rPr>
              <a:pPr/>
              <a:t>13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4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79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15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75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CD6D-1CF9-46B3-9BA8-5ACBA283C6E9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067B-CBCB-464C-BB27-10EA9B4CF8B1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87ED-015D-45EB-9D55-DE3C86F14990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4C5D-A559-45BB-8C20-30CED4F238A3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5B5E-394D-491A-997A-D0FB041716DD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6B16-3B91-4197-9734-A94461886A65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62B-DE6F-4BF2-8BC5-144FFCB50726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05BA-AC73-4971-BFE7-AA36D5401557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2D7D-089A-442B-A7DC-A9D30CD93756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CB8-C614-4573-AD99-8EA5DF367061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9B77-D4BB-4F5F-BD6F-D387E99CEABB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EA1E-CD55-4D54-8CCD-C0C670EE009A}" type="datetime1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oo.ru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prosv.ru/" TargetMode="External"/><Relationship Id="rId13" Type="http://schemas.openxmlformats.org/officeDocument/2006/relationships/hyperlink" Target="https://shop.prosv.ru/formirovanie-funkcionalnoj-gramotnosti-sbornik-zadach-po-russkomu-yazyku-dlya-8-11-klassov2781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uchitel.club/" TargetMode="External"/><Relationship Id="rId12" Type="http://schemas.openxmlformats.org/officeDocument/2006/relationships/hyperlink" Target="https://parents.university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hitel.club/workshops" TargetMode="External"/><Relationship Id="rId11" Type="http://schemas.openxmlformats.org/officeDocument/2006/relationships/hyperlink" Target="http://gotourl.ru/15991" TargetMode="External"/><Relationship Id="rId5" Type="http://schemas.openxmlformats.org/officeDocument/2006/relationships/hyperlink" Target="https://uchitel.club/fgos" TargetMode="External"/><Relationship Id="rId10" Type="http://schemas.openxmlformats.org/officeDocument/2006/relationships/hyperlink" Target="https://uchitel.club/fpu858" TargetMode="External"/><Relationship Id="rId4" Type="http://schemas.openxmlformats.org/officeDocument/2006/relationships/hyperlink" Target="https://uchitel.club/conferences/pedsovet-2023" TargetMode="External"/><Relationship Id="rId9" Type="http://schemas.openxmlformats.org/officeDocument/2006/relationships/hyperlink" Target="https://uchitel.club/districts/vostok-sibi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215962627_456239244" TargetMode="External"/><Relationship Id="rId2" Type="http://schemas.openxmlformats.org/officeDocument/2006/relationships/hyperlink" Target="https://edsoo.ru/metodicheskie-seminary/ms-tehnologiya-pl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video-215962627_45623931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vopros@prosv.ru" TargetMode="Externa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eonteva-OV@mail.ru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2" y="0"/>
            <a:ext cx="7973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 l="42188" t="24375" r="20313" b="25000"/>
          <a:stretch>
            <a:fillRect/>
          </a:stretch>
        </p:blipFill>
        <p:spPr bwMode="auto">
          <a:xfrm>
            <a:off x="2357438" y="285750"/>
            <a:ext cx="6286500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85750" y="1428750"/>
            <a:ext cx="1857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Распределены по годам обучения: </a:t>
            </a:r>
          </a:p>
          <a:p>
            <a:endParaRPr lang="ru-RU" dirty="0"/>
          </a:p>
          <a:p>
            <a:pPr>
              <a:buFontTx/>
              <a:buChar char="-"/>
            </a:pPr>
            <a:r>
              <a:rPr lang="ru-RU" dirty="0"/>
              <a:t>обязательное содержание учебного предмета </a:t>
            </a:r>
          </a:p>
          <a:p>
            <a:endParaRPr lang="ru-RU" dirty="0"/>
          </a:p>
          <a:p>
            <a:pPr>
              <a:buFontTx/>
              <a:buChar char="-"/>
            </a:pPr>
            <a:r>
              <a:rPr lang="ru-RU" dirty="0"/>
              <a:t>- планируемые предметные результаты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00063" y="214313"/>
            <a:ext cx="821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ЦЕЛИ И ЗАДАЧИ ИЗУЧЕНИЯ УЧЕБНОГО ПРЕДМЕТА «ТЕХНОЛОГИЯ» В  ОСНОВНОМ ОБЩЕМ ОБРАЗОВАНИИ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57188" y="1000125"/>
            <a:ext cx="842962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 dirty="0"/>
              <a:t>Основная цель  </a:t>
            </a:r>
            <a:r>
              <a:rPr lang="ru-RU" sz="1600" dirty="0"/>
              <a:t>освоения предмета «Технология» - </a:t>
            </a:r>
            <a:r>
              <a:rPr lang="ru-RU" sz="1600" b="1" i="1" dirty="0"/>
              <a:t>формирование технологической грамотности, глобальных компетенций, творческого мышления</a:t>
            </a:r>
            <a:r>
              <a:rPr lang="ru-RU" sz="1600" dirty="0"/>
              <a:t>, необходимых для перехода к новым приоритетам научно-технологического развития Российской Федерации. </a:t>
            </a:r>
          </a:p>
          <a:p>
            <a:pPr algn="just"/>
            <a:endParaRPr lang="ru-RU" sz="1600" b="1" i="1" dirty="0" smtClean="0"/>
          </a:p>
          <a:p>
            <a:pPr algn="just"/>
            <a:r>
              <a:rPr lang="ru-RU" sz="1600" b="1" i="1" dirty="0" smtClean="0"/>
              <a:t>Задачи </a:t>
            </a:r>
            <a:r>
              <a:rPr lang="ru-RU" sz="1600" b="1" i="1" dirty="0"/>
              <a:t>курса </a:t>
            </a:r>
          </a:p>
          <a:p>
            <a:pPr algn="just">
              <a:buFontTx/>
              <a:buChar char="-"/>
            </a:pPr>
            <a:r>
              <a:rPr lang="ru-RU" sz="1600" b="1" i="1" dirty="0"/>
              <a:t>овладение знаниями, умениями и опытом деятельности в предметной области «Технология</a:t>
            </a:r>
            <a:r>
              <a:rPr lang="ru-RU" sz="1600" dirty="0"/>
              <a:t>» </a:t>
            </a:r>
            <a:r>
              <a:rPr lang="ru-RU" sz="1400" dirty="0"/>
              <a:t>как необходимым компонентом общей культуры человека цифрового социума и актуальными для жизни в этом социуме технологиями; </a:t>
            </a:r>
          </a:p>
          <a:p>
            <a:pPr algn="just">
              <a:buFontTx/>
              <a:buChar char="-"/>
            </a:pPr>
            <a:r>
              <a:rPr lang="ru-RU" sz="1600" dirty="0"/>
              <a:t> </a:t>
            </a:r>
            <a:r>
              <a:rPr lang="ru-RU" sz="1600" b="1" i="1" dirty="0"/>
              <a:t>овладение трудовыми умениями и необходимыми технологическими знаниями по преобразованию материи, энергии и информации </a:t>
            </a:r>
            <a:r>
              <a:rPr lang="ru-RU" sz="1600" dirty="0"/>
              <a:t>в соответствии с поставленными целями, исходя из экономических, социальных, экологических, эстетических критериев, а также критериев личной и общественной безопасности; </a:t>
            </a:r>
          </a:p>
          <a:p>
            <a:pPr algn="just">
              <a:buFontTx/>
              <a:buChar char="-"/>
            </a:pPr>
            <a:r>
              <a:rPr lang="ru-RU" sz="1600" dirty="0"/>
              <a:t> </a:t>
            </a:r>
            <a:r>
              <a:rPr lang="ru-RU" sz="1600" b="1" i="1" dirty="0"/>
              <a:t>формирование у обучающихся культуры проектной и исследовательской деятельности</a:t>
            </a:r>
            <a:r>
              <a:rPr lang="ru-RU" sz="1600" dirty="0"/>
              <a:t>, готовности к предложению и осуществлению новых технологических решений; </a:t>
            </a:r>
          </a:p>
          <a:p>
            <a:pPr algn="just">
              <a:buFontTx/>
              <a:buChar char="-"/>
            </a:pPr>
            <a:r>
              <a:rPr lang="ru-RU" sz="1600" dirty="0"/>
              <a:t> </a:t>
            </a:r>
            <a:r>
              <a:rPr lang="ru-RU" sz="1600" b="1" i="1" dirty="0"/>
              <a:t>формирование у обучающихся навыка использования в трудовой деятельности цифровых инструментов и программных сервисов</a:t>
            </a:r>
            <a:r>
              <a:rPr lang="ru-RU" sz="1600" dirty="0"/>
              <a:t>, а также когнитивных инструментов и технологий; </a:t>
            </a:r>
          </a:p>
          <a:p>
            <a:pPr algn="just">
              <a:buFontTx/>
              <a:buChar char="-"/>
            </a:pPr>
            <a:r>
              <a:rPr lang="ru-RU" sz="1600" dirty="0"/>
              <a:t>  </a:t>
            </a:r>
            <a:r>
              <a:rPr lang="ru-RU" sz="1600" b="1" i="1" dirty="0"/>
              <a:t>развитие умений оценивать свои профессиональные интересы и склонности </a:t>
            </a:r>
            <a:r>
              <a:rPr lang="ru-RU" sz="1600" dirty="0"/>
              <a:t>в плане подготовки к будущей профессиональной деятельности, владение методиками оценки своих профессиональных предпочтений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3593" y="373137"/>
            <a:ext cx="841827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ОБЩАЯ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ХАРАКТЕРИСТИКА УЧЕБНОГО ПРЕДМЕТА «ТЕХНОЛОГИЯ» В ООО</a:t>
            </a:r>
          </a:p>
          <a:p>
            <a:pPr algn="just"/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Практико-ориентированный </a:t>
            </a:r>
            <a:r>
              <a:rPr lang="ru-RU" dirty="0">
                <a:solidFill>
                  <a:srgbClr val="FF0000"/>
                </a:solidFill>
              </a:rPr>
              <a:t>характер </a:t>
            </a:r>
            <a:r>
              <a:rPr lang="ru-RU" dirty="0"/>
              <a:t>обучения технологии предполагает, что не менее 75 % учебного времени отводится практическим и проектным работам.</a:t>
            </a:r>
          </a:p>
          <a:p>
            <a:pPr algn="just"/>
            <a:r>
              <a:rPr lang="ru-RU" dirty="0" smtClean="0"/>
              <a:t>- Программа </a:t>
            </a:r>
            <a:r>
              <a:rPr lang="ru-RU" dirty="0"/>
              <a:t>составлена на основе </a:t>
            </a:r>
            <a:r>
              <a:rPr lang="ru-RU" dirty="0">
                <a:solidFill>
                  <a:srgbClr val="FF0000"/>
                </a:solidFill>
              </a:rPr>
              <a:t>модульного принципа </a:t>
            </a:r>
            <a:r>
              <a:rPr lang="ru-RU" dirty="0"/>
              <a:t>построения учебного материала и допускает </a:t>
            </a:r>
            <a:r>
              <a:rPr lang="ru-RU" dirty="0">
                <a:solidFill>
                  <a:srgbClr val="FF0000"/>
                </a:solidFill>
              </a:rPr>
              <a:t>вариативный подход </a:t>
            </a:r>
            <a:r>
              <a:rPr lang="ru-RU" dirty="0"/>
              <a:t>к очерёдности изучения модулей, принципам компоновки учебных тем, форм и методов освоения содержания.</a:t>
            </a:r>
          </a:p>
          <a:p>
            <a:pPr algn="just"/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Порядок </a:t>
            </a:r>
            <a:r>
              <a:rPr lang="ru-RU" dirty="0">
                <a:solidFill>
                  <a:srgbClr val="FF0000"/>
                </a:solidFill>
              </a:rPr>
              <a:t>изучения модулей может быть изменён</a:t>
            </a:r>
            <a:r>
              <a:rPr lang="ru-RU" dirty="0"/>
              <a:t>, возможно некоторое перераспределение учебного времени между модулями (при сохранении общего количества учебных часов).</a:t>
            </a:r>
          </a:p>
          <a:p>
            <a:pPr algn="just"/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Образовательная </a:t>
            </a:r>
            <a:r>
              <a:rPr lang="ru-RU" dirty="0">
                <a:solidFill>
                  <a:srgbClr val="FF0000"/>
                </a:solidFill>
              </a:rPr>
              <a:t>организация может выбрать один из них либо самостоятельно разработать </a:t>
            </a:r>
            <a:r>
              <a:rPr lang="ru-RU" dirty="0"/>
              <a:t>и утвердить иной вариант тематического планирования. Количество часов инвариантных модулей может быть сокращено для введения вариативных.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Порядок</a:t>
            </a:r>
            <a:r>
              <a:rPr lang="ru-RU" dirty="0">
                <a:solidFill>
                  <a:srgbClr val="FF0000"/>
                </a:solidFill>
              </a:rPr>
              <a:t>, классы изучения модулей и количество часов могут быть иными </a:t>
            </a:r>
            <a:r>
              <a:rPr lang="ru-RU" dirty="0"/>
              <a:t>с учётом материально-технического обеспечения образовательной организации.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Объём </a:t>
            </a:r>
            <a:r>
              <a:rPr lang="ru-RU" dirty="0">
                <a:solidFill>
                  <a:srgbClr val="FF0000"/>
                </a:solidFill>
              </a:rPr>
              <a:t>обязательной части программы основного общего образования составляет 70%</a:t>
            </a:r>
            <a:r>
              <a:rPr lang="ru-RU" dirty="0"/>
              <a:t>, а объём части, формируемой участниками образовательных отношений </a:t>
            </a:r>
            <a:r>
              <a:rPr lang="ru-RU" dirty="0" smtClean="0"/>
              <a:t>из перечня</a:t>
            </a:r>
            <a:r>
              <a:rPr lang="ru-RU" dirty="0"/>
              <a:t>, предлагаемого Организацией, </a:t>
            </a:r>
            <a:r>
              <a:rPr lang="ru-RU" dirty="0" smtClean="0">
                <a:solidFill>
                  <a:srgbClr val="FF0000"/>
                </a:solidFill>
              </a:rPr>
              <a:t>— </a:t>
            </a:r>
            <a:r>
              <a:rPr lang="ru-RU" dirty="0">
                <a:solidFill>
                  <a:srgbClr val="FF0000"/>
                </a:solidFill>
              </a:rPr>
              <a:t>30% от общего объёма программы </a:t>
            </a:r>
            <a:r>
              <a:rPr lang="ru-RU" dirty="0"/>
              <a:t>основного общего образования, реализуемой в соответствии с требованиями к организации образовательного процесса к учебной нагрузке при 5-дневной (или 6-дневной) учебной неделе, предусмотренными Санитарными правилами и </a:t>
            </a:r>
            <a:r>
              <a:rPr lang="ru-RU" dirty="0" smtClean="0"/>
              <a:t>нормами </a:t>
            </a:r>
            <a:r>
              <a:rPr lang="ru-RU" dirty="0"/>
              <a:t>СанПиН 1.2.3685-21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571500" y="214313"/>
            <a:ext cx="7643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Рабочая </a:t>
            </a:r>
            <a:r>
              <a:rPr lang="ru-RU" b="1" dirty="0">
                <a:solidFill>
                  <a:srgbClr val="0070C0"/>
                </a:solidFill>
              </a:rPr>
              <a:t>программа предметной линии УМК «Технология» 5-9 классы 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85750" y="928688"/>
            <a:ext cx="8643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Современный курс технологии построен по модульному принципу – ведущему методическому принципу построения содержания современных учебных курсов. 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571500" y="1714500"/>
            <a:ext cx="8143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СТРУКТУРА МОДУЛЬНОГО КУРСА «ТЕХНОЛОГИЯ» 5 —9 КЛАССОВ</a:t>
            </a: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357188" y="2143125"/>
            <a:ext cx="8358187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Инвариантные модули: </a:t>
            </a:r>
          </a:p>
          <a:p>
            <a:r>
              <a:rPr lang="ru-RU" dirty="0"/>
              <a:t> Модуль «Производство и технология» (5-9 классы) </a:t>
            </a:r>
          </a:p>
          <a:p>
            <a:r>
              <a:rPr lang="ru-RU" dirty="0"/>
              <a:t> Модуль «Технологии обработки материалов и пищевых продуктов» (5-7 </a:t>
            </a:r>
            <a:r>
              <a:rPr lang="ru-RU" dirty="0" err="1"/>
              <a:t>кл</a:t>
            </a:r>
            <a:r>
              <a:rPr lang="ru-RU" dirty="0"/>
              <a:t>.) + 8-9 </a:t>
            </a:r>
            <a:r>
              <a:rPr lang="ru-RU" dirty="0" err="1"/>
              <a:t>кл</a:t>
            </a:r>
            <a:r>
              <a:rPr lang="ru-RU" dirty="0"/>
              <a:t>. ?? </a:t>
            </a:r>
          </a:p>
          <a:p>
            <a:r>
              <a:rPr lang="ru-RU" dirty="0"/>
              <a:t> Модуль «Робототехника» (5-9 классы) </a:t>
            </a:r>
          </a:p>
          <a:p>
            <a:r>
              <a:rPr lang="ru-RU" dirty="0"/>
              <a:t> Модуль «3D-моделирование, </a:t>
            </a:r>
            <a:r>
              <a:rPr lang="ru-RU" dirty="0" err="1"/>
              <a:t>прототипирование</a:t>
            </a:r>
            <a:r>
              <a:rPr lang="ru-RU" dirty="0"/>
              <a:t>, макетирование» (7-9 </a:t>
            </a:r>
            <a:r>
              <a:rPr lang="ru-RU" dirty="0" err="1"/>
              <a:t>кл</a:t>
            </a:r>
            <a:r>
              <a:rPr lang="ru-RU" dirty="0"/>
              <a:t>.) + 5-6 </a:t>
            </a:r>
            <a:r>
              <a:rPr lang="ru-RU" dirty="0" err="1"/>
              <a:t>кл</a:t>
            </a:r>
            <a:r>
              <a:rPr lang="ru-RU" dirty="0"/>
              <a:t>. ??? </a:t>
            </a:r>
          </a:p>
          <a:p>
            <a:r>
              <a:rPr lang="ru-RU" dirty="0"/>
              <a:t> Модуль «Компьютерная графика. Черчение» (5-9 классы). </a:t>
            </a:r>
          </a:p>
          <a:p>
            <a:r>
              <a:rPr lang="ru-RU" b="1" i="1" dirty="0"/>
              <a:t>Вариативные модули</a:t>
            </a:r>
            <a:r>
              <a:rPr lang="ru-RU" dirty="0"/>
              <a:t>: </a:t>
            </a:r>
          </a:p>
          <a:p>
            <a:r>
              <a:rPr lang="ru-RU" dirty="0"/>
              <a:t> Модуль «Автоматизированные системы» (8-9 </a:t>
            </a:r>
            <a:r>
              <a:rPr lang="ru-RU" dirty="0" err="1"/>
              <a:t>кл</a:t>
            </a:r>
            <a:r>
              <a:rPr lang="ru-RU" dirty="0"/>
              <a:t>.) + 5-7 </a:t>
            </a:r>
            <a:r>
              <a:rPr lang="ru-RU" dirty="0" err="1"/>
              <a:t>кл</a:t>
            </a:r>
            <a:r>
              <a:rPr lang="ru-RU" dirty="0"/>
              <a:t>. ?? </a:t>
            </a:r>
          </a:p>
          <a:p>
            <a:r>
              <a:rPr lang="ru-RU" dirty="0"/>
              <a:t>Модули «Животноводство» и «Растениеводство» (7-8 </a:t>
            </a:r>
            <a:r>
              <a:rPr lang="ru-RU" dirty="0" err="1"/>
              <a:t>кл</a:t>
            </a:r>
            <a:r>
              <a:rPr lang="ru-RU" dirty="0"/>
              <a:t>.) + 5,6,9 </a:t>
            </a:r>
            <a:r>
              <a:rPr lang="ru-RU" dirty="0" err="1"/>
              <a:t>кл</a:t>
            </a:r>
            <a:r>
              <a:rPr lang="ru-RU" dirty="0"/>
              <a:t>. ??</a:t>
            </a:r>
          </a:p>
          <a:p>
            <a:endParaRPr lang="ru-RU" sz="1600" dirty="0"/>
          </a:p>
          <a:p>
            <a:pPr algn="just"/>
            <a:r>
              <a:rPr lang="ru-RU" sz="1600" dirty="0"/>
              <a:t> </a:t>
            </a:r>
            <a:r>
              <a:rPr lang="ru-RU" dirty="0"/>
              <a:t>Образовательная организация вправе самостоятельно определять последовательность модулей и количество часов для освоения учащимися модулей учебного предмета «Технология» (с учетом возможностей материально-технической базы организации)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571500" y="357188"/>
            <a:ext cx="8001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УЧЕБНОГО ПРЕДМЕТА </a:t>
            </a:r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УЧЕБНОМ ПЛАНЕ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Учебный предмет 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обязательный компонент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основного общего образования обучающихся.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Освоение предметной области 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основной школе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осуществляется в 5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 классах из расчёта: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:в 5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 классах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 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часа в неделю, в 8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 классах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 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час.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Дополнительно рекомендуется выделить за счёт внеурочной деятельности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8 классе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 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час в неделю, в 9 классе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 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часа.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МОДУЛЬНОГО КУРСА «ТЕХНОЛОГИЯ»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5-9 КЛАССОВ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ИНВАРИАНТНЫЕ МОДУЛИ ПРОГРАММЫ ПО ТЕХНОЛОГИИ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690864" cy="39512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Модуль «Производство и технология» (5-9 классы).</a:t>
            </a:r>
          </a:p>
          <a:p>
            <a:r>
              <a:rPr lang="ru-RU" dirty="0" smtClean="0"/>
              <a:t>Модуль </a:t>
            </a:r>
            <a:r>
              <a:rPr lang="ru-RU" dirty="0"/>
              <a:t>«Технологии обработки материалов и пищевых продуктов» (5-7 </a:t>
            </a:r>
            <a:r>
              <a:rPr lang="ru-RU" dirty="0" smtClean="0"/>
              <a:t>классы).</a:t>
            </a:r>
          </a:p>
          <a:p>
            <a:r>
              <a:rPr lang="ru-RU" dirty="0" smtClean="0"/>
              <a:t>Модуль </a:t>
            </a:r>
            <a:r>
              <a:rPr lang="ru-RU" dirty="0"/>
              <a:t>«Робототехника» (5-9 классы).</a:t>
            </a:r>
          </a:p>
          <a:p>
            <a:r>
              <a:rPr lang="ru-RU" dirty="0"/>
              <a:t> </a:t>
            </a:r>
            <a:r>
              <a:rPr lang="ru-RU" dirty="0" smtClean="0"/>
              <a:t>Модуль </a:t>
            </a:r>
            <a:r>
              <a:rPr lang="ru-RU" dirty="0"/>
              <a:t>«3D-моделирование, прототипирование, макетирование» (7-9 кл</a:t>
            </a:r>
            <a:r>
              <a:rPr lang="ru-RU" dirty="0" smtClean="0"/>
              <a:t>.)</a:t>
            </a:r>
          </a:p>
          <a:p>
            <a:r>
              <a:rPr lang="ru-RU" dirty="0" smtClean="0"/>
              <a:t> </a:t>
            </a:r>
            <a:r>
              <a:rPr lang="ru-RU" dirty="0"/>
              <a:t>Модуль «Компьютерная графика. Черчение» (5-9 классы).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ВАРИАТИВНЫЕ МОДУЛИ</a:t>
            </a:r>
            <a:endParaRPr lang="ru-RU" sz="22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935661" y="2174875"/>
            <a:ext cx="3751139" cy="3951288"/>
          </a:xfrm>
        </p:spPr>
        <p:txBody>
          <a:bodyPr/>
          <a:lstStyle/>
          <a:p>
            <a:r>
              <a:rPr lang="ru-RU" sz="2200" dirty="0"/>
              <a:t>Модуль «Автоматизированные системы» (8-9 </a:t>
            </a:r>
            <a:r>
              <a:rPr lang="ru-RU" sz="2200" dirty="0" smtClean="0"/>
              <a:t>классы); </a:t>
            </a:r>
            <a:endParaRPr lang="ru-RU" sz="2200" dirty="0"/>
          </a:p>
          <a:p>
            <a:r>
              <a:rPr lang="ru-RU" sz="2200" dirty="0" smtClean="0"/>
              <a:t>Модуль  </a:t>
            </a:r>
            <a:r>
              <a:rPr lang="ru-RU" sz="2200" dirty="0"/>
              <a:t>«Животноводство» </a:t>
            </a:r>
            <a:r>
              <a:rPr lang="ru-RU" sz="2200" dirty="0" smtClean="0"/>
              <a:t>(</a:t>
            </a:r>
            <a:r>
              <a:rPr lang="ru-RU" sz="2200" dirty="0"/>
              <a:t>7-8 </a:t>
            </a:r>
            <a:r>
              <a:rPr lang="ru-RU" sz="2200" dirty="0" smtClean="0"/>
              <a:t>классы); </a:t>
            </a:r>
            <a:endParaRPr lang="ru-RU" sz="2200" dirty="0"/>
          </a:p>
          <a:p>
            <a:r>
              <a:rPr lang="ru-RU" sz="2200" dirty="0" smtClean="0"/>
              <a:t>Модуль  </a:t>
            </a:r>
            <a:r>
              <a:rPr lang="ru-RU" sz="2200" dirty="0"/>
              <a:t>«Растениеводство</a:t>
            </a:r>
            <a:r>
              <a:rPr lang="ru-RU" sz="2200" dirty="0" smtClean="0"/>
              <a:t>» </a:t>
            </a:r>
            <a:r>
              <a:rPr lang="ru-RU" sz="2200" dirty="0"/>
              <a:t>(7-8 классы)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828741"/>
            <a:ext cx="1669237" cy="920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b="18382"/>
          <a:stretch/>
        </p:blipFill>
        <p:spPr>
          <a:xfrm>
            <a:off x="286932" y="477023"/>
            <a:ext cx="8624736" cy="5204599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ЛИЧНОСТНЫЕ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РЕЗУЛЬТАТЫ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Личностные	</a:t>
            </a:r>
            <a:r>
              <a:rPr lang="ru-RU" sz="2000" dirty="0" smtClean="0"/>
              <a:t>результаты освоения</a:t>
            </a:r>
            <a:r>
              <a:rPr lang="ru-RU" sz="2000" dirty="0"/>
              <a:t> </a:t>
            </a:r>
            <a:r>
              <a:rPr lang="ru-RU" sz="2000" dirty="0" smtClean="0"/>
              <a:t>программы</a:t>
            </a:r>
            <a:r>
              <a:rPr lang="ru-RU" sz="2000" dirty="0"/>
              <a:t> </a:t>
            </a:r>
            <a:r>
              <a:rPr lang="ru-RU" sz="2000" dirty="0" smtClean="0"/>
              <a:t>учебного</a:t>
            </a:r>
            <a:r>
              <a:rPr lang="ru-RU" sz="2000" dirty="0"/>
              <a:t> </a:t>
            </a:r>
            <a:r>
              <a:rPr lang="ru-RU" sz="2000" dirty="0" smtClean="0"/>
              <a:t>предмета «Технология» должны отражать</a:t>
            </a:r>
            <a:r>
              <a:rPr lang="ru-RU" sz="2000" dirty="0"/>
              <a:t> </a:t>
            </a:r>
            <a:r>
              <a:rPr lang="ru-RU" sz="2000" dirty="0" smtClean="0"/>
              <a:t>готовность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о</a:t>
            </a:r>
            <a:r>
              <a:rPr lang="ru-RU" sz="2000" dirty="0" smtClean="0"/>
              <a:t>бучающихся руководствоваться</a:t>
            </a:r>
            <a:r>
              <a:rPr lang="ru-RU" sz="2000" dirty="0"/>
              <a:t> </a:t>
            </a:r>
            <a:r>
              <a:rPr lang="ru-RU" sz="2000" dirty="0" smtClean="0"/>
              <a:t>системой позитивных </a:t>
            </a:r>
            <a:r>
              <a:rPr lang="ru-RU" sz="2000" dirty="0"/>
              <a:t>ценностных ориентаций и расширения опыта деятельности на ее основе и в </a:t>
            </a:r>
            <a:r>
              <a:rPr lang="ru-RU" sz="2000" dirty="0" smtClean="0"/>
              <a:t>процессе реализации </a:t>
            </a:r>
            <a:r>
              <a:rPr lang="ru-RU" sz="2000" dirty="0"/>
              <a:t>основных направлений воспитательной деятельности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355976" y="1268760"/>
            <a:ext cx="4562496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3000"/>
              </a:lnSpc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Изменены требования к личностным образовательным результатам. Увеличено количество направлений воспитательной </a:t>
            </a:r>
            <a:r>
              <a:rPr lang="ru-RU" sz="1800" b="1" i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работы</a:t>
            </a:r>
          </a:p>
          <a:p>
            <a:pPr marL="0" indent="0" algn="just">
              <a:lnSpc>
                <a:spcPct val="103000"/>
              </a:lnSpc>
              <a:spcAft>
                <a:spcPts val="0"/>
              </a:spcAft>
              <a:buNone/>
            </a:pPr>
            <a:endParaRPr lang="ru-RU" sz="1800" dirty="0" smtClean="0">
              <a:latin typeface="+mj-lt"/>
              <a:ea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+mj-lt"/>
                <a:ea typeface="Arial" panose="020B0604020202020204" pitchFamily="34" charset="0"/>
              </a:rPr>
              <a:t>- </a:t>
            </a:r>
            <a:r>
              <a:rPr lang="ru-RU" sz="1800" b="1" i="1" dirty="0" smtClean="0">
                <a:latin typeface="+mj-lt"/>
                <a:ea typeface="Arial" panose="020B0604020202020204" pitchFamily="34" charset="0"/>
              </a:rPr>
              <a:t>патриотическое воспитание;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800" b="1" i="1" dirty="0" smtClean="0">
                <a:latin typeface="+mj-lt"/>
                <a:ea typeface="Arial" panose="020B0604020202020204" pitchFamily="34" charset="0"/>
              </a:rPr>
              <a:t>- гражданское и духовно-нравственное воспитание;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j-lt"/>
                <a:ea typeface="Arial" panose="020B0604020202020204" pitchFamily="34" charset="0"/>
              </a:rPr>
              <a:t> </a:t>
            </a:r>
            <a:r>
              <a:rPr lang="ru-RU" sz="1800" b="1" i="1" dirty="0" smtClean="0">
                <a:latin typeface="+mj-lt"/>
                <a:ea typeface="Arial" panose="020B0604020202020204" pitchFamily="34" charset="0"/>
              </a:rPr>
              <a:t>- эстетическое воспитание;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+mj-lt"/>
                <a:ea typeface="Arial" panose="020B0604020202020204" pitchFamily="34" charset="0"/>
              </a:rPr>
              <a:t>-</a:t>
            </a:r>
            <a:r>
              <a:rPr lang="ru-RU" sz="1800" b="1" i="1" dirty="0" smtClean="0">
                <a:latin typeface="+mj-lt"/>
                <a:ea typeface="Arial" panose="020B0604020202020204" pitchFamily="34" charset="0"/>
              </a:rPr>
              <a:t>ценности </a:t>
            </a:r>
            <a:r>
              <a:rPr lang="ru-RU" sz="1800" b="1" i="1" dirty="0">
                <a:latin typeface="+mj-lt"/>
                <a:ea typeface="Arial" panose="020B0604020202020204" pitchFamily="34" charset="0"/>
              </a:rPr>
              <a:t>научного </a:t>
            </a:r>
            <a:r>
              <a:rPr lang="ru-RU" sz="1800" b="1" i="1" dirty="0" smtClean="0">
                <a:latin typeface="+mj-lt"/>
                <a:ea typeface="Arial" panose="020B0604020202020204" pitchFamily="34" charset="0"/>
              </a:rPr>
              <a:t>познания и </a:t>
            </a:r>
            <a:r>
              <a:rPr lang="ru-RU" sz="1800" b="1" i="1" dirty="0">
                <a:latin typeface="+mj-lt"/>
                <a:ea typeface="Arial" panose="020B0604020202020204" pitchFamily="34" charset="0"/>
              </a:rPr>
              <a:t>практической деятельности; </a:t>
            </a:r>
            <a:endParaRPr lang="ru-RU" sz="1800" b="1" i="1" dirty="0" smtClean="0">
              <a:latin typeface="+mj-lt"/>
              <a:ea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 smtClean="0">
                <a:latin typeface="+mj-lt"/>
                <a:ea typeface="Arial" panose="020B0604020202020204" pitchFamily="34" charset="0"/>
              </a:rPr>
              <a:t>- формирования </a:t>
            </a:r>
            <a:r>
              <a:rPr lang="ru-RU" sz="1800" b="1" i="1" dirty="0">
                <a:latin typeface="+mj-lt"/>
                <a:ea typeface="Arial" panose="020B0604020202020204" pitchFamily="34" charset="0"/>
              </a:rPr>
              <a:t>культуры здоровья и эмоционального </a:t>
            </a:r>
            <a:r>
              <a:rPr lang="ru-RU" sz="1800" b="1" i="1" dirty="0" smtClean="0">
                <a:latin typeface="+mj-lt"/>
                <a:ea typeface="Arial" panose="020B0604020202020204" pitchFamily="34" charset="0"/>
              </a:rPr>
              <a:t>благополучия;</a:t>
            </a:r>
            <a:endParaRPr lang="ru-RU" sz="1800" b="1" i="1" dirty="0">
              <a:latin typeface="+mj-lt"/>
              <a:ea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292100" algn="l"/>
              </a:tabLst>
            </a:pPr>
            <a:r>
              <a:rPr lang="ru-RU" sz="1800" b="1" i="1" dirty="0" smtClean="0">
                <a:latin typeface="+mj-lt"/>
                <a:ea typeface="Arial" panose="020B0604020202020204" pitchFamily="34" charset="0"/>
              </a:rPr>
              <a:t>- трудовое воспитание;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+mj-lt"/>
                <a:ea typeface="Arial" panose="020B0604020202020204" pitchFamily="34" charset="0"/>
              </a:rPr>
              <a:t>-</a:t>
            </a:r>
            <a:r>
              <a:rPr lang="ru-RU" sz="1800" b="1" i="1" dirty="0">
                <a:latin typeface="+mj-lt"/>
                <a:ea typeface="Arial" panose="020B0604020202020204" pitchFamily="34" charset="0"/>
              </a:rPr>
              <a:t>экологическое </a:t>
            </a:r>
            <a:r>
              <a:rPr lang="ru-RU" sz="1800" b="1" i="1" dirty="0" smtClean="0">
                <a:latin typeface="+mj-lt"/>
                <a:ea typeface="Arial" panose="020B0604020202020204" pitchFamily="34" charset="0"/>
              </a:rPr>
              <a:t>воспитание.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721256"/>
            <a:ext cx="7451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Группы ЛР сформированы по направлениям воспитательной </a:t>
            </a:r>
            <a:r>
              <a:rPr lang="ru-RU" b="1" dirty="0" smtClean="0">
                <a:solidFill>
                  <a:srgbClr val="C00000"/>
                </a:solidFill>
              </a:rPr>
              <a:t>работы.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 </a:t>
            </a:r>
            <a:r>
              <a:rPr lang="ru-RU" b="1" dirty="0">
                <a:solidFill>
                  <a:srgbClr val="C00000"/>
                </a:solidFill>
              </a:rPr>
              <a:t>являются предметом </a:t>
            </a:r>
            <a:r>
              <a:rPr lang="ru-RU" b="1" dirty="0" smtClean="0">
                <a:solidFill>
                  <a:srgbClr val="C00000"/>
                </a:solidFill>
              </a:rPr>
              <a:t>оценивания.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ЛИЧНОСТНЫЕ РЕЗУЛЬТАТЫ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части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воспитания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(пример)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3741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эстетического </a:t>
            </a:r>
            <a:r>
              <a:rPr lang="ru-RU" sz="2000" b="1" dirty="0"/>
              <a:t>воспитания</a:t>
            </a:r>
            <a:r>
              <a:rPr lang="ru-RU" sz="2000" dirty="0"/>
              <a:t>: </a:t>
            </a:r>
            <a:r>
              <a:rPr lang="ru-RU" sz="2000" dirty="0">
                <a:solidFill>
                  <a:srgbClr val="FF0000"/>
                </a:solidFill>
              </a:rPr>
              <a:t>восприятие эстетических качеств предметов труда;</a:t>
            </a:r>
            <a:r>
              <a:rPr lang="ru-RU" sz="2000" dirty="0"/>
              <a:t> умение создавать эстетически значимые изделия из различных материалов; </a:t>
            </a:r>
            <a:r>
              <a:rPr lang="ru-RU" sz="2000" dirty="0">
                <a:solidFill>
                  <a:srgbClr val="FF0000"/>
                </a:solidFill>
              </a:rPr>
              <a:t>понимание ценности отечественного и мирового искусства, народных традиций и народного творчества в декоративно-прикладном искусстве; осознание роли художественной культуры как средства коммуникации и самовыражения в современном обществе;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гражданского </a:t>
            </a:r>
            <a:r>
              <a:rPr lang="ru-RU" sz="2000" b="1" dirty="0"/>
              <a:t>и духовно-нравственного воспитания: </a:t>
            </a:r>
            <a:r>
              <a:rPr lang="ru-RU" sz="2000" dirty="0"/>
              <a:t>готовность к активному участию в обсуждении общественно значимых и этических проблем, связанных с современными технологиями, в особенности технологиями четвёртой промышленной революции; осознание важности морально-этических принципов в деятельности, связанной с реализацией технологий; </a:t>
            </a:r>
            <a:r>
              <a:rPr lang="ru-RU" sz="2000" dirty="0">
                <a:solidFill>
                  <a:srgbClr val="FF0000"/>
                </a:solidFill>
              </a:rPr>
              <a:t>освоение социальных норм и правил поведения, роли и формы социальной жизни в группах и сообществах, включая взрослые и социальные сообщества</a:t>
            </a:r>
            <a:r>
              <a:rPr lang="ru-RU" sz="2000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6380383"/>
            <a:ext cx="669105" cy="36905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303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МЕТАПРЕДМЕТНЫЕ РЕЗУЛЬТАТЫ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9149" y="1357298"/>
            <a:ext cx="8981032" cy="4714908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5715016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Работа с информацией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43372" y="5786454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Принятие себя и других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25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1" y="-5557"/>
            <a:ext cx="7272006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="" xmlns:a16="http://schemas.microsoft.com/office/drawing/2014/main" id="{971E2C65-6CE1-4E9E-B33A-AEE1577A6C67}"/>
              </a:ext>
            </a:extLst>
          </p:cNvPr>
          <p:cNvSpPr/>
          <p:nvPr/>
        </p:nvSpPr>
        <p:spPr>
          <a:xfrm>
            <a:off x="5277720" y="3640415"/>
            <a:ext cx="3312319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490738" y="1519767"/>
            <a:ext cx="6504422" cy="251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</a:rPr>
              <a:t>С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екция отделения по технологии </a:t>
            </a:r>
            <a:endParaRPr lang="ru-RU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краевого учебно-методического объединения</a:t>
            </a:r>
            <a:endParaRPr lang="ru-RU" sz="4000" kern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626838" y="5942323"/>
            <a:ext cx="2686633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Барнаул,02 ноября 2023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 cstate="print"/>
          <a:srcRect t="22745" b="23016"/>
          <a:stretch>
            <a:fillRect/>
          </a:stretch>
        </p:blipFill>
        <p:spPr bwMode="auto">
          <a:xfrm>
            <a:off x="7498480" y="2143507"/>
            <a:ext cx="1363427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06" y="1233301"/>
            <a:ext cx="1758578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66" y="4283275"/>
            <a:ext cx="2984825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81" y="222343"/>
            <a:ext cx="1363427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286520"/>
            <a:ext cx="1036096" cy="5714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ПРЕДМЕТНЫЕ РЕЗУЛЬТАТЫ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1562" y="1525355"/>
            <a:ext cx="4038600" cy="49899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1" i="1" dirty="0"/>
              <a:t>Для всех модулей обязательные предметные результаты: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-организовывать </a:t>
            </a:r>
            <a:r>
              <a:rPr lang="ru-RU" sz="2600" dirty="0"/>
              <a:t>рабочее место </a:t>
            </a:r>
            <a:r>
              <a:rPr lang="ru-RU" sz="2600" dirty="0" smtClean="0"/>
              <a:t>в соответствии </a:t>
            </a:r>
            <a:r>
              <a:rPr lang="ru-RU" sz="2600" dirty="0"/>
              <a:t>с изучаемой технологией;</a:t>
            </a:r>
          </a:p>
          <a:p>
            <a:pPr marL="0" indent="0">
              <a:buNone/>
            </a:pPr>
            <a:r>
              <a:rPr lang="ru-RU" sz="2600" dirty="0" smtClean="0"/>
              <a:t>-соблюдать  </a:t>
            </a:r>
            <a:r>
              <a:rPr lang="ru-RU" sz="2600" dirty="0"/>
              <a:t>правила  безопасного</a:t>
            </a:r>
          </a:p>
          <a:p>
            <a:pPr marL="0" indent="0">
              <a:buNone/>
            </a:pPr>
            <a:r>
              <a:rPr lang="ru-RU" sz="2600" dirty="0" smtClean="0"/>
              <a:t>использования </a:t>
            </a:r>
            <a:r>
              <a:rPr lang="ru-RU" sz="2600" dirty="0"/>
              <a:t>ручных и электрифицированных инструментов и оборудования;</a:t>
            </a:r>
          </a:p>
          <a:p>
            <a:pPr marL="0" indent="0">
              <a:buNone/>
            </a:pPr>
            <a:r>
              <a:rPr lang="ru-RU" sz="2600" dirty="0" smtClean="0"/>
              <a:t>-грамотно </a:t>
            </a:r>
            <a:r>
              <a:rPr lang="ru-RU" sz="2600" dirty="0"/>
              <a:t>и осознанно выполнять</a:t>
            </a:r>
          </a:p>
          <a:p>
            <a:pPr marL="0" indent="0">
              <a:buNone/>
            </a:pPr>
            <a:r>
              <a:rPr lang="ru-RU" sz="2600" dirty="0" smtClean="0"/>
              <a:t>Технологические операции в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соответствии </a:t>
            </a:r>
            <a:r>
              <a:rPr lang="ru-RU" sz="2600" dirty="0"/>
              <a:t>изучаемой технологией.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600" b="1" i="1" dirty="0" smtClean="0"/>
              <a:t>Предметные результаты</a:t>
            </a:r>
            <a:endParaRPr lang="ru-RU" sz="2600" b="1" i="1" dirty="0"/>
          </a:p>
          <a:p>
            <a:pPr marL="0" indent="0">
              <a:buNone/>
            </a:pPr>
            <a:r>
              <a:rPr lang="ru-RU" sz="2600" b="1" i="1" dirty="0" smtClean="0"/>
              <a:t>представлены </a:t>
            </a:r>
            <a:r>
              <a:rPr lang="ru-RU" sz="2600" b="1" i="1" dirty="0"/>
              <a:t>по годам обучения</a:t>
            </a:r>
          </a:p>
          <a:p>
            <a:pPr marL="0" indent="0">
              <a:buNone/>
            </a:pPr>
            <a:r>
              <a:rPr lang="ru-RU" sz="2200" dirty="0"/>
              <a:t>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l="46254" b="8054"/>
          <a:stretch/>
        </p:blipFill>
        <p:spPr>
          <a:xfrm>
            <a:off x="4117241" y="1305167"/>
            <a:ext cx="4656570" cy="5267105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just">
              <a:buFont typeface="Wingdings 3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Предметные (п. 45.10)</a:t>
            </a:r>
          </a:p>
          <a:p>
            <a:pPr algn="just"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Ориентированы на применение умений и знаний в учебной  	и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реальной жизненной ситуациях (ФГ!)</a:t>
            </a:r>
          </a:p>
          <a:p>
            <a:pPr algn="just"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Детализированы и конкретизированы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модулям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примерной РП</a:t>
            </a:r>
          </a:p>
          <a:p>
            <a:pPr algn="just"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Достижение результатов освоения программы основного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общего образования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обеспечивается посредством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указанную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программу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предметных результатов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освоения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учебного предмета «Технология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вправе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самостоятельно определять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модулей и количество часов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освоения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обучающимися модулей учебного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предмета  	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Технология» (с учетом возможностей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материально-	технической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базы Организации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800" dirty="0" smtClean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Обновленный ФГОС ООО: </a:t>
            </a:r>
            <a:b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к результатам освоения программы ООО</a:t>
            </a:r>
            <a:endParaRPr lang="ru-RU" sz="2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ТРЕБОВАНИЯ К РЕЗУЛЬТАТАМ ОСВОЕНИЯ ПРОГРАММЫ ООО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0807" y="1174380"/>
            <a:ext cx="8229600" cy="5350964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Программа составлена на основе модульного принципа построения учебного материала и допускает вариативный подход к очерёдности изучения модулей, принципам компоновки учебных тем, форм и методов освоения содержания. 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Порядок </a:t>
            </a:r>
            <a:r>
              <a:rPr lang="ru-RU" sz="2000" b="1" dirty="0">
                <a:solidFill>
                  <a:srgbClr val="FF0000"/>
                </a:solidFill>
              </a:rPr>
              <a:t>изучения модулей может быть изменён, возможно перераспределение учебного времени между модулями </a:t>
            </a:r>
            <a:r>
              <a:rPr lang="ru-RU" sz="2000" dirty="0"/>
              <a:t>(при сохранении общего количества учебных часов). </a:t>
            </a:r>
            <a:endParaRPr lang="ru-RU" sz="2000" dirty="0" smtClean="0"/>
          </a:p>
          <a:p>
            <a:r>
              <a:rPr lang="ru-RU" sz="2000" dirty="0" smtClean="0"/>
              <a:t>Предлагаемые </a:t>
            </a:r>
            <a:r>
              <a:rPr lang="ru-RU" sz="2000" b="1" dirty="0"/>
              <a:t>варианты тематического планирования и распределения часов на изучение модулей могут служить примерным образцом при составлении рабочих программ по предмету. </a:t>
            </a:r>
            <a:endParaRPr lang="ru-RU" sz="2000" b="1" dirty="0" smtClean="0"/>
          </a:p>
          <a:p>
            <a:r>
              <a:rPr lang="ru-RU" sz="2000" b="1" dirty="0" smtClean="0"/>
              <a:t>Образовательная </a:t>
            </a:r>
            <a:r>
              <a:rPr lang="ru-RU" sz="2000" b="1" dirty="0"/>
              <a:t>организация может выбрать один из них либо самостоятельно разработать и утвердить иной вариант тематического планирования. Количество часов инвариантных модулей может быть сокращено для введения вариативных. </a:t>
            </a:r>
            <a:endParaRPr lang="ru-RU" sz="2000" b="1" dirty="0" smtClean="0"/>
          </a:p>
          <a:p>
            <a:r>
              <a:rPr lang="ru-RU" sz="2000" b="1" dirty="0" smtClean="0"/>
              <a:t>Порядок</a:t>
            </a:r>
            <a:r>
              <a:rPr lang="ru-RU" sz="2000" b="1" dirty="0"/>
              <a:t>, классы изучения модулей и количество часов могут быть иными с учётом материально-технического обеспечения образовательной организации. 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5113" r="1963" b="25982"/>
          <a:stretch/>
        </p:blipFill>
        <p:spPr>
          <a:xfrm>
            <a:off x="570446" y="1412776"/>
            <a:ext cx="8496944" cy="488211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  <a:tabLst>
                <a:tab pos="119380" algn="l"/>
              </a:tabLst>
            </a:pP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Примерная рабочая программа основного общего образования по </a:t>
            </a:r>
            <a:r>
              <a:rPr lang="ru-RU" sz="2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предмету «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Технология</a:t>
            </a:r>
            <a:r>
              <a:rPr lang="ru-RU" sz="2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»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2022 года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ea typeface="Arial" panose="020B0604020202020204" pitchFamily="34" charset="0"/>
              </a:rPr>
              <a:t>Рабочая </a:t>
            </a:r>
            <a:r>
              <a:rPr lang="ru-RU" sz="3100" b="1" dirty="0">
                <a:ea typeface="Arial" panose="020B0604020202020204" pitchFamily="34" charset="0"/>
              </a:rPr>
              <a:t>программа основного общего образования по предмету «Технология» </a:t>
            </a:r>
            <a:r>
              <a:rPr lang="ru-RU" sz="3100" b="1" dirty="0" smtClean="0">
                <a:solidFill>
                  <a:srgbClr val="FF0000"/>
                </a:solidFill>
                <a:ea typeface="Arial" panose="020B0604020202020204" pitchFamily="34" charset="0"/>
              </a:rPr>
              <a:t>2023 </a:t>
            </a:r>
            <a:r>
              <a:rPr lang="ru-RU" sz="3100" b="1" dirty="0">
                <a:solidFill>
                  <a:srgbClr val="FF0000"/>
                </a:solidFill>
                <a:ea typeface="Arial" panose="020B0604020202020204" pitchFamily="34" charset="0"/>
              </a:rPr>
              <a:t>года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5256" y="1248303"/>
            <a:ext cx="8115151" cy="5505015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b="42556"/>
          <a:stretch/>
        </p:blipFill>
        <p:spPr>
          <a:xfrm>
            <a:off x="238065" y="952029"/>
            <a:ext cx="5510571" cy="4520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t="57356"/>
          <a:stretch/>
        </p:blipFill>
        <p:spPr>
          <a:xfrm>
            <a:off x="3665371" y="3417005"/>
            <a:ext cx="5302204" cy="32292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48636" y="952034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6"/>
              </a:rPr>
              <a:t>https://edsoo.ru</a:t>
            </a:r>
            <a:r>
              <a:rPr lang="en-US" sz="2400" b="1" dirty="0" smtClean="0">
                <a:hlinkClick r:id="rId6"/>
              </a:rPr>
              <a:t>/</a:t>
            </a:r>
            <a:endParaRPr lang="en-US" sz="2400" b="1" dirty="0" smtClean="0"/>
          </a:p>
          <a:p>
            <a:r>
              <a:rPr lang="ru-RU" sz="2400" b="1" dirty="0" smtClean="0"/>
              <a:t>Единое содержание общего образования</a:t>
            </a:r>
            <a:endParaRPr lang="ru-RU" sz="2400" b="1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4474" b="4363"/>
          <a:stretch/>
        </p:blipFill>
        <p:spPr>
          <a:xfrm>
            <a:off x="857605" y="93717"/>
            <a:ext cx="8159050" cy="6337799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3593" y="394066"/>
            <a:ext cx="861019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Извлечение из федерального перечня от 21.09.2022 года,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№ 858 учебный предмет «Технология» 5-9 классы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9751" b="17936"/>
          <a:stretch/>
        </p:blipFill>
        <p:spPr>
          <a:xfrm>
            <a:off x="189938" y="1501274"/>
            <a:ext cx="8778864" cy="4350237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5831" t="20457" b="16128"/>
          <a:stretch/>
        </p:blipFill>
        <p:spPr>
          <a:xfrm>
            <a:off x="423593" y="1727591"/>
            <a:ext cx="8290125" cy="417918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5281" y="274638"/>
            <a:ext cx="8573191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УЧЕБНИКИ ПО ТЕХНОЛОГИИ ДЛЯ 5-9 КЛАССОВ, допущенные МИНИСТЕРСТВОМ ПРОСВЕЩЕНИЯ РОССИЙСКОЙ ФЕДЕРАЦИИ (от 21.09.2022 года №858)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НОВОЕ СОДЕРЖАНИЕ В УЧЕБНИКАХ 5-6 КЛАССОВ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23593" y="122490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 smtClean="0"/>
              <a:t>5 класс</a:t>
            </a:r>
            <a:endParaRPr lang="ru-RU" sz="2600" b="1" dirty="0"/>
          </a:p>
          <a:p>
            <a:pPr marL="0" indent="0">
              <a:buNone/>
            </a:pPr>
            <a:r>
              <a:rPr lang="ru-RU" sz="2600" i="1" dirty="0" smtClean="0"/>
              <a:t>Глава </a:t>
            </a:r>
            <a:r>
              <a:rPr lang="ru-RU" sz="2600" i="1" dirty="0"/>
              <a:t>2. Технология обработки бумаги и картона </a:t>
            </a:r>
            <a:endParaRPr lang="ru-RU" sz="2600" i="1" dirty="0" smtClean="0"/>
          </a:p>
          <a:p>
            <a:pPr marL="0" indent="0">
              <a:buNone/>
            </a:pPr>
            <a:r>
              <a:rPr lang="ru-RU" sz="2600" dirty="0" smtClean="0"/>
              <a:t>§</a:t>
            </a:r>
            <a:r>
              <a:rPr lang="ru-RU" sz="2600" dirty="0"/>
              <a:t>4. Технологи работы с бумагой и картоном</a:t>
            </a:r>
          </a:p>
          <a:p>
            <a:pPr marL="0" indent="0">
              <a:buNone/>
            </a:pPr>
            <a:r>
              <a:rPr lang="ru-RU" sz="2600" i="1" dirty="0" smtClean="0"/>
              <a:t>Глава </a:t>
            </a:r>
            <a:r>
              <a:rPr lang="ru-RU" sz="2600" i="1" dirty="0"/>
              <a:t>8. Технологии художественно-прикладной обработки материалов. Народные промыслы и ремесла</a:t>
            </a:r>
          </a:p>
          <a:p>
            <a:pPr marL="0" indent="0">
              <a:buNone/>
            </a:pPr>
            <a:r>
              <a:rPr lang="ru-RU" sz="2600" dirty="0" smtClean="0"/>
              <a:t>§</a:t>
            </a:r>
            <a:r>
              <a:rPr lang="ru-RU" sz="2600" dirty="0"/>
              <a:t>31. Художественное </a:t>
            </a:r>
            <a:r>
              <a:rPr lang="ru-RU" sz="2600" dirty="0" smtClean="0"/>
              <a:t>выжигание. §</a:t>
            </a:r>
            <a:r>
              <a:rPr lang="ru-RU" sz="2600" dirty="0"/>
              <a:t>32. Домовая пропильная </a:t>
            </a:r>
            <a:r>
              <a:rPr lang="ru-RU" sz="2600" dirty="0" smtClean="0"/>
              <a:t>резьба. §</a:t>
            </a:r>
            <a:r>
              <a:rPr lang="ru-RU" sz="2600" dirty="0"/>
              <a:t>33. Вышивание. Технология выполнения отделки изделий вышивкой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b="1" dirty="0" smtClean="0"/>
              <a:t>6 класс</a:t>
            </a:r>
            <a:endParaRPr lang="ru-RU" sz="2600" b="1" dirty="0"/>
          </a:p>
          <a:p>
            <a:pPr marL="0" indent="0">
              <a:buNone/>
            </a:pPr>
            <a:r>
              <a:rPr lang="ru-RU" sz="2600" i="1" dirty="0" smtClean="0"/>
              <a:t>Глава </a:t>
            </a:r>
            <a:r>
              <a:rPr lang="ru-RU" sz="2600" i="1" dirty="0"/>
              <a:t>8. Технологии художественно-прикладной обработки материалов. Народные промыслы и ремесла</a:t>
            </a:r>
          </a:p>
          <a:p>
            <a:pPr marL="0" indent="0">
              <a:buNone/>
            </a:pPr>
            <a:r>
              <a:rPr lang="ru-RU" sz="2600" dirty="0" smtClean="0"/>
              <a:t>§40</a:t>
            </a:r>
            <a:r>
              <a:rPr lang="ru-RU" sz="2600" dirty="0"/>
              <a:t>. Художественная обработка древесины в технике контурной </a:t>
            </a:r>
            <a:r>
              <a:rPr lang="ru-RU" sz="2600" dirty="0" smtClean="0"/>
              <a:t>резьбы. </a:t>
            </a:r>
            <a:r>
              <a:rPr lang="ru-RU" sz="2600" dirty="0"/>
              <a:t>§ 41. Вязание крючком</a:t>
            </a:r>
          </a:p>
          <a:p>
            <a:pPr marL="0" indent="0">
              <a:buNone/>
            </a:pPr>
            <a:r>
              <a:rPr lang="ru-RU" sz="2600" i="1" dirty="0" smtClean="0"/>
              <a:t>Глава </a:t>
            </a:r>
            <a:r>
              <a:rPr lang="ru-RU" sz="2600" i="1" dirty="0"/>
              <a:t>10. Мир профессий</a:t>
            </a:r>
          </a:p>
          <a:p>
            <a:pPr marL="0" indent="0">
              <a:buNone/>
            </a:pPr>
            <a:r>
              <a:rPr lang="ru-RU" sz="2600" dirty="0" smtClean="0"/>
              <a:t>§44</a:t>
            </a:r>
            <a:r>
              <a:rPr lang="ru-RU" sz="2600" dirty="0"/>
              <a:t>. Основы выбора профессии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376991" y="-1532866"/>
            <a:ext cx="276987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983658" y="-1821656"/>
            <a:ext cx="2138720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027916" y="6199228"/>
            <a:ext cx="3209920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899543" y="6453267"/>
            <a:ext cx="3209920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769048" y="5944585"/>
            <a:ext cx="3209920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44901" y="333224"/>
            <a:ext cx="527872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/>
              <a:t>ПРОГРАММА</a:t>
            </a:r>
            <a:endParaRPr lang="ru-RU" sz="2800" dirty="0" smtClean="0"/>
          </a:p>
          <a:p>
            <a:pPr>
              <a:lnSpc>
                <a:spcPct val="90000"/>
              </a:lnSpc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99495" y="2159000"/>
            <a:ext cx="322378" cy="487198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428736"/>
            <a:ext cx="83343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 smtClean="0">
                <a:latin typeface="+mn-lt"/>
              </a:rPr>
              <a:t>Анализ работы отделения по технологии краевого учебно-методического объединения за 2022-2023 учебный год. Преподавание технологии в условиях реализации обновленного ФГОС ОО. </a:t>
            </a:r>
          </a:p>
          <a:p>
            <a:pPr algn="just">
              <a:lnSpc>
                <a:spcPct val="90000"/>
              </a:lnSpc>
            </a:pPr>
            <a:r>
              <a:rPr lang="ru-RU" sz="1800" b="1" i="1" dirty="0" smtClean="0">
                <a:latin typeface="+mn-lt"/>
              </a:rPr>
              <a:t>Леонтьева Ольга Васильевна, </a:t>
            </a:r>
            <a:r>
              <a:rPr lang="ru-RU" sz="1800" dirty="0" smtClean="0">
                <a:latin typeface="+mn-lt"/>
              </a:rPr>
              <a:t>методист КАУ ДПО «АИРО имени А.М. </a:t>
            </a:r>
            <a:r>
              <a:rPr lang="ru-RU" sz="1800" dirty="0" err="1" smtClean="0">
                <a:latin typeface="+mn-lt"/>
              </a:rPr>
              <a:t>Топорова</a:t>
            </a:r>
            <a:r>
              <a:rPr lang="ru-RU" sz="1800" dirty="0" smtClean="0">
                <a:latin typeface="+mn-lt"/>
              </a:rPr>
              <a:t>», руководитель отделения по технологии краевого УМО, старший преподаватель кафедры изобразительного искусства, технологии, дизайна ФГБОУ ВО «Алтайский государственный гуманитарно-педагогический университет имени В.М. Шукшина».</a:t>
            </a:r>
            <a:endParaRPr lang="ru-RU" sz="1800" dirty="0"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18545" y="3661934"/>
            <a:ext cx="32237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7" name="Прямоугольник 26"/>
          <p:cNvSpPr/>
          <p:nvPr/>
        </p:nvSpPr>
        <p:spPr>
          <a:xfrm>
            <a:off x="842267" y="5386929"/>
            <a:ext cx="441172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220548" y="5074174"/>
            <a:ext cx="32237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3599" b="15009"/>
          <a:stretch>
            <a:fillRect/>
          </a:stretch>
        </p:blipFill>
        <p:spPr>
          <a:xfrm>
            <a:off x="7072330" y="0"/>
            <a:ext cx="2071670" cy="1294794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3500438"/>
            <a:ext cx="8134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ФРП ООО «Технология»: обновленное содержание, цели, задачи, ожидаемые результаты. Варианты составления рабочей программы.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Леонтьева Ольга Васильевна,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методист КАУ ДПО «АИРО имени А.М.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Топорова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i="1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Иванечук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Елена Евгеньевна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, руководитель МО учителей технологии г.Барнаула.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5103674"/>
            <a:ext cx="7915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latin typeface="+mn-lt"/>
              </a:rPr>
              <a:t>Результаты регионального этапа Всероссийской олимпиады школьников по технологии – 2023. Особенности подготовки обучающихся к выполнению отдельных заданий олимпиады.</a:t>
            </a:r>
          </a:p>
          <a:p>
            <a:pPr algn="just"/>
            <a:r>
              <a:rPr lang="ru-RU" sz="1800" b="1" i="1" dirty="0" err="1" smtClean="0">
                <a:latin typeface="+mn-lt"/>
              </a:rPr>
              <a:t>Бетеньков</a:t>
            </a:r>
            <a:r>
              <a:rPr lang="ru-RU" sz="1800" b="1" i="1" dirty="0" smtClean="0">
                <a:latin typeface="+mn-lt"/>
              </a:rPr>
              <a:t> Федор Михайлович</a:t>
            </a:r>
            <a:r>
              <a:rPr lang="ru-RU" sz="1800" b="1" dirty="0" smtClean="0">
                <a:latin typeface="+mn-lt"/>
              </a:rPr>
              <a:t>, </a:t>
            </a:r>
            <a:r>
              <a:rPr lang="ru-RU" sz="1800" dirty="0" smtClean="0">
                <a:latin typeface="+mn-lt"/>
              </a:rPr>
              <a:t>председатель жюри регионального этапа </a:t>
            </a:r>
            <a:r>
              <a:rPr lang="ru-RU" sz="1800" dirty="0" err="1" smtClean="0">
                <a:latin typeface="+mn-lt"/>
              </a:rPr>
              <a:t>ВсОШ</a:t>
            </a:r>
            <a:r>
              <a:rPr lang="ru-RU" sz="1800" dirty="0" smtClean="0">
                <a:latin typeface="+mn-lt"/>
              </a:rPr>
              <a:t> по технологии, преподаватель ФГБОУ ВО «Алтайский государственный педагогический университет».</a:t>
            </a: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НОВОЕ СОДЕРЖАНИЕ В УЧЕБНИКАХ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7-9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КЛАССОВ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5000" y="1477095"/>
            <a:ext cx="8229600" cy="50461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smtClean="0"/>
              <a:t>7 класс</a:t>
            </a:r>
            <a:endParaRPr lang="ru-RU" sz="2000" b="1" dirty="0"/>
          </a:p>
          <a:p>
            <a:pPr marL="0" indent="0">
              <a:buNone/>
            </a:pPr>
            <a:r>
              <a:rPr lang="ru-RU" sz="2000" i="1" dirty="0" smtClean="0"/>
              <a:t>Глава </a:t>
            </a:r>
            <a:r>
              <a:rPr lang="ru-RU" sz="2000" i="1" dirty="0"/>
              <a:t>1. Производство и технологии</a:t>
            </a:r>
          </a:p>
          <a:p>
            <a:pPr marL="0" indent="0">
              <a:buNone/>
            </a:pPr>
            <a:r>
              <a:rPr lang="ru-RU" sz="2000" dirty="0" smtClean="0"/>
              <a:t>§1</a:t>
            </a:r>
            <a:r>
              <a:rPr lang="ru-RU" sz="2000" dirty="0"/>
              <a:t>. Технологии в </a:t>
            </a:r>
            <a:r>
              <a:rPr lang="ru-RU" sz="2000" dirty="0" smtClean="0"/>
              <a:t>мире. §2</a:t>
            </a:r>
            <a:r>
              <a:rPr lang="ru-RU" sz="2000" dirty="0"/>
              <a:t>. Технологии и </a:t>
            </a:r>
            <a:r>
              <a:rPr lang="ru-RU" sz="2000" dirty="0" smtClean="0"/>
              <a:t>человек. §3</a:t>
            </a:r>
            <a:r>
              <a:rPr lang="ru-RU" sz="2000" dirty="0"/>
              <a:t>. Элементы </a:t>
            </a:r>
            <a:r>
              <a:rPr lang="ru-RU" sz="2000" dirty="0" smtClean="0"/>
              <a:t>управления. §4</a:t>
            </a:r>
            <a:r>
              <a:rPr lang="ru-RU" sz="2000" dirty="0"/>
              <a:t>. Технологии и основы дизайна</a:t>
            </a:r>
          </a:p>
          <a:p>
            <a:pPr marL="0" indent="0">
              <a:buNone/>
            </a:pPr>
            <a:r>
              <a:rPr lang="ru-RU" sz="2000" i="1" dirty="0" smtClean="0"/>
              <a:t>Глава </a:t>
            </a:r>
            <a:r>
              <a:rPr lang="ru-RU" sz="2000" i="1" dirty="0"/>
              <a:t>8. Технологии художественно-прикладной обработки материалов. Народные промыслы и ремесла</a:t>
            </a:r>
          </a:p>
          <a:p>
            <a:pPr marL="0" indent="0">
              <a:buNone/>
            </a:pPr>
            <a:r>
              <a:rPr lang="ru-RU" sz="2000" dirty="0" smtClean="0"/>
              <a:t>§54</a:t>
            </a:r>
            <a:r>
              <a:rPr lang="ru-RU" sz="2000" dirty="0"/>
              <a:t>. Вязание </a:t>
            </a:r>
            <a:r>
              <a:rPr lang="ru-RU" sz="2000" dirty="0" smtClean="0"/>
              <a:t>спицами. §55</a:t>
            </a:r>
            <a:r>
              <a:rPr lang="ru-RU" sz="2000" dirty="0"/>
              <a:t>. Скобчатая резьба. Приёмы разметки и техника </a:t>
            </a:r>
            <a:r>
              <a:rPr lang="ru-RU" sz="2000" dirty="0" smtClean="0"/>
              <a:t>резьбы.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8-9 </a:t>
            </a:r>
            <a:r>
              <a:rPr lang="ru-RU" sz="2000" b="1" dirty="0"/>
              <a:t>класс</a:t>
            </a:r>
          </a:p>
          <a:p>
            <a:pPr marL="0" indent="0">
              <a:buNone/>
            </a:pPr>
            <a:r>
              <a:rPr lang="ru-RU" sz="2000" i="1" dirty="0" smtClean="0"/>
              <a:t>Глава </a:t>
            </a:r>
            <a:r>
              <a:rPr lang="ru-RU" sz="2000" i="1" dirty="0"/>
              <a:t>1. Модели человеческой деятельности</a:t>
            </a:r>
          </a:p>
          <a:p>
            <a:pPr marL="0" indent="0">
              <a:buNone/>
            </a:pPr>
            <a:r>
              <a:rPr lang="ru-RU" sz="2000" dirty="0" smtClean="0"/>
              <a:t>§1</a:t>
            </a:r>
            <a:r>
              <a:rPr lang="ru-RU" sz="2000" dirty="0"/>
              <a:t>. Моделирование как основа познания и практической </a:t>
            </a:r>
            <a:r>
              <a:rPr lang="ru-RU" sz="2000" dirty="0" smtClean="0"/>
              <a:t>деятельности.       §2</a:t>
            </a:r>
            <a:r>
              <a:rPr lang="ru-RU" sz="2000" dirty="0"/>
              <a:t>. Интеллект-карты как инструмент систематизации </a:t>
            </a:r>
            <a:r>
              <a:rPr lang="ru-RU" sz="2000" dirty="0" smtClean="0"/>
              <a:t>информации.                §3</a:t>
            </a:r>
            <a:r>
              <a:rPr lang="ru-RU" sz="2000" dirty="0"/>
              <a:t>. Техника, технические системы и теория решении изобретательских задач</a:t>
            </a:r>
          </a:p>
          <a:p>
            <a:pPr marL="0" indent="0">
              <a:buNone/>
            </a:pPr>
            <a:r>
              <a:rPr lang="ru-RU" sz="2000" i="1" dirty="0" smtClean="0"/>
              <a:t>Глава </a:t>
            </a:r>
            <a:r>
              <a:rPr lang="ru-RU" sz="2000" i="1" dirty="0"/>
              <a:t>9. Технологии художественно- прикладной обработки материалов. Народные промыслы и ремесла.</a:t>
            </a:r>
          </a:p>
          <a:p>
            <a:pPr marL="0" indent="0">
              <a:buNone/>
            </a:pPr>
            <a:r>
              <a:rPr lang="ru-RU" sz="2000" dirty="0" smtClean="0"/>
              <a:t>§47</a:t>
            </a:r>
            <a:r>
              <a:rPr lang="ru-RU" sz="2000" dirty="0"/>
              <a:t>. Основы геометрической резьбы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Рекомендации к учебно-методическому обеспечению</a:t>
            </a:r>
            <a:br>
              <a:rPr lang="ru-RU" sz="2800" b="1" dirty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учебного </a:t>
            </a:r>
            <a:r>
              <a:rPr lang="ru-RU" sz="2800" b="1" dirty="0">
                <a:solidFill>
                  <a:schemeClr val="accent1"/>
                </a:solidFill>
              </a:rPr>
              <a:t>предмета «Технология» в 5-9 классах</a:t>
            </a:r>
            <a:br>
              <a:rPr lang="ru-RU" sz="2800" b="1" dirty="0">
                <a:solidFill>
                  <a:schemeClr val="accent1"/>
                </a:solidFill>
              </a:rPr>
            </a:br>
            <a:r>
              <a:rPr lang="ru-RU" sz="2800" b="1" dirty="0">
                <a:solidFill>
                  <a:schemeClr val="accent1"/>
                </a:solidFill>
              </a:rPr>
              <a:t/>
            </a:r>
            <a:br>
              <a:rPr lang="ru-RU" sz="2800" b="1" dirty="0">
                <a:solidFill>
                  <a:schemeClr val="accent1"/>
                </a:solidFill>
              </a:rPr>
            </a:b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6186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1.Технология</a:t>
            </a:r>
            <a:r>
              <a:rPr lang="ru-RU" sz="2000" dirty="0"/>
              <a:t>: 5–9-е классы: методическое пособие и рабочая программа к предметной линии УМК Е. С. Глозман и др. / Е. С. Глозман, Е. Н. </a:t>
            </a:r>
            <a:r>
              <a:rPr lang="ru-RU" sz="2000" dirty="0" err="1"/>
              <a:t>Кудакова</a:t>
            </a:r>
            <a:r>
              <a:rPr lang="ru-RU" sz="2000" dirty="0"/>
              <a:t>. – Москва : «Просвещение», 2023.</a:t>
            </a:r>
          </a:p>
          <a:p>
            <a:pPr marL="0" indent="0">
              <a:buNone/>
            </a:pPr>
            <a:r>
              <a:rPr lang="ru-RU" sz="2000" dirty="0" smtClean="0"/>
              <a:t>2.Технология</a:t>
            </a:r>
            <a:r>
              <a:rPr lang="ru-RU" sz="2000" dirty="0"/>
              <a:t>: 5-й класс: учебник / Е. С. Глозман, О. А. Кожина, Ю. Л. Хотунцев [и др.]. — 4-е изд., перераб. — Москва: Просвещение, 2023. </a:t>
            </a:r>
            <a:r>
              <a:rPr lang="ru-RU" sz="2000" dirty="0" smtClean="0"/>
              <a:t>—272 с</a:t>
            </a:r>
            <a:r>
              <a:rPr lang="ru-RU" sz="2000" dirty="0"/>
              <a:t>.: ил</a:t>
            </a:r>
          </a:p>
          <a:p>
            <a:pPr marL="0" indent="0">
              <a:buNone/>
            </a:pPr>
            <a:r>
              <a:rPr lang="ru-RU" sz="2000" dirty="0" smtClean="0"/>
              <a:t>3.Технология</a:t>
            </a:r>
            <a:r>
              <a:rPr lang="ru-RU" sz="2000" dirty="0"/>
              <a:t>: 5 класс. Электронная форма учебника (авторы Е.С. Глозман, О.А. Кожина, Ю.Л. Хотунцев, Е.Н. </a:t>
            </a:r>
            <a:r>
              <a:rPr lang="ru-RU" sz="2000" dirty="0" err="1"/>
              <a:t>Кудакова</a:t>
            </a:r>
            <a:r>
              <a:rPr lang="ru-RU" sz="2000" dirty="0"/>
              <a:t> и </a:t>
            </a:r>
            <a:r>
              <a:rPr lang="ru-RU" sz="2000" dirty="0" err="1"/>
              <a:t>др</a:t>
            </a:r>
            <a:r>
              <a:rPr lang="ru-RU" sz="2000" dirty="0"/>
              <a:t>). – М.: Просвещение, 2023. – 272 с.: ил. 4.</a:t>
            </a:r>
          </a:p>
          <a:p>
            <a:pPr marL="0" indent="0">
              <a:buNone/>
            </a:pPr>
            <a:r>
              <a:rPr lang="ru-RU" sz="2000" dirty="0" smtClean="0"/>
              <a:t>4.Технология</a:t>
            </a:r>
            <a:r>
              <a:rPr lang="ru-RU" sz="2000" dirty="0"/>
              <a:t>: 5 класс: Методическое пособие к учебнику Е. С. Глозман, О. А. Кожина, Ю. Л. Хотунцев и др.- «Технология, 5 класс» /Е.С. Глозман, Е.Н. </a:t>
            </a:r>
            <a:r>
              <a:rPr lang="ru-RU" sz="2000" dirty="0" err="1"/>
              <a:t>Кудакова</a:t>
            </a:r>
            <a:r>
              <a:rPr lang="ru-RU" sz="2000" dirty="0"/>
              <a:t>. Москва: Просвещение, 2023.</a:t>
            </a:r>
          </a:p>
          <a:p>
            <a:pPr marL="0" indent="0">
              <a:buNone/>
            </a:pPr>
            <a:r>
              <a:rPr lang="ru-RU" sz="2000" dirty="0" smtClean="0"/>
              <a:t>5.Технология</a:t>
            </a:r>
            <a:r>
              <a:rPr lang="ru-RU" sz="2000" dirty="0"/>
              <a:t>: 5 класс: Рабочая тетрадь к учебнику Е.С. Глозман, О.А. Кожина, Ю.Л. Хотунцев, Е.Н. </a:t>
            </a:r>
            <a:r>
              <a:rPr lang="ru-RU" sz="2000" dirty="0" err="1"/>
              <a:t>Кудакова</a:t>
            </a:r>
            <a:r>
              <a:rPr lang="ru-RU" sz="2000" dirty="0"/>
              <a:t> и др.) – «Технология, 5 класс» /Е.С. Глозман, Е.Н. </a:t>
            </a:r>
            <a:r>
              <a:rPr lang="ru-RU" sz="2000" dirty="0" err="1"/>
              <a:t>Кудакова</a:t>
            </a:r>
            <a:r>
              <a:rPr lang="ru-RU" sz="2000" dirty="0"/>
              <a:t> – Москва: Просвещение, 2023.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b="80942"/>
          <a:stretch/>
        </p:blipFill>
        <p:spPr>
          <a:xfrm>
            <a:off x="629939" y="285193"/>
            <a:ext cx="7318117" cy="859281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83195" y="1254134"/>
            <a:ext cx="8165269" cy="47811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ru-RU" sz="1800" dirty="0" smtClean="0">
                <a:latin typeface="+mj-lt"/>
                <a:ea typeface="Arial" panose="020B0604020202020204" pitchFamily="34" charset="0"/>
              </a:rPr>
              <a:t>. 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Глозман Е.С, Глозман А.Е. Школа резьбы по дереву и токарное творчество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+mj-lt"/>
                <a:ea typeface="Arial" panose="020B0604020202020204" pitchFamily="34" charset="0"/>
              </a:rPr>
              <a:t>Е.С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. Глозман, А.Е. Глозман. – М.: </a:t>
            </a:r>
            <a:r>
              <a:rPr lang="ru-RU" sz="1800" dirty="0" err="1">
                <a:latin typeface="+mj-lt"/>
                <a:ea typeface="Arial" panose="020B0604020202020204" pitchFamily="34" charset="0"/>
              </a:rPr>
              <a:t>Эксмо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, 2009. – 144 с. ил: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+mj-lt"/>
                <a:ea typeface="Arial" panose="020B0604020202020204" pitchFamily="34" charset="0"/>
              </a:rPr>
              <a:t>2. Глозман 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Е.С. Метод проектов в технологическом образовании: монография /Е.С. Глозман, А.Е. Глозман, Д.А. Махотин, О.И. Нагель / под ред. В.А. </a:t>
            </a:r>
            <a:r>
              <a:rPr lang="ru-RU" sz="1800" dirty="0" err="1">
                <a:latin typeface="+mj-lt"/>
                <a:ea typeface="Arial" panose="020B0604020202020204" pitchFamily="34" charset="0"/>
              </a:rPr>
              <a:t>Кальней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 – М.: ГОУ Педагогическая академия, 2010. – 208 с.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j-lt"/>
                <a:ea typeface="Arial" panose="020B0604020202020204" pitchFamily="34" charset="0"/>
              </a:rPr>
              <a:t> </a:t>
            </a:r>
            <a:r>
              <a:rPr lang="ru-RU" sz="1800" dirty="0" smtClean="0">
                <a:latin typeface="+mj-lt"/>
                <a:ea typeface="Arial" panose="020B0604020202020204" pitchFamily="34" charset="0"/>
              </a:rPr>
              <a:t>3.   Воронин И., Воронина В. Программирование для детей. От основ к созданию роботов – СПб: Питер, 2018 – 292 с.: ил.</a:t>
            </a:r>
            <a:endParaRPr lang="ru-RU" sz="1800" dirty="0" smtClean="0"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j-lt"/>
                <a:ea typeface="Arial" panose="020B0604020202020204" pitchFamily="34" charset="0"/>
              </a:rPr>
              <a:t> </a:t>
            </a:r>
            <a:r>
              <a:rPr lang="ru-RU" sz="1800" dirty="0" smtClean="0">
                <a:latin typeface="+mj-lt"/>
                <a:ea typeface="Arial" panose="020B0604020202020204" pitchFamily="34" charset="0"/>
              </a:rPr>
              <a:t>4. Филимонова 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(</a:t>
            </a:r>
            <a:r>
              <a:rPr lang="ru-RU" sz="1800" dirty="0" err="1">
                <a:latin typeface="+mj-lt"/>
                <a:ea typeface="Arial" panose="020B0604020202020204" pitchFamily="34" charset="0"/>
              </a:rPr>
              <a:t>Кудакова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) Е.Н., Кожина О.А., </a:t>
            </a:r>
            <a:r>
              <a:rPr lang="ru-RU" sz="1800" dirty="0" err="1">
                <a:latin typeface="+mj-lt"/>
                <a:ea typeface="Arial" panose="020B0604020202020204" pitchFamily="34" charset="0"/>
              </a:rPr>
              <a:t>Филаткина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 И.А., Мельник А.А., Муравьёв А.Г. Санитарно-пищевая мини-экспресс-лаборатория учебная СПЭЛ-У: Методические рекомендации для учителя. Изд. 4-е, перераб. и </a:t>
            </a:r>
            <a:r>
              <a:rPr lang="ru-RU" sz="1800" dirty="0" err="1" smtClean="0">
                <a:latin typeface="+mj-lt"/>
                <a:ea typeface="Arial" panose="020B0604020202020204" pitchFamily="34" charset="0"/>
              </a:rPr>
              <a:t>дополн</a:t>
            </a:r>
            <a:r>
              <a:rPr lang="ru-RU" sz="1800" dirty="0" smtClean="0">
                <a:latin typeface="+mj-lt"/>
                <a:ea typeface="Arial" panose="020B0604020202020204" pitchFamily="34" charset="0"/>
              </a:rPr>
              <a:t>. 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— СПб.: </a:t>
            </a:r>
            <a:r>
              <a:rPr lang="ru-RU" sz="1800" dirty="0" err="1">
                <a:latin typeface="+mj-lt"/>
                <a:ea typeface="Arial" panose="020B0604020202020204" pitchFamily="34" charset="0"/>
              </a:rPr>
              <a:t>Крисмас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+, 2018. — 60 с.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281305" algn="l"/>
              </a:tabLst>
            </a:pPr>
            <a:r>
              <a:rPr lang="ru-RU" sz="1800" dirty="0" smtClean="0">
                <a:latin typeface="+mj-lt"/>
                <a:ea typeface="Arial" panose="020B0604020202020204" pitchFamily="34" charset="0"/>
              </a:rPr>
              <a:t>5. Хотунцев 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Ю.Л. Человек, технологии, окружающая среда. Учебное пособие для преподавателей и студентов – М.: Прометей, 2019. – 354 с.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j-lt"/>
                <a:ea typeface="Arial" panose="020B0604020202020204" pitchFamily="34" charset="0"/>
              </a:rPr>
              <a:t> </a:t>
            </a:r>
            <a:r>
              <a:rPr lang="ru-RU" sz="1800" dirty="0" smtClean="0">
                <a:latin typeface="+mj-lt"/>
                <a:ea typeface="Arial" panose="020B0604020202020204" pitchFamily="34" charset="0"/>
              </a:rPr>
              <a:t>6. Хотунцев 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Ю.Л., Глозман Е.С, Шмелев В.Е. Тесты и творческие задания по технологии (Направление «Индустриальные технологии» или «Техника, технологии и техническое творчество» Методическое пособие/ Ю.Л.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+mj-lt"/>
                <a:ea typeface="Arial" panose="020B0604020202020204" pitchFamily="34" charset="0"/>
              </a:rPr>
              <a:t> </a:t>
            </a:r>
            <a:r>
              <a:rPr lang="ru-RU" sz="1800" dirty="0" smtClean="0">
                <a:latin typeface="+mj-lt"/>
                <a:ea typeface="Arial" panose="020B0604020202020204" pitchFamily="34" charset="0"/>
              </a:rPr>
              <a:t>7. Хотунцев</a:t>
            </a:r>
            <a:r>
              <a:rPr lang="ru-RU" sz="1800" dirty="0">
                <a:latin typeface="+mj-lt"/>
                <a:ea typeface="Arial" panose="020B0604020202020204" pitchFamily="34" charset="0"/>
              </a:rPr>
              <a:t>, Е.С. Глозман, В.Е. Шмелев. – М.: www.nsppo.ru – 2022. - 206 c. ил:</a:t>
            </a:r>
            <a:endParaRPr lang="ru-RU" sz="18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+mj-lt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116681" y="-195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6340981"/>
            <a:ext cx="740543" cy="40846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Полезные материалы от «Просвещения</a:t>
            </a:r>
            <a:r>
              <a:rPr lang="ru-RU" sz="2800" b="1" dirty="0" smtClean="0">
                <a:solidFill>
                  <a:schemeClr val="tx2"/>
                </a:solidFill>
              </a:rPr>
              <a:t>»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23179"/>
            <a:ext cx="8229600" cy="4993552"/>
          </a:xfrm>
        </p:spPr>
        <p:txBody>
          <a:bodyPr>
            <a:normAutofit fontScale="77500" lnSpcReduction="2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Всероссийский августовский онлайн-педсовет «Ключевые инструменты единого содержания образования».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B9BD5">
                    <a:lumMod val="50000"/>
                  </a:srgbClr>
                </a:solidFill>
                <a:hlinkClick r:id="rId4"/>
              </a:rPr>
              <a:t>https://uchitel.club/conferences/pedsovet-2023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5B9BD5">
                  <a:lumMod val="50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Работаем по ФОП и ФРП. Методические рекомендации учителям 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hlinkClick r:id="rId5"/>
              </a:rPr>
              <a:t>https://uchitel.club/fgos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5B9BD5">
                  <a:lumMod val="50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Методические мастерские участников проекта «Методический </a:t>
            </a:r>
            <a:r>
              <a:rPr lang="ru-RU" sz="2000" b="1" dirty="0" err="1">
                <a:solidFill>
                  <a:srgbClr val="5B9BD5">
                    <a:lumMod val="50000"/>
                  </a:srgbClr>
                </a:solidFill>
              </a:rPr>
              <a:t>ПроАктив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 – единство знаний и решений»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https://uchitel.club/workshops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5B9BD5">
                  <a:lumMod val="50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Полезные материалы для учителей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, расписание вебинаров, записи вебинаров, конференций, мастер-классов –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https://uchitel.club/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5B9BD5">
                  <a:lumMod val="50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Учебники, переработанные под обновленный ФГОС из Приложения 1, 2 ФПУ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. Познакомиться с содержанием учебника и просмотреть с 1 по 15 стр.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https://media.prosv.ru/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     Вкладка «Библиотека».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5B9BD5">
                  <a:lumMod val="50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График проведения и записи методических дней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по актуальным вопросам образования на странице «Дальний Восток — Сибирь»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hlinkClick r:id="rId9"/>
              </a:rPr>
              <a:t>https://uchitel.club/districts/vostok-sibir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5B9BD5">
                  <a:lumMod val="50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«Федеральный перечень учебников»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 (Приказ, Приложения, Вебинары, ответы на вопросы)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hlinkClick r:id="rId10"/>
              </a:rPr>
              <a:t>https://uchitel.club/fpu858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5B9BD5">
                  <a:lumMod val="50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«Функциональная грамотность»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hlinkClick r:id="rId11"/>
              </a:rPr>
              <a:t>http://gotourl.ru/15991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5B9BD5">
                  <a:lumMod val="50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«Родительский университет» 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hlinkClick r:id="rId12"/>
              </a:rPr>
              <a:t>https://parents.university/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800" dirty="0">
                <a:hlinkClick r:id="rId13"/>
              </a:rPr>
              <a:t>https://shop.prosv.ru/formirovanie-funkcionalnoj-gramotnosti-sbornik-zadach-po-russkomu-yazyku-dlya-8-11-klassov2781</a:t>
            </a:r>
            <a:endParaRPr lang="ru-RU" sz="2000" dirty="0">
              <a:solidFill>
                <a:srgbClr val="5B9BD5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sz="2700" b="1" dirty="0" smtClean="0">
                <a:solidFill>
                  <a:srgbClr val="0070C0"/>
                </a:solidFill>
              </a:rPr>
              <a:t>План семинаров «Методическая поддержка учителей технологии при введении и реализации обновленных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 ФГОС НОО и ООО»</a:t>
            </a:r>
            <a:r>
              <a:rPr lang="ru-RU" sz="2700" dirty="0" smtClean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200" dirty="0" smtClean="0"/>
              <a:t>”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hlinkClick r:id="rId2"/>
              </a:rPr>
              <a:t>https://edsoo.ru/metodicheskie-seminary/ms-tehnologiya-plan/</a:t>
            </a:r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ФРП ООО “Технология”: обновленное содержание, цели, задачи, планируемые результаты, инвариантные и вариативные модули</a:t>
            </a:r>
          </a:p>
          <a:p>
            <a:pPr algn="just">
              <a:buNone/>
            </a:pPr>
            <a:r>
              <a:rPr lang="ru-RU" sz="2000" dirty="0" smtClean="0"/>
              <a:t> (20 сентября)</a:t>
            </a:r>
          </a:p>
          <a:p>
            <a:pPr algn="just">
              <a:buNone/>
            </a:pPr>
            <a:r>
              <a:rPr lang="ru-RU" sz="2000" u="sng" dirty="0" smtClean="0">
                <a:hlinkClick r:id="rId3"/>
              </a:rPr>
              <a:t> https://vk.com/video-215962627_456239244</a:t>
            </a:r>
            <a:endParaRPr lang="ru-RU" sz="2000" u="sng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Содержание инвариантных модулей, </a:t>
            </a:r>
            <a:br>
              <a:rPr lang="ru-RU" sz="2000" dirty="0" smtClean="0"/>
            </a:br>
            <a:r>
              <a:rPr lang="ru-RU" sz="2000" dirty="0" smtClean="0"/>
              <a:t>направленных на изучение традиционных и</a:t>
            </a:r>
            <a:br>
              <a:rPr lang="ru-RU" sz="2000" dirty="0" smtClean="0"/>
            </a:br>
            <a:r>
              <a:rPr lang="ru-RU" sz="2000" dirty="0" smtClean="0"/>
              <a:t>инновационных технологий, методы</a:t>
            </a:r>
            <a:br>
              <a:rPr lang="ru-RU" sz="2000" dirty="0" smtClean="0"/>
            </a:br>
            <a:r>
              <a:rPr lang="ru-RU" sz="2000" dirty="0" smtClean="0"/>
              <a:t>обучения. Система оценки достижения планируемых результатов освоения ФОП НОО и ФОП ООО (18 октября).</a:t>
            </a:r>
          </a:p>
          <a:p>
            <a:pPr algn="just">
              <a:buFontTx/>
              <a:buChar char="-"/>
            </a:pPr>
            <a:r>
              <a:rPr lang="ru-RU" sz="2000" u="sng" dirty="0" smtClean="0">
                <a:hlinkClick r:id="rId4"/>
              </a:rPr>
              <a:t>https://vk.com/video-215962627_456239311</a:t>
            </a:r>
            <a:endParaRPr lang="ru-RU" sz="2000" dirty="0" smtClean="0"/>
          </a:p>
          <a:p>
            <a:pPr algn="just">
              <a:buNone/>
            </a:pP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116681" y="-195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28490" y="2915171"/>
            <a:ext cx="1896020" cy="189602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Группа компаний «Просвещение»</a:t>
            </a:r>
          </a:p>
          <a:p>
            <a:r>
              <a:rPr lang="ru-RU" sz="2400" dirty="0"/>
              <a:t>Адрес: 127473, г. Москва, ул. </a:t>
            </a:r>
            <a:r>
              <a:rPr lang="ru-RU" sz="2400" dirty="0" err="1"/>
              <a:t>Краснопролетарская</a:t>
            </a:r>
            <a:r>
              <a:rPr lang="ru-RU" sz="2400" dirty="0"/>
              <a:t>, д. 16, стр. 3, подъезд 8, бизнес-центр «Новослободский</a:t>
            </a:r>
            <a:r>
              <a:rPr lang="ru-RU" sz="2400" dirty="0" smtClean="0"/>
              <a:t>»</a:t>
            </a:r>
          </a:p>
          <a:p>
            <a:endParaRPr lang="ru-RU" sz="2400" dirty="0"/>
          </a:p>
          <a:p>
            <a:r>
              <a:rPr lang="ru-RU" dirty="0"/>
              <a:t>Горячая линия: </a:t>
            </a:r>
            <a:r>
              <a:rPr lang="en-US" dirty="0" smtClean="0">
                <a:hlinkClick r:id="rId5"/>
              </a:rPr>
              <a:t>vopros@prosv.ru</a:t>
            </a:r>
            <a:r>
              <a:rPr lang="ru-RU" dirty="0" smtClean="0"/>
              <a:t> </a:t>
            </a:r>
            <a:endParaRPr lang="en-US" dirty="0"/>
          </a:p>
          <a:p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КОНТАКТЫ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10954" t="13633" r="42688" b="15769"/>
          <a:stretch/>
        </p:blipFill>
        <p:spPr>
          <a:xfrm>
            <a:off x="583195" y="1588730"/>
            <a:ext cx="2408441" cy="3242134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219496" y="1570514"/>
            <a:ext cx="5698976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600" b="1" dirty="0"/>
              <a:t>Леонтьева Ольга Васильевна,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методист КАУ ДПО «АИРО имени А.М. Топорова», </a:t>
            </a:r>
            <a:r>
              <a:rPr lang="ru-RU" dirty="0" smtClean="0"/>
              <a:t>руководитель </a:t>
            </a:r>
            <a:r>
              <a:rPr lang="ru-RU" dirty="0"/>
              <a:t>отделения по технологии краевого УМО, </a:t>
            </a:r>
            <a:r>
              <a:rPr lang="ru-RU" dirty="0" smtClean="0"/>
              <a:t>старший преподаватель кафедры</a:t>
            </a:r>
            <a:r>
              <a:rPr lang="ru-RU" dirty="0"/>
              <a:t>	</a:t>
            </a:r>
            <a:r>
              <a:rPr lang="ru-RU" dirty="0" smtClean="0"/>
              <a:t>ИЗО, технологии и дизайна АГГПУ            им.В.М. Шукшина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hlinkClick r:id="rId4"/>
              </a:rPr>
              <a:t>Leonteva-OV@mail.ru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8 903 958 4203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116681" y="-195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29600" cy="519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657400"/>
                <a:gridCol w="2829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Муниципалитет (район, город)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 вебинаре  какого отделения  краевого УМО  хотели бы  принять участие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Ответ на какой вопрос Вы хотели бы получить в рамках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вебинара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Егорьевский 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технологии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Какие учебники можно использовать по федеральной рабочей программе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Каменский 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технологии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Практическая подготовка по разделу "Робототехника"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Алтайский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технологии, ОБЖ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Программа, учебники не совпадение по темам.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Баевский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технологии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Рабочая программа по предмету. Распределение практических работ.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Алтайский край, Угловский район, с. Топольное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технологии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Как правильно составить рабочую программу? Будет ли единый учебник соответствующий   новой программе и когда?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Троицкий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технологии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Составление рабочих программ в соответствие с учебниками, по которым будем работать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Троицкий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искусству, по технологии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Рабочих программах по этим предметам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Павловский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технологии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Новый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ФГОС и предмет Технология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с. Славгородское, г. Славгород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технологии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Федеральные образовательные программы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Павловский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технологии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Программы по новому фгос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Целинный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 технологии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Реализация федеральной образовательной программы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267744" y="4046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ВОПРОСЫ </a:t>
            </a:r>
            <a:r>
              <a:rPr lang="ru-RU" sz="2000" b="1" dirty="0" smtClean="0">
                <a:solidFill>
                  <a:schemeClr val="accent1"/>
                </a:solidFill>
              </a:rPr>
              <a:t>(аттестация)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144" y="365126"/>
            <a:ext cx="3562740" cy="492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ПРОГРАММА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8429684" cy="668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+mn-lt"/>
              </a:rPr>
              <a:t>ФРП ООО «Технология». Мастер-класс «Реализация модуля «Робототехника» 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 err="1" smtClean="0">
                <a:latin typeface="+mn-lt"/>
              </a:rPr>
              <a:t>Девятияров</a:t>
            </a:r>
            <a:r>
              <a:rPr lang="ru-RU" sz="1800" b="1" i="1" dirty="0" smtClean="0">
                <a:latin typeface="+mn-lt"/>
              </a:rPr>
              <a:t> Александр </a:t>
            </a:r>
            <a:r>
              <a:rPr lang="ru-RU" sz="1800" b="1" i="1" dirty="0" smtClean="0"/>
              <a:t>Георгиевич</a:t>
            </a:r>
            <a:r>
              <a:rPr lang="ru-RU" sz="1800" b="1" dirty="0" smtClean="0">
                <a:latin typeface="+mn-lt"/>
              </a:rPr>
              <a:t>,  </a:t>
            </a:r>
            <a:r>
              <a:rPr lang="ru-RU" sz="1800" dirty="0" smtClean="0">
                <a:latin typeface="+mn-lt"/>
              </a:rPr>
              <a:t>учитель технологии МБОУ «</a:t>
            </a:r>
            <a:r>
              <a:rPr lang="ru-RU" sz="1800" smtClean="0">
                <a:latin typeface="+mn-lt"/>
              </a:rPr>
              <a:t>Гимназия </a:t>
            </a:r>
            <a:r>
              <a:rPr lang="ru-RU" sz="1800" smtClean="0">
                <a:latin typeface="+mn-lt"/>
              </a:rPr>
              <a:t>№79» </a:t>
            </a:r>
            <a:r>
              <a:rPr lang="ru-RU" sz="1800" dirty="0" smtClean="0">
                <a:latin typeface="+mn-lt"/>
              </a:rPr>
              <a:t>г.Барнаула.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800" b="1" dirty="0" smtClean="0">
              <a:latin typeface="+mn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800" b="1" dirty="0" smtClean="0">
                <a:latin typeface="+mn-lt"/>
                <a:cs typeface="Times New Roman" pitchFamily="18" charset="0"/>
              </a:rPr>
              <a:t>«Автоматизированные системы на уроках технологии на примере программы  «КОМПАС 3D»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800" b="1" i="1" dirty="0" err="1" smtClean="0">
                <a:latin typeface="+mn-lt"/>
                <a:cs typeface="Times New Roman" pitchFamily="18" charset="0"/>
              </a:rPr>
              <a:t>Завгородняя</a:t>
            </a:r>
            <a:r>
              <a:rPr lang="ru-RU" altLang="ru-RU" sz="1800" b="1" i="1" dirty="0" smtClean="0">
                <a:latin typeface="+mn-lt"/>
                <a:cs typeface="Times New Roman" pitchFamily="18" charset="0"/>
              </a:rPr>
              <a:t> Светлана Сергеевна</a:t>
            </a:r>
            <a:r>
              <a:rPr lang="ru-RU" altLang="ru-RU" sz="1800" dirty="0" smtClean="0">
                <a:latin typeface="+mn-lt"/>
                <a:cs typeface="Times New Roman" pitchFamily="18" charset="0"/>
              </a:rPr>
              <a:t>, учитель технологии  МКОУ «</a:t>
            </a:r>
            <a:r>
              <a:rPr lang="ru-RU" altLang="ru-RU" sz="1800" dirty="0" err="1" smtClean="0">
                <a:latin typeface="+mn-lt"/>
                <a:cs typeface="Times New Roman" pitchFamily="18" charset="0"/>
              </a:rPr>
              <a:t>Поспелихинска</a:t>
            </a:r>
            <a:r>
              <a:rPr lang="ru-RU" altLang="ru-RU" sz="1800" dirty="0" smtClean="0">
                <a:latin typeface="+mn-lt"/>
                <a:cs typeface="Times New Roman" pitchFamily="18" charset="0"/>
              </a:rPr>
              <a:t> СОШ №2».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САПР на уроках технологии.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Иванечук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Елена Евгеньевна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, руководитель МО учителей технологии г.Барнаула.</a:t>
            </a:r>
            <a:endParaRPr lang="ru-RU" sz="18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1050" b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800" b="1" dirty="0" smtClean="0">
                <a:latin typeface="+mn-lt"/>
                <a:cs typeface="Times New Roman" pitchFamily="18" charset="0"/>
              </a:rPr>
              <a:t>Оценка предметных и методических компетенций педагогов как условие реализации ФГОС ООО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latin typeface="+mn-lt"/>
              </a:rPr>
              <a:t>Плотникова Светлана Владимировна</a:t>
            </a:r>
            <a:r>
              <a:rPr lang="ru-RU" sz="1800" dirty="0" smtClean="0">
                <a:latin typeface="+mn-lt"/>
              </a:rPr>
              <a:t>, учитель технологии МБОУ «Средняя общеобразовательная школа № 25 г.Бийска, заместитель руководителя отделения по технологии краевого УМО.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900" dirty="0" smtClean="0"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+mn-lt"/>
            </a:endParaRPr>
          </a:p>
          <a:p>
            <a:pPr marL="0">
              <a:spcBef>
                <a:spcPts val="0"/>
              </a:spcBef>
              <a:buNone/>
            </a:pPr>
            <a:endParaRPr lang="ru-RU" sz="1800" dirty="0" smtClean="0">
              <a:latin typeface="+mn-lt"/>
            </a:endParaRPr>
          </a:p>
          <a:p>
            <a:pPr marL="0">
              <a:spcBef>
                <a:spcPts val="0"/>
              </a:spcBef>
              <a:buNone/>
            </a:pPr>
            <a:endParaRPr lang="ru-RU" sz="1800" dirty="0" smtClean="0">
              <a:latin typeface="+mn-lt"/>
            </a:endParaRPr>
          </a:p>
          <a:p>
            <a:pPr>
              <a:buNone/>
            </a:pPr>
            <a:endParaRPr lang="ru-RU" sz="1800" b="1" dirty="0" smtClean="0">
              <a:latin typeface="+mn-lt"/>
            </a:endParaRPr>
          </a:p>
          <a:p>
            <a:pPr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None/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10367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latin typeface="+mn-lt"/>
              </a:rPr>
              <a:t>Подведение итогов.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b="1" dirty="0" smtClean="0">
                <a:latin typeface="+mn-lt"/>
              </a:rPr>
              <a:t>О приоритетных направлениях работы</a:t>
            </a:r>
            <a:r>
              <a:rPr lang="ru-RU" sz="1800" dirty="0" smtClean="0">
                <a:latin typeface="+mn-lt"/>
              </a:rPr>
              <a:t> отделения по технологии краевого УМО в 2023-2024 </a:t>
            </a:r>
            <a:r>
              <a:rPr lang="ru-RU" sz="1800" dirty="0" err="1" smtClean="0">
                <a:latin typeface="+mn-lt"/>
              </a:rPr>
              <a:t>у.г</a:t>
            </a:r>
            <a:r>
              <a:rPr lang="ru-RU" sz="1800" dirty="0" smtClean="0">
                <a:latin typeface="+mn-lt"/>
              </a:rPr>
              <a:t>.</a:t>
            </a:r>
          </a:p>
          <a:p>
            <a:pPr algn="just"/>
            <a:r>
              <a:rPr lang="ru-RU" sz="1800" b="1" i="1" dirty="0" smtClean="0">
                <a:latin typeface="+mn-lt"/>
              </a:rPr>
              <a:t>Леонтьева Ольга Васильевна, </a:t>
            </a:r>
            <a:r>
              <a:rPr lang="ru-RU" sz="1800" dirty="0" smtClean="0">
                <a:latin typeface="+mn-lt"/>
              </a:rPr>
              <a:t>методист КАУ ДПО «АИРО имени А.М. </a:t>
            </a:r>
            <a:r>
              <a:rPr lang="ru-RU" sz="1800" dirty="0" err="1" smtClean="0">
                <a:latin typeface="+mn-lt"/>
              </a:rPr>
              <a:t>Топорова</a:t>
            </a:r>
            <a:r>
              <a:rPr lang="ru-RU" sz="1800" dirty="0" smtClean="0">
                <a:latin typeface="+mn-lt"/>
              </a:rPr>
              <a:t>», руководитель отделения по технологии краевого УМО, старший преподаватель кафедры изобразительного искусства, технологии, дизайна ФГБОУ ВО «Алтайский государственный гуманитарно-педагогический университет имени В.М. Шукшина</a:t>
            </a:r>
            <a:r>
              <a:rPr lang="ru-RU" sz="18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ru-RU" sz="1800" dirty="0"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03022" y="1376696"/>
            <a:ext cx="32237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25071" b="25210"/>
          <a:stretch>
            <a:fillRect/>
          </a:stretch>
        </p:blipFill>
        <p:spPr>
          <a:xfrm>
            <a:off x="7010400" y="0"/>
            <a:ext cx="2133600" cy="92867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142844" y="4000504"/>
            <a:ext cx="32237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9" name="Полилиния 8"/>
          <p:cNvSpPr/>
          <p:nvPr/>
        </p:nvSpPr>
        <p:spPr>
          <a:xfrm>
            <a:off x="142844" y="5357826"/>
            <a:ext cx="32237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0" name="Полилиния 9"/>
          <p:cNvSpPr/>
          <p:nvPr/>
        </p:nvSpPr>
        <p:spPr>
          <a:xfrm>
            <a:off x="207594" y="2382536"/>
            <a:ext cx="322378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784;p228"/>
          <p:cNvGrpSpPr/>
          <p:nvPr/>
        </p:nvGrpSpPr>
        <p:grpSpPr>
          <a:xfrm>
            <a:off x="357158" y="428604"/>
            <a:ext cx="8268916" cy="608400"/>
            <a:chOff x="0" y="153579"/>
            <a:chExt cx="8269122" cy="456311"/>
          </a:xfrm>
        </p:grpSpPr>
        <p:sp>
          <p:nvSpPr>
            <p:cNvPr id="1786" name="Google Shape;1786;p228"/>
            <p:cNvSpPr/>
            <p:nvPr/>
          </p:nvSpPr>
          <p:spPr>
            <a:xfrm>
              <a:off x="0" y="153579"/>
              <a:ext cx="8108384" cy="428639"/>
            </a:xfrm>
            <a:prstGeom prst="rect">
              <a:avLst/>
            </a:prstGeom>
            <a:solidFill>
              <a:srgbClr val="EB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/>
                <a:t>   </a:t>
              </a:r>
              <a:endParaRPr sz="1900" b="1">
                <a:solidFill>
                  <a:srgbClr val="18488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57166"/>
            <a:ext cx="7340245" cy="1295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+mj-lt"/>
                <a:ea typeface="Lucida Sans Unicode" panose="020B0602030504020204" pitchFamily="34" charset="0"/>
              </a:rPr>
              <a:t>ФЕДЕРАЛЬНАЯ ОБРАЗОВАТЕЛЬНАЯ ПРОГРАММА ООО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algn="ctr">
              <a:lnSpc>
                <a:spcPct val="91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+mj-lt"/>
                <a:ea typeface="Lucida Sans Unicode" panose="020B0602030504020204" pitchFamily="34" charset="0"/>
              </a:rPr>
              <a:t>ЕДИНЫЙ СТАНДАРТ ПРЕПОДАВАНИЯ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R="330200"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+mj-lt"/>
                <a:ea typeface="Lucida Sans Unicode" panose="020B0602030504020204" pitchFamily="34" charset="0"/>
              </a:rPr>
              <a:t>ФОП ООО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92449"/>
              </p:ext>
            </p:extLst>
          </p:nvPr>
        </p:nvGraphicFramePr>
        <p:xfrm>
          <a:off x="345281" y="2171162"/>
          <a:ext cx="8403184" cy="1897380"/>
        </p:xfrm>
        <a:graphic>
          <a:graphicData uri="http://schemas.openxmlformats.org/drawingml/2006/table">
            <a:tbl>
              <a:tblPr firstRow="1" firstCol="1" bandRow="1"/>
              <a:tblGrid>
                <a:gridCol w="1562424"/>
                <a:gridCol w="1584176"/>
                <a:gridCol w="1584176"/>
                <a:gridCol w="1800200"/>
                <a:gridCol w="1872208"/>
              </a:tblGrid>
              <a:tr h="312420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Федеральный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Федеральный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Федеральные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Федеральная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Федеральный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889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учебный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учебный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рабочие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рабочая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календарный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889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план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график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программы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программа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план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учебных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воспитания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воспитательной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курсов,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работы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09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</a:rPr>
                        <a:t>дисциплин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2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34" y="4214818"/>
            <a:ext cx="807100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Единое образовательное пространство, единый стандарты качества</a:t>
            </a:r>
            <a:endParaRPr lang="ru-RU" sz="2000" dirty="0"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749300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Введение ФОП является обязательным с 01 сентября 2023 г.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2" name="Шестиугольник 21">
            <a:extLst>
              <a:ext uri="{FF2B5EF4-FFF2-40B4-BE49-F238E27FC236}">
                <a16:creationId xmlns="" xmlns:a16="http://schemas.microsoft.com/office/drawing/2014/main" id="{29DB1620-AC2D-40B9-98CB-91AEC683DDA0}"/>
              </a:ext>
            </a:extLst>
          </p:cNvPr>
          <p:cNvSpPr/>
          <p:nvPr/>
        </p:nvSpPr>
        <p:spPr>
          <a:xfrm rot="16200000">
            <a:off x="7728835" y="5915767"/>
            <a:ext cx="1330164" cy="150016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808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Шестиугольник 23">
            <a:extLst>
              <a:ext uri="{FF2B5EF4-FFF2-40B4-BE49-F238E27FC236}">
                <a16:creationId xmlns="" xmlns:a16="http://schemas.microsoft.com/office/drawing/2014/main" id="{29DB1620-AC2D-40B9-98CB-91AEC683DDA0}"/>
              </a:ext>
            </a:extLst>
          </p:cNvPr>
          <p:cNvSpPr/>
          <p:nvPr/>
        </p:nvSpPr>
        <p:spPr>
          <a:xfrm rot="16200000">
            <a:off x="7776266" y="5796897"/>
            <a:ext cx="1235302" cy="1500167"/>
          </a:xfrm>
          <a:prstGeom prst="hexagon">
            <a:avLst>
              <a:gd name="adj" fmla="val 35345"/>
              <a:gd name="vf" fmla="val 115470"/>
            </a:avLst>
          </a:prstGeom>
          <a:noFill/>
          <a:ln w="508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Шестиугольник 24">
            <a:extLst>
              <a:ext uri="{FF2B5EF4-FFF2-40B4-BE49-F238E27FC236}">
                <a16:creationId xmlns="" xmlns:a16="http://schemas.microsoft.com/office/drawing/2014/main" id="{C1A73106-2926-4B8E-BCCE-58B7C30997C1}"/>
              </a:ext>
            </a:extLst>
          </p:cNvPr>
          <p:cNvSpPr/>
          <p:nvPr/>
        </p:nvSpPr>
        <p:spPr>
          <a:xfrm rot="16200000">
            <a:off x="-52501" y="5977232"/>
            <a:ext cx="1290484" cy="118548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6CC8DE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8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0" y="-5079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357958"/>
            <a:ext cx="759103" cy="418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00174"/>
            <a:ext cx="3314251" cy="4429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38736" b="15182"/>
          <a:stretch/>
        </p:blipFill>
        <p:spPr>
          <a:xfrm>
            <a:off x="3661036" y="1500174"/>
            <a:ext cx="5482964" cy="45607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7538" y="357166"/>
            <a:ext cx="7762901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+mj-lt"/>
                <a:ea typeface="Arial" panose="020B0604020202020204" pitchFamily="34" charset="0"/>
              </a:rPr>
              <a:t>РАБОЧАЯ ПРОГРАММА ПО УЧЕБНОМУ ПРЕДМЕТУ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ts val="150"/>
              </a:lnSpc>
              <a:spcAft>
                <a:spcPts val="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+mj-lt"/>
                <a:ea typeface="Times New Roman" panose="02020603050405020304" pitchFamily="18" charset="0"/>
              </a:rPr>
            </a:br>
            <a:r>
              <a:rPr lang="ru-RU" sz="2400" dirty="0"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527300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+mj-lt"/>
                <a:ea typeface="Arial" panose="020B0604020202020204" pitchFamily="34" charset="0"/>
              </a:rPr>
              <a:t>«ТЕХНОЛОГИЯ»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Образовательные стандарты и нормативные документы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900" dirty="0" smtClean="0"/>
              <a:t>Министерством просвещения утверждены новые федеральные государственные образовательные стандарты (ФГОС) начального общего и основного общего образования (№ 287 от 31.05.2021)</a:t>
            </a:r>
          </a:p>
          <a:p>
            <a:pPr algn="just"/>
            <a:r>
              <a:rPr lang="ru-RU" sz="1900" dirty="0" smtClean="0"/>
              <a:t>Приказ Министерства просвещения РФ от 18 мая 2023 г. N 370 "Об утверждении федеральной образовательной программы основного общего образования»</a:t>
            </a:r>
          </a:p>
          <a:p>
            <a:pPr algn="just"/>
            <a:r>
              <a:rPr lang="ru-RU" sz="1900" dirty="0" smtClean="0"/>
              <a:t>Приказ МП Российской Федерации от 21.09.2022 года, № 858 (Регистрационный № 70799 от 01.11.2022 г.)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Характеристика учебного предмета «Технология</a:t>
            </a:r>
            <a:r>
              <a:rPr lang="ru-RU" sz="2700" dirty="0" smtClean="0"/>
              <a:t>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60"/>
            <a:ext cx="8229600" cy="514356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200" dirty="0" smtClean="0"/>
              <a:t>Учебный предмет «Технология» в современной школе интегрирует знания по разным предметам учебного плана и становится одним из базовых для формирования у обучающихся функциональной грамотности, технико-технологического, проектного, </a:t>
            </a:r>
            <a:r>
              <a:rPr lang="ru-RU" sz="2200" dirty="0" err="1" smtClean="0"/>
              <a:t>креативного</a:t>
            </a:r>
            <a:r>
              <a:rPr lang="ru-RU" sz="2200" dirty="0" smtClean="0"/>
              <a:t> и критического мышления на основе практико-ориентированного обучения и </a:t>
            </a:r>
            <a:r>
              <a:rPr lang="ru-RU" sz="2200" dirty="0" err="1" smtClean="0"/>
              <a:t>системно-деятельностного</a:t>
            </a:r>
            <a:r>
              <a:rPr lang="ru-RU" sz="2200" dirty="0" smtClean="0"/>
              <a:t> подхода в реализации содержания. </a:t>
            </a:r>
          </a:p>
          <a:p>
            <a:pPr algn="just">
              <a:buFontTx/>
              <a:buChar char="-"/>
            </a:pPr>
            <a:r>
              <a:rPr lang="ru-RU" sz="2200" dirty="0" smtClean="0"/>
              <a:t> Программа учебного предмета «Технология» конкретизирует содержание, предметные, </a:t>
            </a:r>
            <a:r>
              <a:rPr lang="ru-RU" sz="2200" dirty="0" err="1" smtClean="0"/>
              <a:t>метапредметные</a:t>
            </a:r>
            <a:r>
              <a:rPr lang="ru-RU" sz="2200" dirty="0" smtClean="0"/>
              <a:t> и личностные результаты, которые должны обеспечить требование ФГОС. </a:t>
            </a:r>
          </a:p>
          <a:p>
            <a:pPr algn="just">
              <a:buFontTx/>
              <a:buChar char="-"/>
            </a:pPr>
            <a:r>
              <a:rPr lang="ru-RU" sz="2200" dirty="0" smtClean="0"/>
              <a:t>Практико-ориентированный характер обучения технологии предполагает, что не менее 75 % учебного времени отводится практическим и проектным работам.</a:t>
            </a:r>
          </a:p>
          <a:p>
            <a:pPr algn="just">
              <a:buFontTx/>
              <a:buChar char="-"/>
            </a:pPr>
            <a:endParaRPr lang="ru-RU" sz="2200" dirty="0" smtClean="0"/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784;p228"/>
          <p:cNvGrpSpPr/>
          <p:nvPr/>
        </p:nvGrpSpPr>
        <p:grpSpPr>
          <a:xfrm>
            <a:off x="-5292" y="-1959"/>
            <a:ext cx="8268916" cy="1225179"/>
            <a:chOff x="0" y="-152403"/>
            <a:chExt cx="8269122" cy="918907"/>
          </a:xfrm>
        </p:grpSpPr>
        <p:grpSp>
          <p:nvGrpSpPr>
            <p:cNvPr id="4" name="Google Shape;1785;p228"/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86" name="Google Shape;1786;p228"/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/>
                  <a:t>   </a:t>
                </a:r>
                <a:endParaRPr sz="32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7" name="Google Shape;1787;p228"/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  <p:sp>
            <p:nvSpPr>
              <p:cNvPr id="1788" name="Google Shape;1788;p228"/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  <p:sp>
            <p:nvSpPr>
              <p:cNvPr id="1789" name="Google Shape;1789;p228"/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</p:grpSp>
        <p:sp>
          <p:nvSpPr>
            <p:cNvPr id="1790" name="Google Shape;1790;p228"/>
            <p:cNvSpPr txBox="1"/>
            <p:nvPr/>
          </p:nvSpPr>
          <p:spPr>
            <a:xfrm>
              <a:off x="583210" y="165557"/>
              <a:ext cx="7685912" cy="517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3200" b="1" dirty="0" smtClean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946949"/>
            <a:ext cx="1454923" cy="8024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644" y="363048"/>
            <a:ext cx="8024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6280" algn="ctr"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latin typeface="+mj-lt"/>
                <a:ea typeface="Arial" panose="020B0604020202020204" pitchFamily="34" charset="0"/>
              </a:rPr>
              <a:t>Образовательные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+mj-lt"/>
                <a:ea typeface="Arial" panose="020B0604020202020204" pitchFamily="34" charset="0"/>
              </a:rPr>
              <a:t>стандарты и нормативные документы</a:t>
            </a:r>
            <a:endParaRPr lang="ru-RU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038600" cy="240030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Стратегическими документами, определяющими направление модернизации содержания и методов обучения, являются ФГОС ООО и Концепция преподавания предметной области «Технология». </a:t>
            </a:r>
            <a:endParaRPr lang="ru-RU" sz="2000" dirty="0" smtClean="0"/>
          </a:p>
          <a:p>
            <a:endParaRPr lang="ru-RU" sz="24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714876" y="1285860"/>
            <a:ext cx="4038600" cy="247174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Основной целью освоения технологии является </a:t>
            </a:r>
            <a:r>
              <a:rPr lang="ru-RU" sz="2000" dirty="0" smtClean="0"/>
              <a:t>формирование технологической </a:t>
            </a:r>
            <a:r>
              <a:rPr lang="ru-RU" sz="2000" dirty="0"/>
              <a:t>грамотности, глобальных компетенций, творческого мышления.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3786190"/>
            <a:ext cx="828680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Стратегическими документами, определяющими направление модернизации содержания и методов обучения, являются: </a:t>
            </a:r>
          </a:p>
          <a:p>
            <a:pPr algn="just"/>
            <a:endParaRPr lang="ru-RU" sz="1600" dirty="0" smtClean="0"/>
          </a:p>
          <a:p>
            <a:pPr algn="just">
              <a:buFontTx/>
              <a:buChar char="-"/>
            </a:pPr>
            <a:r>
              <a:rPr lang="ru-RU" sz="1600" dirty="0" smtClean="0"/>
              <a:t>ФГОС ООО 2021 года (Приказ </a:t>
            </a:r>
            <a:r>
              <a:rPr lang="ru-RU" sz="1600" dirty="0" err="1" smtClean="0"/>
              <a:t>Минпросвещения</a:t>
            </a:r>
            <a:r>
              <a:rPr lang="ru-RU" sz="1600" dirty="0" smtClean="0"/>
              <a:t> России от 31.05.2021 </a:t>
            </a:r>
          </a:p>
          <a:p>
            <a:pPr algn="just"/>
            <a:r>
              <a:rPr lang="ru-RU" sz="1600" dirty="0" smtClean="0"/>
              <a:t>№ 287 «Об утверждении Федерального государственного образовательного стандарта основного общего образования»; зарегистрирован в Минюсте России 05.07.2021, № 64101.</a:t>
            </a:r>
          </a:p>
          <a:p>
            <a:pPr algn="just"/>
            <a:endParaRPr lang="ru-RU" sz="1600" dirty="0" smtClean="0"/>
          </a:p>
          <a:p>
            <a:pPr algn="just">
              <a:buFontTx/>
              <a:buChar char="-"/>
            </a:pPr>
            <a:r>
              <a:rPr lang="ru-RU" sz="1600" dirty="0" smtClean="0"/>
              <a:t>Концепция преподавания предметной области «Технология» в образовательных организациях Российской Федерации, реализующих основные общеобразовательные программы (утверждена коллегией Министерства просвещения Российской Федерации 24 декабря 2018 г.)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1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6639</TotalTime>
  <Words>2582</Words>
  <Application>Microsoft Office PowerPoint</Application>
  <PresentationFormat>Экран (4:3)</PresentationFormat>
  <Paragraphs>406</Paragraphs>
  <Slides>37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Arial</vt:lpstr>
      <vt:lpstr>Arial Narrow</vt:lpstr>
      <vt:lpstr>Calibri</vt:lpstr>
      <vt:lpstr>Gilroy ExtraBold</vt:lpstr>
      <vt:lpstr>Helvetica Neue Medium</vt:lpstr>
      <vt:lpstr>Lucida Sans Unicode</vt:lpstr>
      <vt:lpstr>Muller Bold</vt:lpstr>
      <vt:lpstr>Roboto</vt:lpstr>
      <vt:lpstr>Roboto Medium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ПРОГРАММА </vt:lpstr>
      <vt:lpstr>Презентация PowerPoint</vt:lpstr>
      <vt:lpstr>Презентация PowerPoint</vt:lpstr>
      <vt:lpstr> Образовательные стандарты и нормативные документы </vt:lpstr>
      <vt:lpstr> Характеристика учебного предмета «Технология»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МОДУЛЬНОГО КУРСА «ТЕХНОЛОГИЯ»  5-9 КЛАССОВ</vt:lpstr>
      <vt:lpstr>Презентация PowerPoint</vt:lpstr>
      <vt:lpstr>ЛИЧНОСТНЫЕ РЕЗУЛЬТАТЫ </vt:lpstr>
      <vt:lpstr>ЛИЧНОСТНЫЕ РЕЗУЛЬТАТЫ  в части воспитания (пример)</vt:lpstr>
      <vt:lpstr>МЕТАПРЕДМЕТНЫЕ РЕЗУЛЬТАТЫ</vt:lpstr>
      <vt:lpstr>ПРЕДМЕТНЫЕ РЕЗУЛЬТАТЫ</vt:lpstr>
      <vt:lpstr>Обновленный ФГОС ООО:  требования к результатам освоения программы ООО</vt:lpstr>
      <vt:lpstr>ТРЕБОВАНИЯ К РЕЗУЛЬТАТАМ ОСВОЕНИЯ ПРОГРАММЫ ООО</vt:lpstr>
      <vt:lpstr>Примерная рабочая программа основного общего образования по предмету «Технология» 2022 года</vt:lpstr>
      <vt:lpstr>Рабочая программа основного общего образования по предмету «Технология» 2023 года</vt:lpstr>
      <vt:lpstr>Презентация PowerPoint</vt:lpstr>
      <vt:lpstr>Презентация PowerPoint</vt:lpstr>
      <vt:lpstr>Извлечение из федерального перечня от 21.09.2022 года, № 858 учебный предмет «Технология» 5-9 классы </vt:lpstr>
      <vt:lpstr>УЧЕБНИКИ ПО ТЕХНОЛОГИИ ДЛЯ 5-9 КЛАССОВ, допущенные МИНИСТЕРСТВОМ ПРОСВЕЩЕНИЯ РОССИЙСКОЙ ФЕДЕРАЦИИ (от 21.09.2022 года №858)</vt:lpstr>
      <vt:lpstr>НОВОЕ СОДЕРЖАНИЕ В УЧЕБНИКАХ 5-6 КЛАССОВ</vt:lpstr>
      <vt:lpstr>НОВОЕ СОДЕРЖАНИЕ В УЧЕБНИКАХ  7-9 КЛАССОВ</vt:lpstr>
      <vt:lpstr>Рекомендации к учебно-методическому обеспечению учебного предмета «Технология» в 5-9 классах  </vt:lpstr>
      <vt:lpstr>Презентация PowerPoint</vt:lpstr>
      <vt:lpstr>Полезные материалы от «Просвещения»</vt:lpstr>
      <vt:lpstr>  План семинаров «Методическая поддержка учителей технологии при введении и реализации обновленных  ФГОС НОО и ООО»  ” </vt:lpstr>
      <vt:lpstr>Презентация PowerPoint</vt:lpstr>
      <vt:lpstr>КОНТАКТЫ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Проектный менеджмент как технология эффективного управления качеством образования в условиях изменений</dc:title>
  <dc:creator>Татьяна</dc:creator>
  <cp:lastModifiedBy>stud</cp:lastModifiedBy>
  <cp:revision>347</cp:revision>
  <dcterms:created xsi:type="dcterms:W3CDTF">2016-12-10T09:45:20Z</dcterms:created>
  <dcterms:modified xsi:type="dcterms:W3CDTF">2023-11-02T06:56:47Z</dcterms:modified>
</cp:coreProperties>
</file>