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88" r:id="rId4"/>
    <p:sldId id="287" r:id="rId5"/>
    <p:sldId id="294" r:id="rId6"/>
    <p:sldId id="286" r:id="rId7"/>
    <p:sldId id="293" r:id="rId8"/>
    <p:sldId id="289" r:id="rId9"/>
    <p:sldId id="290" r:id="rId10"/>
    <p:sldId id="295" r:id="rId11"/>
    <p:sldId id="296" r:id="rId12"/>
    <p:sldId id="292" r:id="rId13"/>
    <p:sldId id="291" r:id="rId14"/>
    <p:sldId id="297" r:id="rId15"/>
    <p:sldId id="2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67849305722031E-2"/>
          <c:y val="2.5905346042271033E-2"/>
          <c:w val="0.91565158863338802"/>
          <c:h val="0.83074546208039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Всего материалов</c:v>
                </c:pt>
                <c:pt idx="1">
                  <c:v>Средства и процедуры оценивания НОР</c:v>
                </c:pt>
                <c:pt idx="2">
                  <c:v>Видеозапись</c:v>
                </c:pt>
                <c:pt idx="3">
                  <c:v>Сценарий урока</c:v>
                </c:pt>
                <c:pt idx="4">
                  <c:v>Сценарий обр.события</c:v>
                </c:pt>
                <c:pt idx="5">
                  <c:v>Сценарий метод.мероприятия</c:v>
                </c:pt>
                <c:pt idx="6">
                  <c:v>Описание опыта</c:v>
                </c:pt>
                <c:pt idx="7">
                  <c:v>Опыт апробации обновлённых ФГОС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21</c:v>
                </c:pt>
                <c:pt idx="1">
                  <c:v>2</c:v>
                </c:pt>
                <c:pt idx="2">
                  <c:v>0</c:v>
                </c:pt>
                <c:pt idx="3">
                  <c:v>13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99-46E3-8471-6932165597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Всего материалов</c:v>
                </c:pt>
                <c:pt idx="1">
                  <c:v>Средства и процедуры оценивания НОР</c:v>
                </c:pt>
                <c:pt idx="2">
                  <c:v>Видеозапись</c:v>
                </c:pt>
                <c:pt idx="3">
                  <c:v>Сценарий урока</c:v>
                </c:pt>
                <c:pt idx="4">
                  <c:v>Сценарий обр.события</c:v>
                </c:pt>
                <c:pt idx="5">
                  <c:v>Сценарий метод.мероприятия</c:v>
                </c:pt>
                <c:pt idx="6">
                  <c:v>Описание опыта</c:v>
                </c:pt>
                <c:pt idx="7">
                  <c:v>Опыт апробации обновлённых ФГОС 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213</c:v>
                </c:pt>
                <c:pt idx="1">
                  <c:v>3</c:v>
                </c:pt>
                <c:pt idx="2">
                  <c:v>15</c:v>
                </c:pt>
                <c:pt idx="3">
                  <c:v>151</c:v>
                </c:pt>
                <c:pt idx="4">
                  <c:v>5</c:v>
                </c:pt>
                <c:pt idx="5">
                  <c:v>25</c:v>
                </c:pt>
                <c:pt idx="6">
                  <c:v>14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99-46E3-8471-69321655978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Всего материалов</c:v>
                </c:pt>
                <c:pt idx="1">
                  <c:v>Средства и процедуры оценивания НОР</c:v>
                </c:pt>
                <c:pt idx="2">
                  <c:v>Видеозапись</c:v>
                </c:pt>
                <c:pt idx="3">
                  <c:v>Сценарий урока</c:v>
                </c:pt>
                <c:pt idx="4">
                  <c:v>Сценарий обр.события</c:v>
                </c:pt>
                <c:pt idx="5">
                  <c:v>Сценарий метод.мероприятия</c:v>
                </c:pt>
                <c:pt idx="6">
                  <c:v>Описание опыта</c:v>
                </c:pt>
                <c:pt idx="7">
                  <c:v>Опыт апробации обновлённых ФГОС 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137</c:v>
                </c:pt>
                <c:pt idx="1">
                  <c:v>3</c:v>
                </c:pt>
                <c:pt idx="2">
                  <c:v>16</c:v>
                </c:pt>
                <c:pt idx="3">
                  <c:v>91</c:v>
                </c:pt>
                <c:pt idx="4">
                  <c:v>7</c:v>
                </c:pt>
                <c:pt idx="5">
                  <c:v>7</c:v>
                </c:pt>
                <c:pt idx="6">
                  <c:v>13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99-46E3-8471-69321655978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Всего материалов</c:v>
                </c:pt>
                <c:pt idx="1">
                  <c:v>Средства и процедуры оценивания НОР</c:v>
                </c:pt>
                <c:pt idx="2">
                  <c:v>Видеозапись</c:v>
                </c:pt>
                <c:pt idx="3">
                  <c:v>Сценарий урока</c:v>
                </c:pt>
                <c:pt idx="4">
                  <c:v>Сценарий обр.события</c:v>
                </c:pt>
                <c:pt idx="5">
                  <c:v>Сценарий метод.мероприятия</c:v>
                </c:pt>
                <c:pt idx="6">
                  <c:v>Описание опыта</c:v>
                </c:pt>
                <c:pt idx="7">
                  <c:v>Опыт апробации обновлённых ФГОС 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131</c:v>
                </c:pt>
                <c:pt idx="1">
                  <c:v>6</c:v>
                </c:pt>
                <c:pt idx="2">
                  <c:v>15</c:v>
                </c:pt>
                <c:pt idx="3">
                  <c:v>88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99-46E3-8471-69321655978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331-4D45-8A3D-8E3B8F1E666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331-4D45-8A3D-8E3B8F1E666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31-4D45-8A3D-8E3B8F1E666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Всего материалов</c:v>
                </c:pt>
                <c:pt idx="1">
                  <c:v>Средства и процедуры оценивания НОР</c:v>
                </c:pt>
                <c:pt idx="2">
                  <c:v>Видеозапись</c:v>
                </c:pt>
                <c:pt idx="3">
                  <c:v>Сценарий урока</c:v>
                </c:pt>
                <c:pt idx="4">
                  <c:v>Сценарий обр.события</c:v>
                </c:pt>
                <c:pt idx="5">
                  <c:v>Сценарий метод.мероприятия</c:v>
                </c:pt>
                <c:pt idx="6">
                  <c:v>Описание опыта</c:v>
                </c:pt>
                <c:pt idx="7">
                  <c:v>Опыт апробации обновлённых ФГОС 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305</c:v>
                </c:pt>
                <c:pt idx="1">
                  <c:v>0</c:v>
                </c:pt>
                <c:pt idx="2">
                  <c:v>34</c:v>
                </c:pt>
                <c:pt idx="3">
                  <c:v>213</c:v>
                </c:pt>
                <c:pt idx="4">
                  <c:v>13</c:v>
                </c:pt>
                <c:pt idx="5">
                  <c:v>14</c:v>
                </c:pt>
                <c:pt idx="6">
                  <c:v>8</c:v>
                </c:pt>
                <c:pt idx="7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99-46E3-8471-6932165597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739840"/>
        <c:axId val="178736312"/>
      </c:barChart>
      <c:catAx>
        <c:axId val="17873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36312"/>
        <c:crosses val="autoZero"/>
        <c:auto val="1"/>
        <c:lblAlgn val="ctr"/>
        <c:lblOffset val="100"/>
        <c:noMultiLvlLbl val="0"/>
      </c:catAx>
      <c:valAx>
        <c:axId val="178736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Число материалов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3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973750207453575"/>
          <c:y val="5.5865395772896856E-2"/>
          <c:w val="0.21026246719160105"/>
          <c:h val="4.3081972648155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038486525817935E-2"/>
          <c:y val="5.3262267618322715E-2"/>
          <c:w val="0.9132783451573504"/>
          <c:h val="0.729437476611356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253810470510515E-3"/>
                  <c:y val="-2.9397354238118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677-42AB-886A-BA2D3640ED9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253810470510272E-3"/>
                  <c:y val="-3.1847133757961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677-42AB-886A-BA2D3640ED9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9522862823060651E-3"/>
                  <c:y val="-3.429691327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677-42AB-886A-BA2D3640ED9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6947574718275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677-42AB-886A-BA2D3640ED9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9761431411530811E-3"/>
                  <c:y val="-3.6746692797648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677-42AB-886A-BA2D3640ED9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математич. грамотн.</c:v>
                </c:pt>
                <c:pt idx="1">
                  <c:v>финансовая грам.</c:v>
                </c:pt>
                <c:pt idx="2">
                  <c:v>естественно-научн. грам.</c:v>
                </c:pt>
                <c:pt idx="3">
                  <c:v>читательская грам.</c:v>
                </c:pt>
                <c:pt idx="4">
                  <c:v>функц. грам.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77-42AB-886A-BA2D3640ED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8742192"/>
        <c:axId val="178737880"/>
        <c:axId val="0"/>
      </c:bar3DChart>
      <c:catAx>
        <c:axId val="17874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78737880"/>
        <c:crosses val="autoZero"/>
        <c:auto val="1"/>
        <c:lblAlgn val="ctr"/>
        <c:lblOffset val="100"/>
        <c:noMultiLvlLbl val="0"/>
      </c:catAx>
      <c:valAx>
        <c:axId val="17873788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78742192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16498797346315E-2"/>
          <c:y val="1.7121184970399547E-2"/>
          <c:w val="0.90318350120265367"/>
          <c:h val="0.84185390982690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экспертов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C7-4F7A-97F1-E0DD3BF241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экспертов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C7-4F7A-97F1-E0DD3BF241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экспертов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0C7-4F7A-97F1-E0DD3BF241D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экспертов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0C7-4F7A-97F1-E0DD3BF241D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Число экспертов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0C7-4F7A-97F1-E0DD3BF24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8737096"/>
        <c:axId val="178740624"/>
      </c:barChart>
      <c:catAx>
        <c:axId val="17873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40624"/>
        <c:crosses val="autoZero"/>
        <c:auto val="1"/>
        <c:lblAlgn val="ctr"/>
        <c:lblOffset val="100"/>
        <c:noMultiLvlLbl val="0"/>
      </c:catAx>
      <c:valAx>
        <c:axId val="17874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3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B6AC1-E959-438B-A54B-5C14FD868AA8}" type="doc">
      <dgm:prSet loTypeId="urn:microsoft.com/office/officeart/2005/8/layout/hierarchy1" loCatId="hierarchy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4BD9B669-2C19-434C-8568-8203F2A72A6D}">
      <dgm:prSet phldrT="[Текст]"/>
      <dgm:spPr/>
      <dgm:t>
        <a:bodyPr/>
        <a:lstStyle/>
        <a:p>
          <a:r>
            <a:rPr lang="ru-RU" dirty="0"/>
            <a:t>Эксперты</a:t>
          </a:r>
        </a:p>
      </dgm:t>
    </dgm:pt>
    <dgm:pt modelId="{4A93EB77-0A96-4FA2-AC38-DA9202A0D9C7}" type="parTrans" cxnId="{2FB9AF34-E65D-4993-9E16-3CB3AE849BD5}">
      <dgm:prSet/>
      <dgm:spPr/>
      <dgm:t>
        <a:bodyPr/>
        <a:lstStyle/>
        <a:p>
          <a:endParaRPr lang="ru-RU"/>
        </a:p>
      </dgm:t>
    </dgm:pt>
    <dgm:pt modelId="{882F425B-B6A9-41A4-AA2F-22202B870EF8}" type="sibTrans" cxnId="{2FB9AF34-E65D-4993-9E16-3CB3AE849BD5}">
      <dgm:prSet/>
      <dgm:spPr/>
      <dgm:t>
        <a:bodyPr/>
        <a:lstStyle/>
        <a:p>
          <a:endParaRPr lang="ru-RU"/>
        </a:p>
      </dgm:t>
    </dgm:pt>
    <dgm:pt modelId="{9F313D7D-1FA3-40D0-AEBB-3D3F1D52CF74}">
      <dgm:prSet phldrT="[Текст]"/>
      <dgm:spPr/>
      <dgm:t>
        <a:bodyPr/>
        <a:lstStyle/>
        <a:p>
          <a:r>
            <a:rPr lang="ru-RU" dirty="0"/>
            <a:t>Тренер-технолог  ДП</a:t>
          </a:r>
        </a:p>
      </dgm:t>
    </dgm:pt>
    <dgm:pt modelId="{CF5797C5-3E4B-44FA-ACC8-6E6C20A81FE5}" type="parTrans" cxnId="{7A454A06-DF7F-4E52-AB70-8975E6BC12B8}">
      <dgm:prSet/>
      <dgm:spPr/>
      <dgm:t>
        <a:bodyPr/>
        <a:lstStyle/>
        <a:p>
          <a:endParaRPr lang="ru-RU"/>
        </a:p>
      </dgm:t>
    </dgm:pt>
    <dgm:pt modelId="{97646DD4-B736-4493-80E0-E30B1B923C9C}" type="sibTrans" cxnId="{7A454A06-DF7F-4E52-AB70-8975E6BC12B8}">
      <dgm:prSet/>
      <dgm:spPr/>
      <dgm:t>
        <a:bodyPr/>
        <a:lstStyle/>
        <a:p>
          <a:endParaRPr lang="ru-RU"/>
        </a:p>
      </dgm:t>
    </dgm:pt>
    <dgm:pt modelId="{6CD6BCE6-200F-4B0E-8EAC-A73480BDE88A}">
      <dgm:prSet phldrT="[Текст]"/>
      <dgm:spPr/>
      <dgm:t>
        <a:bodyPr/>
        <a:lstStyle/>
        <a:p>
          <a:r>
            <a:rPr lang="ru-RU" dirty="0"/>
            <a:t>Зав. кафедрой/ специалисты АИРО</a:t>
          </a:r>
        </a:p>
      </dgm:t>
    </dgm:pt>
    <dgm:pt modelId="{B654A15C-AB3F-41CD-BE9F-13A4A1CDB7D7}" type="sibTrans" cxnId="{3D7D2516-BCB5-454E-B21E-494D7729CDF1}">
      <dgm:prSet/>
      <dgm:spPr/>
      <dgm:t>
        <a:bodyPr/>
        <a:lstStyle/>
        <a:p>
          <a:endParaRPr lang="ru-RU"/>
        </a:p>
      </dgm:t>
    </dgm:pt>
    <dgm:pt modelId="{0E97B56B-F85C-4F66-806F-359B52E19122}" type="parTrans" cxnId="{3D7D2516-BCB5-454E-B21E-494D7729CDF1}">
      <dgm:prSet/>
      <dgm:spPr/>
      <dgm:t>
        <a:bodyPr/>
        <a:lstStyle/>
        <a:p>
          <a:endParaRPr lang="ru-RU"/>
        </a:p>
      </dgm:t>
    </dgm:pt>
    <dgm:pt modelId="{A4885DF2-6BB3-433A-8505-35B6F3143799}">
      <dgm:prSet/>
      <dgm:spPr/>
      <dgm:t>
        <a:bodyPr/>
        <a:lstStyle/>
        <a:p>
          <a:r>
            <a:rPr lang="ru-RU"/>
            <a:t>Учителя</a:t>
          </a:r>
          <a:endParaRPr lang="ru-RU" dirty="0"/>
        </a:p>
      </dgm:t>
    </dgm:pt>
    <dgm:pt modelId="{01021A11-C474-4C31-92F6-7AB6C681FFEC}" type="parTrans" cxnId="{E4BC1E51-95FC-45AD-BDB2-BAF62314BCA9}">
      <dgm:prSet/>
      <dgm:spPr/>
      <dgm:t>
        <a:bodyPr/>
        <a:lstStyle/>
        <a:p>
          <a:endParaRPr lang="ru-RU"/>
        </a:p>
      </dgm:t>
    </dgm:pt>
    <dgm:pt modelId="{565BE720-7E46-47E8-BBE4-5038F9F89261}" type="sibTrans" cxnId="{E4BC1E51-95FC-45AD-BDB2-BAF62314BCA9}">
      <dgm:prSet/>
      <dgm:spPr/>
      <dgm:t>
        <a:bodyPr/>
        <a:lstStyle/>
        <a:p>
          <a:endParaRPr lang="ru-RU"/>
        </a:p>
      </dgm:t>
    </dgm:pt>
    <dgm:pt modelId="{51F1C210-894A-46E8-9273-0FBB64309C75}">
      <dgm:prSet/>
      <dgm:spPr/>
      <dgm:t>
        <a:bodyPr/>
        <a:lstStyle/>
        <a:p>
          <a:r>
            <a:rPr lang="ru-RU" dirty="0"/>
            <a:t>Участники конкурса прошлых лет</a:t>
          </a:r>
        </a:p>
      </dgm:t>
    </dgm:pt>
    <dgm:pt modelId="{49E9DF59-967B-4192-8261-C0A434C97399}" type="parTrans" cxnId="{19C40BEA-FA78-40C6-A989-4794E7EFDFC2}">
      <dgm:prSet/>
      <dgm:spPr/>
      <dgm:t>
        <a:bodyPr/>
        <a:lstStyle/>
        <a:p>
          <a:endParaRPr lang="ru-RU"/>
        </a:p>
      </dgm:t>
    </dgm:pt>
    <dgm:pt modelId="{86328480-6440-43EB-8B01-FB91FEE512D5}" type="sibTrans" cxnId="{19C40BEA-FA78-40C6-A989-4794E7EFDFC2}">
      <dgm:prSet/>
      <dgm:spPr/>
      <dgm:t>
        <a:bodyPr/>
        <a:lstStyle/>
        <a:p>
          <a:endParaRPr lang="ru-RU"/>
        </a:p>
      </dgm:t>
    </dgm:pt>
    <dgm:pt modelId="{D6484747-33E7-4344-8E79-04136BD68000}" type="pres">
      <dgm:prSet presAssocID="{64EB6AC1-E959-438B-A54B-5C14FD868A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536055-20B0-4ADE-B064-C19804A0ABD4}" type="pres">
      <dgm:prSet presAssocID="{4BD9B669-2C19-434C-8568-8203F2A72A6D}" presName="hierRoot1" presStyleCnt="0"/>
      <dgm:spPr/>
    </dgm:pt>
    <dgm:pt modelId="{9C1F580E-1E3F-4FDE-AAA5-2D8226E7CAB6}" type="pres">
      <dgm:prSet presAssocID="{4BD9B669-2C19-434C-8568-8203F2A72A6D}" presName="composite" presStyleCnt="0"/>
      <dgm:spPr/>
    </dgm:pt>
    <dgm:pt modelId="{F77B0759-1887-4D30-9676-A607F22BA9E6}" type="pres">
      <dgm:prSet presAssocID="{4BD9B669-2C19-434C-8568-8203F2A72A6D}" presName="background" presStyleLbl="node0" presStyleIdx="0" presStyleCnt="1"/>
      <dgm:spPr/>
    </dgm:pt>
    <dgm:pt modelId="{7A977463-16A4-47D0-A9CF-7AE2F3AA367F}" type="pres">
      <dgm:prSet presAssocID="{4BD9B669-2C19-434C-8568-8203F2A72A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8818FD-20CF-4FF7-8B23-99CF20669F44}" type="pres">
      <dgm:prSet presAssocID="{4BD9B669-2C19-434C-8568-8203F2A72A6D}" presName="hierChild2" presStyleCnt="0"/>
      <dgm:spPr/>
    </dgm:pt>
    <dgm:pt modelId="{560B5E7B-3690-4618-8920-CD445EEFE627}" type="pres">
      <dgm:prSet presAssocID="{CF5797C5-3E4B-44FA-ACC8-6E6C20A81FE5}" presName="Name10" presStyleLbl="parChTrans1D2" presStyleIdx="0" presStyleCnt="4"/>
      <dgm:spPr/>
      <dgm:t>
        <a:bodyPr/>
        <a:lstStyle/>
        <a:p>
          <a:endParaRPr lang="ru-RU"/>
        </a:p>
      </dgm:t>
    </dgm:pt>
    <dgm:pt modelId="{B4BF608B-6756-4E0F-820D-A4F84AE85BA7}" type="pres">
      <dgm:prSet presAssocID="{9F313D7D-1FA3-40D0-AEBB-3D3F1D52CF74}" presName="hierRoot2" presStyleCnt="0"/>
      <dgm:spPr/>
    </dgm:pt>
    <dgm:pt modelId="{FB05FAE5-E845-494E-BB8B-163FCF90BE05}" type="pres">
      <dgm:prSet presAssocID="{9F313D7D-1FA3-40D0-AEBB-3D3F1D52CF74}" presName="composite2" presStyleCnt="0"/>
      <dgm:spPr/>
    </dgm:pt>
    <dgm:pt modelId="{A19C74A1-23B0-40F8-9495-B6B079BBECDE}" type="pres">
      <dgm:prSet presAssocID="{9F313D7D-1FA3-40D0-AEBB-3D3F1D52CF74}" presName="background2" presStyleLbl="node2" presStyleIdx="0" presStyleCnt="4"/>
      <dgm:spPr/>
    </dgm:pt>
    <dgm:pt modelId="{3491811A-DB33-4441-8088-93F7538C7765}" type="pres">
      <dgm:prSet presAssocID="{9F313D7D-1FA3-40D0-AEBB-3D3F1D52CF74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C1CCEA-FDB9-46A1-ACC8-BB2DEDB223EB}" type="pres">
      <dgm:prSet presAssocID="{9F313D7D-1FA3-40D0-AEBB-3D3F1D52CF74}" presName="hierChild3" presStyleCnt="0"/>
      <dgm:spPr/>
    </dgm:pt>
    <dgm:pt modelId="{4E2310B1-340E-4C11-8C26-7076EC6E1441}" type="pres">
      <dgm:prSet presAssocID="{0E97B56B-F85C-4F66-806F-359B52E19122}" presName="Name10" presStyleLbl="parChTrans1D2" presStyleIdx="1" presStyleCnt="4"/>
      <dgm:spPr/>
      <dgm:t>
        <a:bodyPr/>
        <a:lstStyle/>
        <a:p>
          <a:endParaRPr lang="ru-RU"/>
        </a:p>
      </dgm:t>
    </dgm:pt>
    <dgm:pt modelId="{2B7C6B1E-7837-4FC1-BB70-668EB9C5965B}" type="pres">
      <dgm:prSet presAssocID="{6CD6BCE6-200F-4B0E-8EAC-A73480BDE88A}" presName="hierRoot2" presStyleCnt="0"/>
      <dgm:spPr/>
    </dgm:pt>
    <dgm:pt modelId="{BF1B3110-A6CD-4B14-BCCC-A7C5E4986C09}" type="pres">
      <dgm:prSet presAssocID="{6CD6BCE6-200F-4B0E-8EAC-A73480BDE88A}" presName="composite2" presStyleCnt="0"/>
      <dgm:spPr/>
    </dgm:pt>
    <dgm:pt modelId="{73747469-39E0-4C46-89C9-5EB63BE69A7C}" type="pres">
      <dgm:prSet presAssocID="{6CD6BCE6-200F-4B0E-8EAC-A73480BDE88A}" presName="background2" presStyleLbl="node2" presStyleIdx="1" presStyleCnt="4"/>
      <dgm:spPr/>
    </dgm:pt>
    <dgm:pt modelId="{BD04E581-0E19-49AA-A0F2-A1AA00A02788}" type="pres">
      <dgm:prSet presAssocID="{6CD6BCE6-200F-4B0E-8EAC-A73480BDE88A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5C39F-FE24-4576-BF9B-E5B349A8E427}" type="pres">
      <dgm:prSet presAssocID="{6CD6BCE6-200F-4B0E-8EAC-A73480BDE88A}" presName="hierChild3" presStyleCnt="0"/>
      <dgm:spPr/>
    </dgm:pt>
    <dgm:pt modelId="{76CB0CF6-D04D-46C4-9B71-85417F23EED7}" type="pres">
      <dgm:prSet presAssocID="{01021A11-C474-4C31-92F6-7AB6C681FFEC}" presName="Name10" presStyleLbl="parChTrans1D2" presStyleIdx="2" presStyleCnt="4"/>
      <dgm:spPr/>
      <dgm:t>
        <a:bodyPr/>
        <a:lstStyle/>
        <a:p>
          <a:endParaRPr lang="ru-RU"/>
        </a:p>
      </dgm:t>
    </dgm:pt>
    <dgm:pt modelId="{13DEB987-BDFC-4EB3-906B-E34ADEE936E6}" type="pres">
      <dgm:prSet presAssocID="{A4885DF2-6BB3-433A-8505-35B6F3143799}" presName="hierRoot2" presStyleCnt="0"/>
      <dgm:spPr/>
    </dgm:pt>
    <dgm:pt modelId="{2095EC75-C1DE-4130-A8F3-AC93E3E6CBEB}" type="pres">
      <dgm:prSet presAssocID="{A4885DF2-6BB3-433A-8505-35B6F3143799}" presName="composite2" presStyleCnt="0"/>
      <dgm:spPr/>
    </dgm:pt>
    <dgm:pt modelId="{9C86E36D-F683-4B55-B85D-B1B8A7B6E675}" type="pres">
      <dgm:prSet presAssocID="{A4885DF2-6BB3-433A-8505-35B6F3143799}" presName="background2" presStyleLbl="node2" presStyleIdx="2" presStyleCnt="4"/>
      <dgm:spPr/>
    </dgm:pt>
    <dgm:pt modelId="{6D202C37-781F-486E-9361-023EB524C1CA}" type="pres">
      <dgm:prSet presAssocID="{A4885DF2-6BB3-433A-8505-35B6F3143799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04F8D4-FA04-4D65-AF43-93097EF26788}" type="pres">
      <dgm:prSet presAssocID="{A4885DF2-6BB3-433A-8505-35B6F3143799}" presName="hierChild3" presStyleCnt="0"/>
      <dgm:spPr/>
    </dgm:pt>
    <dgm:pt modelId="{5522A82D-4615-4222-A679-D3BFB30372FF}" type="pres">
      <dgm:prSet presAssocID="{49E9DF59-967B-4192-8261-C0A434C97399}" presName="Name10" presStyleLbl="parChTrans1D2" presStyleIdx="3" presStyleCnt="4"/>
      <dgm:spPr/>
      <dgm:t>
        <a:bodyPr/>
        <a:lstStyle/>
        <a:p>
          <a:endParaRPr lang="ru-RU"/>
        </a:p>
      </dgm:t>
    </dgm:pt>
    <dgm:pt modelId="{1262C9C5-AF2C-4E27-8EF6-7AB2438EF596}" type="pres">
      <dgm:prSet presAssocID="{51F1C210-894A-46E8-9273-0FBB64309C75}" presName="hierRoot2" presStyleCnt="0"/>
      <dgm:spPr/>
    </dgm:pt>
    <dgm:pt modelId="{4C30C9B6-1200-49A5-8E95-2649153C7348}" type="pres">
      <dgm:prSet presAssocID="{51F1C210-894A-46E8-9273-0FBB64309C75}" presName="composite2" presStyleCnt="0"/>
      <dgm:spPr/>
    </dgm:pt>
    <dgm:pt modelId="{156F6FBB-0DB6-4C04-A87E-0BE02445194A}" type="pres">
      <dgm:prSet presAssocID="{51F1C210-894A-46E8-9273-0FBB64309C75}" presName="background2" presStyleLbl="node2" presStyleIdx="3" presStyleCnt="4"/>
      <dgm:spPr/>
    </dgm:pt>
    <dgm:pt modelId="{C737804A-5230-4AC9-B6C4-807CDCE557E2}" type="pres">
      <dgm:prSet presAssocID="{51F1C210-894A-46E8-9273-0FBB64309C75}" presName="text2" presStyleLbl="fgAcc2" presStyleIdx="3" presStyleCnt="4" custLinFactNeighborX="140" custLinFactNeighborY="-51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0CB7AA-35EA-4379-9E3D-6FDB509D4AC9}" type="pres">
      <dgm:prSet presAssocID="{51F1C210-894A-46E8-9273-0FBB64309C75}" presName="hierChild3" presStyleCnt="0"/>
      <dgm:spPr/>
    </dgm:pt>
  </dgm:ptLst>
  <dgm:cxnLst>
    <dgm:cxn modelId="{34C00562-B15C-4D42-8F6D-4ABEAAF14E9B}" type="presOf" srcId="{51F1C210-894A-46E8-9273-0FBB64309C75}" destId="{C737804A-5230-4AC9-B6C4-807CDCE557E2}" srcOrd="0" destOrd="0" presId="urn:microsoft.com/office/officeart/2005/8/layout/hierarchy1"/>
    <dgm:cxn modelId="{3458185E-E3BE-4E23-9CBA-0BE420F94E52}" type="presOf" srcId="{0E97B56B-F85C-4F66-806F-359B52E19122}" destId="{4E2310B1-340E-4C11-8C26-7076EC6E1441}" srcOrd="0" destOrd="0" presId="urn:microsoft.com/office/officeart/2005/8/layout/hierarchy1"/>
    <dgm:cxn modelId="{88DD02F9-E3D4-404B-8860-EDA9E74A8C8F}" type="presOf" srcId="{49E9DF59-967B-4192-8261-C0A434C97399}" destId="{5522A82D-4615-4222-A679-D3BFB30372FF}" srcOrd="0" destOrd="0" presId="urn:microsoft.com/office/officeart/2005/8/layout/hierarchy1"/>
    <dgm:cxn modelId="{49E95BC1-7FFC-471D-9677-EC415A135A09}" type="presOf" srcId="{64EB6AC1-E959-438B-A54B-5C14FD868AA8}" destId="{D6484747-33E7-4344-8E79-04136BD68000}" srcOrd="0" destOrd="0" presId="urn:microsoft.com/office/officeart/2005/8/layout/hierarchy1"/>
    <dgm:cxn modelId="{FB6C16F3-3D79-4783-B6EE-6E8B40B2B783}" type="presOf" srcId="{01021A11-C474-4C31-92F6-7AB6C681FFEC}" destId="{76CB0CF6-D04D-46C4-9B71-85417F23EED7}" srcOrd="0" destOrd="0" presId="urn:microsoft.com/office/officeart/2005/8/layout/hierarchy1"/>
    <dgm:cxn modelId="{C7EF1049-F4DE-47F2-BA12-223CE907E492}" type="presOf" srcId="{6CD6BCE6-200F-4B0E-8EAC-A73480BDE88A}" destId="{BD04E581-0E19-49AA-A0F2-A1AA00A02788}" srcOrd="0" destOrd="0" presId="urn:microsoft.com/office/officeart/2005/8/layout/hierarchy1"/>
    <dgm:cxn modelId="{305D9F8C-18CD-4CDC-8824-CE8D77BA36CE}" type="presOf" srcId="{4BD9B669-2C19-434C-8568-8203F2A72A6D}" destId="{7A977463-16A4-47D0-A9CF-7AE2F3AA367F}" srcOrd="0" destOrd="0" presId="urn:microsoft.com/office/officeart/2005/8/layout/hierarchy1"/>
    <dgm:cxn modelId="{7A454A06-DF7F-4E52-AB70-8975E6BC12B8}" srcId="{4BD9B669-2C19-434C-8568-8203F2A72A6D}" destId="{9F313D7D-1FA3-40D0-AEBB-3D3F1D52CF74}" srcOrd="0" destOrd="0" parTransId="{CF5797C5-3E4B-44FA-ACC8-6E6C20A81FE5}" sibTransId="{97646DD4-B736-4493-80E0-E30B1B923C9C}"/>
    <dgm:cxn modelId="{E4BC1E51-95FC-45AD-BDB2-BAF62314BCA9}" srcId="{4BD9B669-2C19-434C-8568-8203F2A72A6D}" destId="{A4885DF2-6BB3-433A-8505-35B6F3143799}" srcOrd="2" destOrd="0" parTransId="{01021A11-C474-4C31-92F6-7AB6C681FFEC}" sibTransId="{565BE720-7E46-47E8-BBE4-5038F9F89261}"/>
    <dgm:cxn modelId="{B9E0B404-1FE2-439D-B3E1-CFBE40ADBC09}" type="presOf" srcId="{CF5797C5-3E4B-44FA-ACC8-6E6C20A81FE5}" destId="{560B5E7B-3690-4618-8920-CD445EEFE627}" srcOrd="0" destOrd="0" presId="urn:microsoft.com/office/officeart/2005/8/layout/hierarchy1"/>
    <dgm:cxn modelId="{19C40BEA-FA78-40C6-A989-4794E7EFDFC2}" srcId="{4BD9B669-2C19-434C-8568-8203F2A72A6D}" destId="{51F1C210-894A-46E8-9273-0FBB64309C75}" srcOrd="3" destOrd="0" parTransId="{49E9DF59-967B-4192-8261-C0A434C97399}" sibTransId="{86328480-6440-43EB-8B01-FB91FEE512D5}"/>
    <dgm:cxn modelId="{3D7D2516-BCB5-454E-B21E-494D7729CDF1}" srcId="{4BD9B669-2C19-434C-8568-8203F2A72A6D}" destId="{6CD6BCE6-200F-4B0E-8EAC-A73480BDE88A}" srcOrd="1" destOrd="0" parTransId="{0E97B56B-F85C-4F66-806F-359B52E19122}" sibTransId="{B654A15C-AB3F-41CD-BE9F-13A4A1CDB7D7}"/>
    <dgm:cxn modelId="{2FB9AF34-E65D-4993-9E16-3CB3AE849BD5}" srcId="{64EB6AC1-E959-438B-A54B-5C14FD868AA8}" destId="{4BD9B669-2C19-434C-8568-8203F2A72A6D}" srcOrd="0" destOrd="0" parTransId="{4A93EB77-0A96-4FA2-AC38-DA9202A0D9C7}" sibTransId="{882F425B-B6A9-41A4-AA2F-22202B870EF8}"/>
    <dgm:cxn modelId="{4BAD3559-7368-420D-8665-550B24600100}" type="presOf" srcId="{A4885DF2-6BB3-433A-8505-35B6F3143799}" destId="{6D202C37-781F-486E-9361-023EB524C1CA}" srcOrd="0" destOrd="0" presId="urn:microsoft.com/office/officeart/2005/8/layout/hierarchy1"/>
    <dgm:cxn modelId="{FD0BA84E-59EB-40F3-8C26-2DB6FD9A79C0}" type="presOf" srcId="{9F313D7D-1FA3-40D0-AEBB-3D3F1D52CF74}" destId="{3491811A-DB33-4441-8088-93F7538C7765}" srcOrd="0" destOrd="0" presId="urn:microsoft.com/office/officeart/2005/8/layout/hierarchy1"/>
    <dgm:cxn modelId="{B8DF8DF2-069F-4AAA-9302-035E3FBE15A5}" type="presParOf" srcId="{D6484747-33E7-4344-8E79-04136BD68000}" destId="{69536055-20B0-4ADE-B064-C19804A0ABD4}" srcOrd="0" destOrd="0" presId="urn:microsoft.com/office/officeart/2005/8/layout/hierarchy1"/>
    <dgm:cxn modelId="{0C526FFE-D914-49EF-ADF3-998B17E0399D}" type="presParOf" srcId="{69536055-20B0-4ADE-B064-C19804A0ABD4}" destId="{9C1F580E-1E3F-4FDE-AAA5-2D8226E7CAB6}" srcOrd="0" destOrd="0" presId="urn:microsoft.com/office/officeart/2005/8/layout/hierarchy1"/>
    <dgm:cxn modelId="{DDB3C897-BC33-451E-A31D-DB911FF8D753}" type="presParOf" srcId="{9C1F580E-1E3F-4FDE-AAA5-2D8226E7CAB6}" destId="{F77B0759-1887-4D30-9676-A607F22BA9E6}" srcOrd="0" destOrd="0" presId="urn:microsoft.com/office/officeart/2005/8/layout/hierarchy1"/>
    <dgm:cxn modelId="{0A59802B-5D9C-43E3-BB8B-7B4DF431C565}" type="presParOf" srcId="{9C1F580E-1E3F-4FDE-AAA5-2D8226E7CAB6}" destId="{7A977463-16A4-47D0-A9CF-7AE2F3AA367F}" srcOrd="1" destOrd="0" presId="urn:microsoft.com/office/officeart/2005/8/layout/hierarchy1"/>
    <dgm:cxn modelId="{6BCF91A8-46AE-42DF-9FBC-DFFF913E614B}" type="presParOf" srcId="{69536055-20B0-4ADE-B064-C19804A0ABD4}" destId="{568818FD-20CF-4FF7-8B23-99CF20669F44}" srcOrd="1" destOrd="0" presId="urn:microsoft.com/office/officeart/2005/8/layout/hierarchy1"/>
    <dgm:cxn modelId="{4AEF65B7-8A70-4AFB-B183-6111DAB2E978}" type="presParOf" srcId="{568818FD-20CF-4FF7-8B23-99CF20669F44}" destId="{560B5E7B-3690-4618-8920-CD445EEFE627}" srcOrd="0" destOrd="0" presId="urn:microsoft.com/office/officeart/2005/8/layout/hierarchy1"/>
    <dgm:cxn modelId="{DD8B8A29-F402-4D30-A6F1-4B6652FE87F6}" type="presParOf" srcId="{568818FD-20CF-4FF7-8B23-99CF20669F44}" destId="{B4BF608B-6756-4E0F-820D-A4F84AE85BA7}" srcOrd="1" destOrd="0" presId="urn:microsoft.com/office/officeart/2005/8/layout/hierarchy1"/>
    <dgm:cxn modelId="{B1447528-0E6E-429F-83E1-ADFC245F488C}" type="presParOf" srcId="{B4BF608B-6756-4E0F-820D-A4F84AE85BA7}" destId="{FB05FAE5-E845-494E-BB8B-163FCF90BE05}" srcOrd="0" destOrd="0" presId="urn:microsoft.com/office/officeart/2005/8/layout/hierarchy1"/>
    <dgm:cxn modelId="{FD0F4F04-9A0E-461F-9EC5-F4489D7F72D9}" type="presParOf" srcId="{FB05FAE5-E845-494E-BB8B-163FCF90BE05}" destId="{A19C74A1-23B0-40F8-9495-B6B079BBECDE}" srcOrd="0" destOrd="0" presId="urn:microsoft.com/office/officeart/2005/8/layout/hierarchy1"/>
    <dgm:cxn modelId="{7B299BEB-D15C-4334-A683-EBAC2ECB797A}" type="presParOf" srcId="{FB05FAE5-E845-494E-BB8B-163FCF90BE05}" destId="{3491811A-DB33-4441-8088-93F7538C7765}" srcOrd="1" destOrd="0" presId="urn:microsoft.com/office/officeart/2005/8/layout/hierarchy1"/>
    <dgm:cxn modelId="{AE22B11F-0864-458B-8638-3362B387465A}" type="presParOf" srcId="{B4BF608B-6756-4E0F-820D-A4F84AE85BA7}" destId="{E2C1CCEA-FDB9-46A1-ACC8-BB2DEDB223EB}" srcOrd="1" destOrd="0" presId="urn:microsoft.com/office/officeart/2005/8/layout/hierarchy1"/>
    <dgm:cxn modelId="{730CCD3E-4EA7-4A81-A1DC-2C97C9E26ECD}" type="presParOf" srcId="{568818FD-20CF-4FF7-8B23-99CF20669F44}" destId="{4E2310B1-340E-4C11-8C26-7076EC6E1441}" srcOrd="2" destOrd="0" presId="urn:microsoft.com/office/officeart/2005/8/layout/hierarchy1"/>
    <dgm:cxn modelId="{556BAEFF-71A9-45B0-AE5D-AA577B904CAD}" type="presParOf" srcId="{568818FD-20CF-4FF7-8B23-99CF20669F44}" destId="{2B7C6B1E-7837-4FC1-BB70-668EB9C5965B}" srcOrd="3" destOrd="0" presId="urn:microsoft.com/office/officeart/2005/8/layout/hierarchy1"/>
    <dgm:cxn modelId="{BD1C571A-41A1-4BFA-A8C0-E0733433F0BE}" type="presParOf" srcId="{2B7C6B1E-7837-4FC1-BB70-668EB9C5965B}" destId="{BF1B3110-A6CD-4B14-BCCC-A7C5E4986C09}" srcOrd="0" destOrd="0" presId="urn:microsoft.com/office/officeart/2005/8/layout/hierarchy1"/>
    <dgm:cxn modelId="{5843BC5D-B495-460F-84C0-2E67F65584AE}" type="presParOf" srcId="{BF1B3110-A6CD-4B14-BCCC-A7C5E4986C09}" destId="{73747469-39E0-4C46-89C9-5EB63BE69A7C}" srcOrd="0" destOrd="0" presId="urn:microsoft.com/office/officeart/2005/8/layout/hierarchy1"/>
    <dgm:cxn modelId="{09C49A95-359D-4DCD-A0CB-A1E7EB1F82CF}" type="presParOf" srcId="{BF1B3110-A6CD-4B14-BCCC-A7C5E4986C09}" destId="{BD04E581-0E19-49AA-A0F2-A1AA00A02788}" srcOrd="1" destOrd="0" presId="urn:microsoft.com/office/officeart/2005/8/layout/hierarchy1"/>
    <dgm:cxn modelId="{35DF1957-0958-4FA6-BB0D-1981FD0A5728}" type="presParOf" srcId="{2B7C6B1E-7837-4FC1-BB70-668EB9C5965B}" destId="{2565C39F-FE24-4576-BF9B-E5B349A8E427}" srcOrd="1" destOrd="0" presId="urn:microsoft.com/office/officeart/2005/8/layout/hierarchy1"/>
    <dgm:cxn modelId="{CC1FB47D-A9DB-4D9D-9AD9-6877AA5F498F}" type="presParOf" srcId="{568818FD-20CF-4FF7-8B23-99CF20669F44}" destId="{76CB0CF6-D04D-46C4-9B71-85417F23EED7}" srcOrd="4" destOrd="0" presId="urn:microsoft.com/office/officeart/2005/8/layout/hierarchy1"/>
    <dgm:cxn modelId="{641BB38B-29E6-4706-BA2B-51EE02120DD1}" type="presParOf" srcId="{568818FD-20CF-4FF7-8B23-99CF20669F44}" destId="{13DEB987-BDFC-4EB3-906B-E34ADEE936E6}" srcOrd="5" destOrd="0" presId="urn:microsoft.com/office/officeart/2005/8/layout/hierarchy1"/>
    <dgm:cxn modelId="{F5875982-96B8-487C-83CE-65BF4B6CBDE8}" type="presParOf" srcId="{13DEB987-BDFC-4EB3-906B-E34ADEE936E6}" destId="{2095EC75-C1DE-4130-A8F3-AC93E3E6CBEB}" srcOrd="0" destOrd="0" presId="urn:microsoft.com/office/officeart/2005/8/layout/hierarchy1"/>
    <dgm:cxn modelId="{B2A067C7-08DE-4381-854A-273AA46DB998}" type="presParOf" srcId="{2095EC75-C1DE-4130-A8F3-AC93E3E6CBEB}" destId="{9C86E36D-F683-4B55-B85D-B1B8A7B6E675}" srcOrd="0" destOrd="0" presId="urn:microsoft.com/office/officeart/2005/8/layout/hierarchy1"/>
    <dgm:cxn modelId="{80FBFBF2-FFE7-4070-BBF1-39F6E19A6B6B}" type="presParOf" srcId="{2095EC75-C1DE-4130-A8F3-AC93E3E6CBEB}" destId="{6D202C37-781F-486E-9361-023EB524C1CA}" srcOrd="1" destOrd="0" presId="urn:microsoft.com/office/officeart/2005/8/layout/hierarchy1"/>
    <dgm:cxn modelId="{50810D84-5F66-4704-9175-348FF5A3185E}" type="presParOf" srcId="{13DEB987-BDFC-4EB3-906B-E34ADEE936E6}" destId="{4304F8D4-FA04-4D65-AF43-93097EF26788}" srcOrd="1" destOrd="0" presId="urn:microsoft.com/office/officeart/2005/8/layout/hierarchy1"/>
    <dgm:cxn modelId="{25B5E168-78A6-46D9-89EF-E8991CFD97C9}" type="presParOf" srcId="{568818FD-20CF-4FF7-8B23-99CF20669F44}" destId="{5522A82D-4615-4222-A679-D3BFB30372FF}" srcOrd="6" destOrd="0" presId="urn:microsoft.com/office/officeart/2005/8/layout/hierarchy1"/>
    <dgm:cxn modelId="{3AFDD143-372A-41B9-9A66-D82712434BB3}" type="presParOf" srcId="{568818FD-20CF-4FF7-8B23-99CF20669F44}" destId="{1262C9C5-AF2C-4E27-8EF6-7AB2438EF596}" srcOrd="7" destOrd="0" presId="urn:microsoft.com/office/officeart/2005/8/layout/hierarchy1"/>
    <dgm:cxn modelId="{F2B54D36-670E-43F5-91A3-501A23CD2537}" type="presParOf" srcId="{1262C9C5-AF2C-4E27-8EF6-7AB2438EF596}" destId="{4C30C9B6-1200-49A5-8E95-2649153C7348}" srcOrd="0" destOrd="0" presId="urn:microsoft.com/office/officeart/2005/8/layout/hierarchy1"/>
    <dgm:cxn modelId="{3F8A9433-831A-468A-AF07-C90EA75D3434}" type="presParOf" srcId="{4C30C9B6-1200-49A5-8E95-2649153C7348}" destId="{156F6FBB-0DB6-4C04-A87E-0BE02445194A}" srcOrd="0" destOrd="0" presId="urn:microsoft.com/office/officeart/2005/8/layout/hierarchy1"/>
    <dgm:cxn modelId="{6681C9B3-9FE5-42DF-9ADA-476E536B21E8}" type="presParOf" srcId="{4C30C9B6-1200-49A5-8E95-2649153C7348}" destId="{C737804A-5230-4AC9-B6C4-807CDCE557E2}" srcOrd="1" destOrd="0" presId="urn:microsoft.com/office/officeart/2005/8/layout/hierarchy1"/>
    <dgm:cxn modelId="{038658A8-2E38-41D8-BECE-E9F23ED027C6}" type="presParOf" srcId="{1262C9C5-AF2C-4E27-8EF6-7AB2438EF596}" destId="{980CB7AA-35EA-4379-9E3D-6FDB509D4A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A4BDA-F9E9-4322-81E1-8B46E9CF1F3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71587-A237-4900-8424-CAFCDC84F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5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18" y="236927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18" y="484894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0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2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418" y="502285"/>
            <a:ext cx="9050483" cy="1325563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909" y="2004377"/>
            <a:ext cx="9382992" cy="4351338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9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5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9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ebanketa.com/forms/6gs36d9s6gqp6d1rccv64dv1/" TargetMode="External"/><Relationship Id="rId7" Type="http://schemas.openxmlformats.org/officeDocument/2006/relationships/hyperlink" Target="https://labor-d.iro22.ru/index.php/proekty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mailto:yfgos@yandex.ru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3.svg"/><Relationship Id="rId10" Type="http://schemas.openxmlformats.org/officeDocument/2006/relationships/hyperlink" Target="mailto:penner_anna@mail.ru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yfgos@yandex.ru" TargetMode="External"/><Relationship Id="rId2" Type="http://schemas.openxmlformats.org/officeDocument/2006/relationships/hyperlink" Target="http://webanketa.com/forms/6gs36d9s6gqp6d1rccv64dv1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ntiplagiat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labor-d.iro22.ru/index.php/proekt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606" y="1599674"/>
            <a:ext cx="8866909" cy="2387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1E5A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 </a:t>
            </a:r>
            <a:r>
              <a:rPr lang="ru-RU" sz="4400" dirty="0">
                <a:solidFill>
                  <a:srgbClr val="1E5A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региональный конкурс методических разработок </a:t>
            </a:r>
            <a:br>
              <a:rPr lang="ru-RU" sz="4400" dirty="0">
                <a:solidFill>
                  <a:srgbClr val="1E5A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400" dirty="0">
                <a:solidFill>
                  <a:srgbClr val="1E5A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«Я реализую ФГОС»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206B9E-30E8-42C6-B629-D184C8EF9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408" y="5031828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200" dirty="0" err="1"/>
              <a:t>Пеннер</a:t>
            </a:r>
            <a:r>
              <a:rPr lang="ru-RU" sz="2200" dirty="0"/>
              <a:t> Анна Ивановна,</a:t>
            </a:r>
          </a:p>
          <a:p>
            <a:pPr algn="r"/>
            <a:r>
              <a:rPr lang="ru-RU" sz="2200" dirty="0"/>
              <a:t>учитель английского языка</a:t>
            </a:r>
          </a:p>
          <a:p>
            <a:pPr algn="r"/>
            <a:r>
              <a:rPr lang="ru-RU" sz="2200" dirty="0"/>
              <a:t>МБОУ «</a:t>
            </a:r>
            <a:r>
              <a:rPr lang="ru-RU" sz="2200" dirty="0" err="1"/>
              <a:t>Хабарская</a:t>
            </a:r>
            <a:r>
              <a:rPr lang="ru-RU" sz="2200" dirty="0"/>
              <a:t> СОШ №2»</a:t>
            </a:r>
          </a:p>
          <a:p>
            <a:pPr algn="r"/>
            <a:r>
              <a:rPr lang="ru-RU" sz="2200" dirty="0"/>
              <a:t>2024</a:t>
            </a:r>
          </a:p>
        </p:txBody>
      </p:sp>
      <p:pic>
        <p:nvPicPr>
          <p:cNvPr id="1026" name="Picture 2" descr="Президентские гран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28659"/>
            <a:ext cx="2191711" cy="10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ИРО принимает материалы для сборника по инновационной деятельности  образовательных организаций - Алтайский институт развития образования имени  Адриана Митрофановича Топор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42" y="23589"/>
            <a:ext cx="2833615" cy="112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3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284" y="-65814"/>
            <a:ext cx="10535354" cy="1743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Номинация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«Представление опыта формирования функциональной грамотности»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3CB77024-B63F-4D0C-8C59-EF9CA38895E3}"/>
              </a:ext>
            </a:extLst>
          </p:cNvPr>
          <p:cNvSpPr txBox="1">
            <a:spLocks/>
          </p:cNvSpPr>
          <p:nvPr/>
        </p:nvSpPr>
        <p:spPr>
          <a:xfrm>
            <a:off x="1373808" y="1877674"/>
            <a:ext cx="1246975" cy="4804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100"/>
              </a:lnSpc>
              <a:buNone/>
            </a:pPr>
            <a:r>
              <a:rPr lang="ru-RU" sz="2500" b="1" dirty="0">
                <a:solidFill>
                  <a:srgbClr val="002060"/>
                </a:solidFill>
              </a:rPr>
              <a:t>2023 г.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30B92F6E-AA6D-4E70-9422-C68DB244E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687176"/>
              </p:ext>
            </p:extLst>
          </p:nvPr>
        </p:nvGraphicFramePr>
        <p:xfrm>
          <a:off x="2351374" y="1877674"/>
          <a:ext cx="9582150" cy="5184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8418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284" y="-65814"/>
            <a:ext cx="10535354" cy="1743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Номинация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«Представление опыта формирования функциональной грамотности»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3CB77024-B63F-4D0C-8C59-EF9CA38895E3}"/>
              </a:ext>
            </a:extLst>
          </p:cNvPr>
          <p:cNvSpPr txBox="1">
            <a:spLocks/>
          </p:cNvSpPr>
          <p:nvPr/>
        </p:nvSpPr>
        <p:spPr>
          <a:xfrm>
            <a:off x="10618519" y="1110605"/>
            <a:ext cx="1246975" cy="4804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100"/>
              </a:lnSpc>
              <a:buNone/>
            </a:pPr>
            <a:r>
              <a:rPr lang="ru-RU" sz="2500" b="1" dirty="0">
                <a:solidFill>
                  <a:srgbClr val="002060"/>
                </a:solidFill>
              </a:rPr>
              <a:t>2023 г.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14CD7F6-D532-40C5-A29D-49AD05632F72}"/>
              </a:ext>
            </a:extLst>
          </p:cNvPr>
          <p:cNvSpPr/>
          <p:nvPr/>
        </p:nvSpPr>
        <p:spPr>
          <a:xfrm>
            <a:off x="666750" y="1832092"/>
            <a:ext cx="11389244" cy="48174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3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  <a:r>
              <a:rPr lang="ru-RU" sz="23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ea typeface="Times New Roman" panose="02020603050405020304" pitchFamily="18" charset="0"/>
                <a:cs typeface="Times New Roman" panose="02020603050405020304" pitchFamily="18" charset="0"/>
              </a:rPr>
              <a:t>(17,5 баллов, 88%) – </a:t>
            </a:r>
            <a:r>
              <a:rPr lang="ru-RU" sz="2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Пастухова Алёна Владимировна</a:t>
            </a:r>
            <a:r>
              <a:rPr lang="ru-RU" sz="23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воспитатель; </a:t>
            </a:r>
            <a:r>
              <a:rPr lang="ru-RU" sz="2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Примак Ольга Павловна,</a:t>
            </a:r>
            <a:r>
              <a:rPr lang="ru-RU" sz="2300" dirty="0">
                <a:ea typeface="Times New Roman" panose="02020603050405020304" pitchFamily="18" charset="0"/>
                <a:cs typeface="Times New Roman" panose="02020603050405020304" pitchFamily="18" charset="0"/>
              </a:rPr>
              <a:t> воспитатель; </a:t>
            </a:r>
            <a:r>
              <a:rPr lang="ru-RU" sz="2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Рыжкова Татьяна Васильевна</a:t>
            </a:r>
            <a:r>
              <a:rPr lang="ru-RU" sz="23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учитель-логопед МБОУ «Центр развития ребёнка – детский сад № 53 «</a:t>
            </a:r>
            <a:r>
              <a:rPr lang="ru-RU" sz="23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Топтыжка</a:t>
            </a:r>
            <a:r>
              <a:rPr lang="ru-RU" sz="2300" dirty="0">
                <a:ea typeface="Times New Roman" panose="02020603050405020304" pitchFamily="18" charset="0"/>
                <a:cs typeface="Times New Roman" panose="02020603050405020304" pitchFamily="18" charset="0"/>
              </a:rPr>
              <a:t>» г. Рубцовска; «Опыт работы по формированию предпосылок функциональной грамотности, у дошкольников с ограниченными возможностями здоровья»;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3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  <a:r>
              <a:rPr lang="ru-RU" sz="23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ea typeface="Times New Roman" panose="02020603050405020304" pitchFamily="18" charset="0"/>
                <a:cs typeface="Times New Roman" panose="02020603050405020304" pitchFamily="18" charset="0"/>
              </a:rPr>
              <a:t>(17 баллов, 85%) – </a:t>
            </a:r>
            <a:r>
              <a:rPr lang="ru-RU" sz="23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Шмакова Галина Александровна</a:t>
            </a:r>
            <a:r>
              <a:rPr lang="ru-RU" sz="23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	МБОУ «Гимназия № 11» г. Бийска; «Образовательное путешествие как один из методов формирования функциональной грамотности младших школьников»; внеурочная деятельность; клуб «Юный краевед», 4 класс;</a:t>
            </a:r>
          </a:p>
          <a:p>
            <a:r>
              <a:rPr lang="ru-RU" sz="2300" b="1" dirty="0">
                <a:solidFill>
                  <a:srgbClr val="002060"/>
                </a:solidFill>
                <a:ea typeface="Times New Roman" panose="02020603050405020304" pitchFamily="18" charset="0"/>
              </a:rPr>
              <a:t>     3 место</a:t>
            </a:r>
            <a:r>
              <a:rPr lang="ru-RU" sz="23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2300" dirty="0">
                <a:ea typeface="Times New Roman" panose="02020603050405020304" pitchFamily="18" charset="0"/>
              </a:rPr>
              <a:t>(16 баллов, 80%) – </a:t>
            </a:r>
            <a:r>
              <a:rPr lang="ru-RU" sz="2300" b="1" dirty="0" err="1">
                <a:ea typeface="Times New Roman" panose="02020603050405020304" pitchFamily="18" charset="0"/>
              </a:rPr>
              <a:t>Крапивкина</a:t>
            </a:r>
            <a:r>
              <a:rPr lang="ru-RU" sz="2300" b="1" dirty="0">
                <a:ea typeface="Times New Roman" panose="02020603050405020304" pitchFamily="18" charset="0"/>
              </a:rPr>
              <a:t> Анна Викторовна</a:t>
            </a:r>
            <a:r>
              <a:rPr lang="ru-RU" sz="2300" dirty="0">
                <a:ea typeface="Times New Roman" panose="02020603050405020304" pitchFamily="18" charset="0"/>
              </a:rPr>
              <a:t>, учитель музыки, ИЗО МБОУ «Новониколаевская СОШ» </a:t>
            </a:r>
            <a:r>
              <a:rPr lang="ru-RU" sz="2300" dirty="0" err="1">
                <a:ea typeface="Times New Roman" panose="02020603050405020304" pitchFamily="18" charset="0"/>
              </a:rPr>
              <a:t>Рубцовского</a:t>
            </a:r>
            <a:r>
              <a:rPr lang="ru-RU" sz="2300" dirty="0">
                <a:ea typeface="Times New Roman" panose="02020603050405020304" pitchFamily="18" charset="0"/>
              </a:rPr>
              <a:t> района; «Опыт по формированию функциональной грамотности на уроках искусства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407751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6B40551-DA95-4109-A428-89D22413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80" y="-61176"/>
            <a:ext cx="9472153" cy="1325563"/>
          </a:xfrm>
        </p:spPr>
        <p:txBody>
          <a:bodyPr>
            <a:normAutofit/>
          </a:bodyPr>
          <a:lstStyle/>
          <a:p>
            <a:r>
              <a:rPr lang="ru-RU" dirty="0"/>
              <a:t>География участников Конкурса прошлых лет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A18B02-8AF7-446D-BE02-A9F81C370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763" y="4012077"/>
            <a:ext cx="4184237" cy="28193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87169B6-FE84-4658-B364-2D9239D77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27" y="1003534"/>
            <a:ext cx="4548916" cy="30085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988DAD2-7830-4603-B832-BB061888C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00" y="4149028"/>
            <a:ext cx="3962236" cy="26823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3A05A73-405C-4FE2-85A3-A41AF5959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94" y="1264386"/>
            <a:ext cx="4355691" cy="28846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7339C99-5507-4F66-BC7E-444C09753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236" y="3983120"/>
            <a:ext cx="4045527" cy="277655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6BCACBA-EBC1-4D43-8E6D-5DD80798E31E}"/>
              </a:ext>
            </a:extLst>
          </p:cNvPr>
          <p:cNvSpPr/>
          <p:nvPr/>
        </p:nvSpPr>
        <p:spPr>
          <a:xfrm>
            <a:off x="9830829" y="2845923"/>
            <a:ext cx="249638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Республика Дагестан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</a:rPr>
              <a:t>Иркутская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360800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6B40551-DA95-4109-A428-89D22413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80" y="-61175"/>
            <a:ext cx="9472153" cy="1064710"/>
          </a:xfrm>
        </p:spPr>
        <p:txBody>
          <a:bodyPr>
            <a:normAutofit/>
          </a:bodyPr>
          <a:lstStyle/>
          <a:p>
            <a:r>
              <a:rPr lang="ru-RU" dirty="0"/>
              <a:t>Экспертное жюри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51F015D6-2255-4CA5-84DE-53B846C0C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966168"/>
              </p:ext>
            </p:extLst>
          </p:nvPr>
        </p:nvGraphicFramePr>
        <p:xfrm>
          <a:off x="96046" y="843770"/>
          <a:ext cx="573481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3377AF1E-1D58-454D-AE93-F1506E19009F}"/>
              </a:ext>
            </a:extLst>
          </p:cNvPr>
          <p:cNvGrpSpPr/>
          <p:nvPr/>
        </p:nvGrpSpPr>
        <p:grpSpPr>
          <a:xfrm>
            <a:off x="5999954" y="2426828"/>
            <a:ext cx="6096000" cy="4235549"/>
            <a:chOff x="5827166" y="1650095"/>
            <a:chExt cx="6372146" cy="420975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85E72B63-E55B-40B7-954E-D02961D75B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07" t="1632" r="5113" b="3251"/>
            <a:stretch/>
          </p:blipFill>
          <p:spPr>
            <a:xfrm>
              <a:off x="5827166" y="1650095"/>
              <a:ext cx="6372146" cy="4209757"/>
            </a:xfrm>
            <a:prstGeom prst="rect">
              <a:avLst/>
            </a:prstGeom>
          </p:spPr>
        </p:pic>
        <p:sp>
          <p:nvSpPr>
            <p:cNvPr id="14" name="Блок-схема: узел 13">
              <a:extLst>
                <a:ext uri="{FF2B5EF4-FFF2-40B4-BE49-F238E27FC236}">
                  <a16:creationId xmlns:a16="http://schemas.microsoft.com/office/drawing/2014/main" xmlns="" id="{FE89F3AF-E965-4550-A669-F5F022255ED6}"/>
                </a:ext>
              </a:extLst>
            </p:cNvPr>
            <p:cNvSpPr/>
            <p:nvPr/>
          </p:nvSpPr>
          <p:spPr>
            <a:xfrm>
              <a:off x="7062801" y="2571154"/>
              <a:ext cx="155660" cy="96633"/>
            </a:xfrm>
            <a:prstGeom prst="flowChartConnector">
              <a:avLst/>
            </a:prstGeom>
            <a:solidFill>
              <a:srgbClr val="C00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Блок-схема: узел 14">
              <a:extLst>
                <a:ext uri="{FF2B5EF4-FFF2-40B4-BE49-F238E27FC236}">
                  <a16:creationId xmlns:a16="http://schemas.microsoft.com/office/drawing/2014/main" xmlns="" id="{AD3146C2-D1A2-44C2-9E3F-E5EF923E0851}"/>
                </a:ext>
              </a:extLst>
            </p:cNvPr>
            <p:cNvSpPr/>
            <p:nvPr/>
          </p:nvSpPr>
          <p:spPr>
            <a:xfrm>
              <a:off x="7137910" y="3354203"/>
              <a:ext cx="155660" cy="96633"/>
            </a:xfrm>
            <a:prstGeom prst="flowChartConnector">
              <a:avLst/>
            </a:prstGeom>
            <a:solidFill>
              <a:srgbClr val="C00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" name="Блок-схема: узел 15">
              <a:extLst>
                <a:ext uri="{FF2B5EF4-FFF2-40B4-BE49-F238E27FC236}">
                  <a16:creationId xmlns:a16="http://schemas.microsoft.com/office/drawing/2014/main" xmlns="" id="{71BE0E73-D140-4694-AB52-DCD4BE64430C}"/>
                </a:ext>
              </a:extLst>
            </p:cNvPr>
            <p:cNvSpPr/>
            <p:nvPr/>
          </p:nvSpPr>
          <p:spPr>
            <a:xfrm>
              <a:off x="9961951" y="2475122"/>
              <a:ext cx="155660" cy="96633"/>
            </a:xfrm>
            <a:prstGeom prst="flowChartConnector">
              <a:avLst/>
            </a:prstGeom>
            <a:solidFill>
              <a:srgbClr val="C00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xmlns="" id="{3FCF462E-D3FF-4B94-9818-D417F0C1C6DE}"/>
                </a:ext>
              </a:extLst>
            </p:cNvPr>
            <p:cNvSpPr/>
            <p:nvPr/>
          </p:nvSpPr>
          <p:spPr>
            <a:xfrm>
              <a:off x="10934096" y="2048515"/>
              <a:ext cx="155660" cy="96633"/>
            </a:xfrm>
            <a:prstGeom prst="flowChartConnector">
              <a:avLst/>
            </a:prstGeom>
            <a:solidFill>
              <a:srgbClr val="C00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xmlns="" id="{18466837-AEF3-4EEA-9961-E9E9840B6AD0}"/>
                </a:ext>
              </a:extLst>
            </p:cNvPr>
            <p:cNvSpPr/>
            <p:nvPr/>
          </p:nvSpPr>
          <p:spPr>
            <a:xfrm>
              <a:off x="9696815" y="2878734"/>
              <a:ext cx="155660" cy="96633"/>
            </a:xfrm>
            <a:prstGeom prst="flowChartConnector">
              <a:avLst/>
            </a:prstGeom>
            <a:solidFill>
              <a:srgbClr val="C00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0" name="Блок-схема: узел 19">
              <a:extLst>
                <a:ext uri="{FF2B5EF4-FFF2-40B4-BE49-F238E27FC236}">
                  <a16:creationId xmlns:a16="http://schemas.microsoft.com/office/drawing/2014/main" xmlns="" id="{BD067B96-3E63-40E0-A08C-AD1B230477B2}"/>
                </a:ext>
              </a:extLst>
            </p:cNvPr>
            <p:cNvSpPr/>
            <p:nvPr/>
          </p:nvSpPr>
          <p:spPr>
            <a:xfrm>
              <a:off x="9541155" y="3243919"/>
              <a:ext cx="155660" cy="96633"/>
            </a:xfrm>
            <a:prstGeom prst="flowChartConnector">
              <a:avLst/>
            </a:prstGeom>
            <a:solidFill>
              <a:srgbClr val="C00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" name="Блок-схема: узел 20">
              <a:extLst>
                <a:ext uri="{FF2B5EF4-FFF2-40B4-BE49-F238E27FC236}">
                  <a16:creationId xmlns:a16="http://schemas.microsoft.com/office/drawing/2014/main" xmlns="" id="{822E9009-274C-426F-8385-20206C338C99}"/>
                </a:ext>
              </a:extLst>
            </p:cNvPr>
            <p:cNvSpPr/>
            <p:nvPr/>
          </p:nvSpPr>
          <p:spPr>
            <a:xfrm>
              <a:off x="8552911" y="3971284"/>
              <a:ext cx="155660" cy="96633"/>
            </a:xfrm>
            <a:prstGeom prst="flowChartConnector">
              <a:avLst/>
            </a:prstGeom>
            <a:solidFill>
              <a:srgbClr val="C00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2" name="Блок-схема: узел 21">
              <a:extLst>
                <a:ext uri="{FF2B5EF4-FFF2-40B4-BE49-F238E27FC236}">
                  <a16:creationId xmlns:a16="http://schemas.microsoft.com/office/drawing/2014/main" xmlns="" id="{693FE221-3363-4A3B-A425-626D2CA91E5D}"/>
                </a:ext>
              </a:extLst>
            </p:cNvPr>
            <p:cNvSpPr/>
            <p:nvPr/>
          </p:nvSpPr>
          <p:spPr>
            <a:xfrm>
              <a:off x="6565131" y="3456470"/>
              <a:ext cx="155660" cy="96633"/>
            </a:xfrm>
            <a:prstGeom prst="flowChartConnector">
              <a:avLst/>
            </a:prstGeom>
            <a:solidFill>
              <a:srgbClr val="C00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xmlns="" id="{796BC3B6-8800-4CD8-9598-892B2465C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334343"/>
              </p:ext>
            </p:extLst>
          </p:nvPr>
        </p:nvGraphicFramePr>
        <p:xfrm>
          <a:off x="6265089" y="95610"/>
          <a:ext cx="5830865" cy="230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746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54886" y="-811759"/>
            <a:ext cx="8866909" cy="2387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 </a:t>
            </a:r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региональный конкурс методических разработок </a:t>
            </a:r>
            <a:b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«Я реализую ФГОС»</a:t>
            </a:r>
          </a:p>
        </p:txBody>
      </p:sp>
      <p:pic>
        <p:nvPicPr>
          <p:cNvPr id="1028" name="Picture 4" descr="АИРО принимает материалы для сборника по инновационной деятельности  образовательных организаций - Алтайский институт развития образования имени  Адриана Митрофановича Топоро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001" y="-37285"/>
            <a:ext cx="2691747" cy="10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6F7BA34-0B2B-447E-9FB5-ACB96CBB208E}"/>
              </a:ext>
            </a:extLst>
          </p:cNvPr>
          <p:cNvSpPr/>
          <p:nvPr/>
        </p:nvSpPr>
        <p:spPr>
          <a:xfrm>
            <a:off x="6216573" y="4824751"/>
            <a:ext cx="6100802" cy="203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100"/>
              </a:lnSpc>
            </a:pPr>
            <a:r>
              <a:rPr lang="ru-RU" b="1" i="1" dirty="0">
                <a:solidFill>
                  <a:srgbClr val="C00000"/>
                </a:solidFill>
              </a:rPr>
              <a:t>До 15 апреля 2024 г. </a:t>
            </a:r>
            <a:r>
              <a:rPr lang="ru-RU" dirty="0"/>
              <a:t>(включительно) </a:t>
            </a:r>
          </a:p>
          <a:p>
            <a:pPr>
              <a:lnSpc>
                <a:spcPts val="3100"/>
              </a:lnSpc>
            </a:pPr>
            <a:r>
              <a:rPr lang="ru-RU" dirty="0"/>
              <a:t>- регистрация по ссылке </a:t>
            </a:r>
            <a:r>
              <a:rPr lang="ru-RU" dirty="0">
                <a:hlinkClick r:id="rId3"/>
              </a:rPr>
              <a:t>http://webanketa.com/forms/6gs36d9s6gqp6d1rccv64dv1/</a:t>
            </a:r>
            <a:r>
              <a:rPr lang="ru-RU" dirty="0"/>
              <a:t> </a:t>
            </a:r>
          </a:p>
          <a:p>
            <a:pPr>
              <a:lnSpc>
                <a:spcPts val="3100"/>
              </a:lnSpc>
            </a:pPr>
            <a:r>
              <a:rPr lang="ru-RU" dirty="0"/>
              <a:t>- отправка конкурсных материалов в соответствии с требованиями на электронный адрес: </a:t>
            </a:r>
            <a:r>
              <a:rPr lang="ru-RU" dirty="0">
                <a:hlinkClick r:id="rId4"/>
              </a:rPr>
              <a:t>yfgos@yandex.ru</a:t>
            </a:r>
            <a:r>
              <a:rPr lang="ru-RU" dirty="0"/>
              <a:t>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6FE6000F-10C5-4294-B657-0DFC47ADB67E}"/>
              </a:ext>
            </a:extLst>
          </p:cNvPr>
          <p:cNvSpPr txBox="1">
            <a:spLocks/>
          </p:cNvSpPr>
          <p:nvPr/>
        </p:nvSpPr>
        <p:spPr>
          <a:xfrm>
            <a:off x="1126533" y="1444728"/>
            <a:ext cx="5313669" cy="1018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2060"/>
                </a:solidFill>
              </a:rPr>
              <a:t>Сроки проведения: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2EC7FE3-E156-4978-8BD9-375EEC653BC5}"/>
              </a:ext>
            </a:extLst>
          </p:cNvPr>
          <p:cNvSpPr/>
          <p:nvPr/>
        </p:nvSpPr>
        <p:spPr>
          <a:xfrm>
            <a:off x="921434" y="2233297"/>
            <a:ext cx="4630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с 4 марта по 13 мая 2024 г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C9E42C3-C062-4163-B8BC-C96253BFC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60" y="2804553"/>
            <a:ext cx="5718440" cy="40403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47B1317-A262-4518-A2E5-3BEBFF760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9877" y="1373595"/>
            <a:ext cx="4926375" cy="348416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04A55EC-5308-4162-9973-0DE6156D2BD4}"/>
              </a:ext>
            </a:extLst>
          </p:cNvPr>
          <p:cNvSpPr/>
          <p:nvPr/>
        </p:nvSpPr>
        <p:spPr>
          <a:xfrm>
            <a:off x="6660063" y="1000494"/>
            <a:ext cx="5329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7"/>
              </a:rPr>
              <a:t>https://labor-d.iro22.ru/index.php/proekty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B29694-307F-4DAA-8515-565614E5F7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6325" y="-78319"/>
            <a:ext cx="2558095" cy="107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13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F0FB26-0CEE-43FF-8147-2B558F017F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1000" y="4910713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AF7815C-44D4-4B1D-A16D-FB12EC82A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781000" y="4906642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31E321D-0985-4AC2-96DD-F377621996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681000" y="4906642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7C760A6-3D0E-4EFC-8F39-FD77917B40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581000" y="4906642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0AAF4EC0-2477-4208-BF82-944AD2B4C6E9}"/>
              </a:ext>
            </a:extLst>
          </p:cNvPr>
          <p:cNvSpPr txBox="1">
            <a:spLocks/>
          </p:cNvSpPr>
          <p:nvPr/>
        </p:nvSpPr>
        <p:spPr>
          <a:xfrm>
            <a:off x="4381379" y="2423890"/>
            <a:ext cx="5471114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Контакты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E-mail: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hlinkClick r:id="rId10"/>
              </a:rPr>
              <a:t>penner_anna@mail.ru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n-US" sz="26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319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325" y="91163"/>
            <a:ext cx="4109675" cy="1018671"/>
          </a:xfrm>
        </p:spPr>
        <p:txBody>
          <a:bodyPr>
            <a:normAutofit/>
          </a:bodyPr>
          <a:lstStyle/>
          <a:p>
            <a:r>
              <a:rPr lang="ru-RU" dirty="0"/>
              <a:t>Участники: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CDC0EE06-2778-4AEF-8C2E-79AF2D80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74" y="1136371"/>
            <a:ext cx="5785367" cy="2633524"/>
          </a:xfr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</a:rPr>
              <a:t>работники образовательных организаций Алтайского края, реализующие общеобразовательные программы начального, основного и среднего общего образования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CB583C-4C08-4141-B849-3716A8AAC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9" t="833" r="3884"/>
          <a:stretch/>
        </p:blipFill>
        <p:spPr>
          <a:xfrm>
            <a:off x="6537203" y="671070"/>
            <a:ext cx="5436361" cy="5568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99E8375-7076-4524-B685-6945651DEC15}"/>
              </a:ext>
            </a:extLst>
          </p:cNvPr>
          <p:cNvSpPr txBox="1">
            <a:spLocks/>
          </p:cNvSpPr>
          <p:nvPr/>
        </p:nvSpPr>
        <p:spPr>
          <a:xfrm>
            <a:off x="1405909" y="3625910"/>
            <a:ext cx="5271341" cy="1018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Форма участия: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A16532A3-C9EF-456E-AA02-637116FB57F6}"/>
              </a:ext>
            </a:extLst>
          </p:cNvPr>
          <p:cNvSpPr txBox="1">
            <a:spLocks/>
          </p:cNvSpPr>
          <p:nvPr/>
        </p:nvSpPr>
        <p:spPr>
          <a:xfrm>
            <a:off x="2304457" y="4590766"/>
            <a:ext cx="2299400" cy="538222"/>
          </a:xfrm>
          <a:prstGeom prst="rect">
            <a:avLst/>
          </a:prstGeom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</a:rPr>
              <a:t>заочная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2117A3B-79A4-4280-AA52-85AA2C2A9320}"/>
              </a:ext>
            </a:extLst>
          </p:cNvPr>
          <p:cNvSpPr txBox="1">
            <a:spLocks/>
          </p:cNvSpPr>
          <p:nvPr/>
        </p:nvSpPr>
        <p:spPr>
          <a:xfrm>
            <a:off x="1002932" y="5128988"/>
            <a:ext cx="5313669" cy="1018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Сроки проведения: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8735D442-7085-4E23-81A1-B58846647B14}"/>
              </a:ext>
            </a:extLst>
          </p:cNvPr>
          <p:cNvSpPr txBox="1">
            <a:spLocks/>
          </p:cNvSpPr>
          <p:nvPr/>
        </p:nvSpPr>
        <p:spPr>
          <a:xfrm>
            <a:off x="1405909" y="6040029"/>
            <a:ext cx="4550877" cy="538222"/>
          </a:xfrm>
          <a:prstGeom prst="rect">
            <a:avLst/>
          </a:prstGeom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</a:rPr>
              <a:t>с 4 марта по 13 мая 2024 г.</a:t>
            </a:r>
          </a:p>
        </p:txBody>
      </p:sp>
    </p:spTree>
    <p:extLst>
      <p:ext uri="{BB962C8B-B14F-4D97-AF65-F5344CB8AC3E}">
        <p14:creationId xmlns:p14="http://schemas.microsoft.com/office/powerpoint/2010/main" val="286025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325" y="312389"/>
            <a:ext cx="4109675" cy="1018671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Цели и задачи</a:t>
            </a:r>
            <a:br>
              <a:rPr lang="ru-RU" dirty="0"/>
            </a:br>
            <a:r>
              <a:rPr lang="ru-RU" dirty="0"/>
              <a:t> конкурса: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CDC0EE06-2778-4AEF-8C2E-79AF2D80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95" y="1630980"/>
            <a:ext cx="6128406" cy="4537785"/>
          </a:xfr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  <a:latin typeface="Circe Bold"/>
              </a:rPr>
              <a:t>повышение профессиональных компетенций педагогов в соответствии с требованиями обновленных ФГОС</a:t>
            </a:r>
          </a:p>
          <a:p>
            <a:pPr marL="342900" indent="-342900"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  <a:latin typeface="Circe Bold"/>
              </a:rPr>
              <a:t>выявление и распространение продуктивного инновационного опыта в области реализации обновленных ФГОС</a:t>
            </a:r>
          </a:p>
          <a:p>
            <a:pPr marL="342900" indent="-342900"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  <a:latin typeface="Circe Bold"/>
              </a:rPr>
              <a:t>формирование открытого банка методических разработок, материалов, обеспечивающих достижение новых образовательных результатов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CB583C-4C08-4141-B849-3716A8AAC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9" t="833" r="3884"/>
          <a:stretch/>
        </p:blipFill>
        <p:spPr>
          <a:xfrm>
            <a:off x="6537202" y="600499"/>
            <a:ext cx="5436361" cy="5568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414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538" y="165151"/>
            <a:ext cx="9605479" cy="1018671"/>
          </a:xfrm>
        </p:spPr>
        <p:txBody>
          <a:bodyPr>
            <a:normAutofit fontScale="90000"/>
          </a:bodyPr>
          <a:lstStyle/>
          <a:p>
            <a:r>
              <a:rPr lang="ru-RU" dirty="0"/>
              <a:t>Номинации Регионального конкурса: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CDC0EE06-2778-4AEF-8C2E-79AF2D80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28" y="1018671"/>
            <a:ext cx="10663084" cy="5674178"/>
          </a:xfr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</a:rPr>
              <a:t>средства и процедуры оценивания новых образовательных результатов, включая оценку функциональной грамотности</a:t>
            </a:r>
          </a:p>
          <a:p>
            <a:pPr marL="342900" indent="-342900"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</a:rPr>
              <a:t>видеозапись (урок, учебное занятие, образовательное событие)</a:t>
            </a:r>
          </a:p>
          <a:p>
            <a:pPr marL="342900" indent="-342900"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</a:rPr>
              <a:t>сценарий урока (учебного занятия)</a:t>
            </a:r>
          </a:p>
          <a:p>
            <a:pPr marL="342900" indent="-342900"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</a:rPr>
              <a:t>сценарий образовательного события</a:t>
            </a:r>
          </a:p>
          <a:p>
            <a:pPr marL="342900" indent="-342900"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</a:rPr>
              <a:t>сценарий методического мероприятия (семинара, мастер-класса и пр.), направленного на освоение новой педагогической компетенции</a:t>
            </a:r>
          </a:p>
          <a:p>
            <a:pPr marL="342900" indent="-342900"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</a:rPr>
              <a:t>описание опыта реализации ФГОС, ФООП на одном из уровней школьного образования</a:t>
            </a:r>
          </a:p>
          <a:p>
            <a:pPr marL="342900" indent="-342900">
              <a:lnSpc>
                <a:spcPts val="3100"/>
              </a:lnSpc>
            </a:pPr>
            <a:r>
              <a:rPr lang="ru-RU" sz="2500" b="1" dirty="0">
                <a:solidFill>
                  <a:srgbClr val="C00000"/>
                </a:solidFill>
              </a:rPr>
              <a:t>представление опыта формирования функциональной грамотности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22190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284" y="-65814"/>
            <a:ext cx="10535354" cy="1743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Номинация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«Представление опыта формирования функциональной грамотности»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3CB77024-B63F-4D0C-8C59-EF9CA38895E3}"/>
              </a:ext>
            </a:extLst>
          </p:cNvPr>
          <p:cNvSpPr txBox="1">
            <a:spLocks/>
          </p:cNvSpPr>
          <p:nvPr/>
        </p:nvSpPr>
        <p:spPr>
          <a:xfrm>
            <a:off x="212857" y="1653120"/>
            <a:ext cx="11774905" cy="896856"/>
          </a:xfrm>
          <a:prstGeom prst="rect">
            <a:avLst/>
          </a:prstGeom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100"/>
              </a:lnSpc>
              <a:buNone/>
            </a:pPr>
            <a:r>
              <a:rPr lang="ru-RU" sz="2500" b="1" i="1" dirty="0">
                <a:solidFill>
                  <a:srgbClr val="002060"/>
                </a:solidFill>
              </a:rPr>
              <a:t>Предмет оценивания: </a:t>
            </a:r>
            <a:r>
              <a:rPr lang="ru-RU" sz="2500" dirty="0">
                <a:solidFill>
                  <a:schemeClr val="tx1"/>
                </a:solidFill>
              </a:rPr>
              <a:t>описание опыта (в формате статьи, 3-8 страниц А4) и аннотация (80-100 слов)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68EB9105-D420-4937-A3A3-C47FD08AAA01}"/>
              </a:ext>
            </a:extLst>
          </p:cNvPr>
          <p:cNvSpPr txBox="1">
            <a:spLocks/>
          </p:cNvSpPr>
          <p:nvPr/>
        </p:nvSpPr>
        <p:spPr>
          <a:xfrm>
            <a:off x="8909833" y="3396980"/>
            <a:ext cx="3077929" cy="2474466"/>
          </a:xfrm>
          <a:prstGeom prst="rect">
            <a:avLst/>
          </a:prstGeom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100"/>
              </a:lnSpc>
              <a:buNone/>
            </a:pPr>
            <a:r>
              <a:rPr lang="ru-RU" sz="2500" b="1" i="1" dirty="0">
                <a:solidFill>
                  <a:srgbClr val="002060"/>
                </a:solidFill>
              </a:rPr>
              <a:t>Шкала оценивания: </a:t>
            </a:r>
          </a:p>
          <a:p>
            <a:pPr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</a:rPr>
              <a:t>0 баллов (нет)</a:t>
            </a:r>
          </a:p>
          <a:p>
            <a:pPr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</a:rPr>
              <a:t>1 балл (частично)</a:t>
            </a:r>
          </a:p>
          <a:p>
            <a:pPr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</a:rPr>
              <a:t>2</a:t>
            </a:r>
            <a:r>
              <a:rPr lang="ru-RU" sz="2500" b="1" i="1" dirty="0">
                <a:solidFill>
                  <a:srgbClr val="002060"/>
                </a:solidFill>
              </a:rPr>
              <a:t> </a:t>
            </a:r>
            <a:r>
              <a:rPr lang="ru-RU" sz="2500" dirty="0">
                <a:solidFill>
                  <a:schemeClr val="tx1"/>
                </a:solidFill>
              </a:rPr>
              <a:t>балла</a:t>
            </a:r>
            <a:r>
              <a:rPr lang="ru-RU" sz="2500" b="1" i="1" dirty="0">
                <a:solidFill>
                  <a:srgbClr val="002060"/>
                </a:solidFill>
              </a:rPr>
              <a:t> </a:t>
            </a:r>
            <a:r>
              <a:rPr lang="ru-RU" sz="2500" dirty="0">
                <a:solidFill>
                  <a:schemeClr val="tx1"/>
                </a:solidFill>
              </a:rPr>
              <a:t>(да)        </a:t>
            </a:r>
          </a:p>
          <a:p>
            <a:pPr marL="0" indent="0">
              <a:lnSpc>
                <a:spcPts val="3100"/>
              </a:lnSpc>
              <a:buNone/>
            </a:pP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9462DE64-A28C-4EDF-8468-4AB903762B8B}"/>
              </a:ext>
            </a:extLst>
          </p:cNvPr>
          <p:cNvSpPr txBox="1">
            <a:spLocks/>
          </p:cNvSpPr>
          <p:nvPr/>
        </p:nvSpPr>
        <p:spPr>
          <a:xfrm>
            <a:off x="204238" y="2592590"/>
            <a:ext cx="8538710" cy="4217284"/>
          </a:xfrm>
          <a:prstGeom prst="rect">
            <a:avLst/>
          </a:prstGeom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100"/>
              </a:lnSpc>
              <a:buNone/>
            </a:pPr>
            <a:r>
              <a:rPr lang="ru-RU" sz="2500" b="1" i="1" dirty="0">
                <a:solidFill>
                  <a:srgbClr val="002060"/>
                </a:solidFill>
              </a:rPr>
              <a:t>Критерии оценивания:              </a:t>
            </a:r>
          </a:p>
          <a:p>
            <a:pPr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</a:rPr>
              <a:t>авторство (оригинальность)</a:t>
            </a:r>
          </a:p>
          <a:p>
            <a:pPr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</a:rPr>
              <a:t>осмысленность</a:t>
            </a:r>
          </a:p>
          <a:p>
            <a:pPr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</a:rPr>
              <a:t>конкретность и развернутость опыта </a:t>
            </a:r>
          </a:p>
          <a:p>
            <a:pPr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</a:rPr>
              <a:t>рефлексия проблем формирования функциональной грамотности и средств педагога, которые помогают эти проблемы преодолеть, точность описания, технологичность</a:t>
            </a:r>
          </a:p>
          <a:p>
            <a:pPr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</a:rPr>
              <a:t>модельный характер опыта</a:t>
            </a:r>
          </a:p>
        </p:txBody>
      </p:sp>
    </p:spTree>
    <p:extLst>
      <p:ext uri="{BB962C8B-B14F-4D97-AF65-F5344CB8AC3E}">
        <p14:creationId xmlns:p14="http://schemas.microsoft.com/office/powerpoint/2010/main" val="309457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651" y="-194513"/>
            <a:ext cx="9778181" cy="1018671"/>
          </a:xfrm>
        </p:spPr>
        <p:txBody>
          <a:bodyPr>
            <a:normAutofit/>
          </a:bodyPr>
          <a:lstStyle/>
          <a:p>
            <a:r>
              <a:rPr lang="ru-RU" dirty="0"/>
              <a:t>Порядок проведения Конкурса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CDC0EE06-2778-4AEF-8C2E-79AF2D80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48" y="792074"/>
            <a:ext cx="11502189" cy="5953631"/>
          </a:xfr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lnSpc>
                <a:spcPts val="3100"/>
              </a:lnSpc>
            </a:pPr>
            <a:r>
              <a:rPr lang="ru-RU" sz="2500" b="1" i="1" dirty="0">
                <a:solidFill>
                  <a:srgbClr val="C00000"/>
                </a:solidFill>
              </a:rPr>
              <a:t>до 15 апреля 2024 г. </a:t>
            </a:r>
            <a:r>
              <a:rPr lang="ru-RU" sz="2500" dirty="0">
                <a:solidFill>
                  <a:schemeClr val="tx1"/>
                </a:solidFill>
              </a:rPr>
              <a:t>(включительно) </a:t>
            </a:r>
          </a:p>
          <a:p>
            <a:pPr marL="0" indent="0">
              <a:lnSpc>
                <a:spcPts val="3100"/>
              </a:lnSpc>
              <a:buNone/>
            </a:pPr>
            <a:r>
              <a:rPr lang="ru-RU" sz="2500" dirty="0">
                <a:solidFill>
                  <a:schemeClr val="tx1"/>
                </a:solidFill>
              </a:rPr>
              <a:t>- регистрация	по	ссылке</a:t>
            </a:r>
          </a:p>
          <a:p>
            <a:pPr marL="0" indent="0">
              <a:lnSpc>
                <a:spcPts val="3100"/>
              </a:lnSpc>
              <a:buNone/>
            </a:pPr>
            <a:r>
              <a:rPr lang="ru-RU" sz="2500" dirty="0">
                <a:hlinkClick r:id="rId2"/>
              </a:rPr>
              <a:t>http://webanketa.com/forms/6gs36d9s6gqp6d1rccv64dv1/</a:t>
            </a:r>
            <a:r>
              <a:rPr lang="ru-RU" sz="2500" dirty="0"/>
              <a:t> </a:t>
            </a:r>
          </a:p>
          <a:p>
            <a:pPr marL="0" indent="0">
              <a:lnSpc>
                <a:spcPts val="3100"/>
              </a:lnSpc>
              <a:buNone/>
            </a:pPr>
            <a:r>
              <a:rPr lang="ru-RU" sz="2500" dirty="0">
                <a:solidFill>
                  <a:schemeClr val="tx1"/>
                </a:solidFill>
              </a:rPr>
              <a:t>- отправка конкурсных материалов в соответствии с требованиями на электронный адрес: </a:t>
            </a:r>
            <a:r>
              <a:rPr lang="ru-RU" sz="2500" dirty="0">
                <a:hlinkClick r:id="rId3"/>
              </a:rPr>
              <a:t>yfgos@yandex.ru</a:t>
            </a:r>
            <a:r>
              <a:rPr lang="ru-RU" sz="2500" dirty="0"/>
              <a:t> </a:t>
            </a:r>
          </a:p>
          <a:p>
            <a:pPr marL="342900" indent="-342900">
              <a:lnSpc>
                <a:spcPts val="3100"/>
              </a:lnSpc>
            </a:pPr>
            <a:r>
              <a:rPr lang="ru-RU" sz="2500" b="1" i="1" dirty="0">
                <a:solidFill>
                  <a:srgbClr val="C00000"/>
                </a:solidFill>
              </a:rPr>
              <a:t>с 16 апреля 2024 г. </a:t>
            </a:r>
            <a:r>
              <a:rPr lang="ru-RU" sz="2500" dirty="0">
                <a:solidFill>
                  <a:schemeClr val="tx1"/>
                </a:solidFill>
              </a:rPr>
              <a:t>экспертное жюри проводит оценивание представленных на Региональный конкурс разработок</a:t>
            </a:r>
          </a:p>
          <a:p>
            <a:pPr marL="342900" indent="-342900">
              <a:lnSpc>
                <a:spcPts val="3100"/>
              </a:lnSpc>
            </a:pPr>
            <a:r>
              <a:rPr lang="ru-RU" sz="2500" b="1" i="1" dirty="0">
                <a:solidFill>
                  <a:srgbClr val="C00000"/>
                </a:solidFill>
              </a:rPr>
              <a:t>13 мая 2024 г</a:t>
            </a:r>
            <a:r>
              <a:rPr lang="ru-RU" sz="2500" b="1" i="1" dirty="0">
                <a:solidFill>
                  <a:schemeClr val="tx1"/>
                </a:solidFill>
              </a:rPr>
              <a:t>. </a:t>
            </a:r>
            <a:r>
              <a:rPr lang="ru-RU" sz="2500" dirty="0">
                <a:solidFill>
                  <a:schemeClr val="tx1"/>
                </a:solidFill>
              </a:rPr>
              <a:t>(включительно) подводятся итоги Регионального конкурса </a:t>
            </a:r>
          </a:p>
          <a:p>
            <a:pPr marL="342900" indent="-342900"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</a:rPr>
              <a:t>по итогам Регионального конкурса определяются </a:t>
            </a:r>
            <a:r>
              <a:rPr lang="ru-RU" sz="2500" b="1" i="1" dirty="0">
                <a:solidFill>
                  <a:srgbClr val="C00000"/>
                </a:solidFill>
              </a:rPr>
              <a:t>победитель</a:t>
            </a:r>
            <a:r>
              <a:rPr lang="ru-RU" sz="2500" dirty="0"/>
              <a:t> </a:t>
            </a:r>
            <a:r>
              <a:rPr lang="ru-RU" sz="2500" dirty="0">
                <a:solidFill>
                  <a:schemeClr val="tx1"/>
                </a:solidFill>
              </a:rPr>
              <a:t>(I место, не </a:t>
            </a:r>
            <a:r>
              <a:rPr lang="ru-RU" sz="2500" b="1" i="1" dirty="0">
                <a:solidFill>
                  <a:srgbClr val="C00000"/>
                </a:solidFill>
              </a:rPr>
              <a:t>менее 75% </a:t>
            </a:r>
            <a:r>
              <a:rPr lang="ru-RU" sz="2500" dirty="0">
                <a:solidFill>
                  <a:schemeClr val="tx1"/>
                </a:solidFill>
              </a:rPr>
              <a:t>от максимального возможного числа баллов в номинации) и </a:t>
            </a:r>
            <a:r>
              <a:rPr lang="ru-RU" sz="2500" b="1" i="1" dirty="0">
                <a:solidFill>
                  <a:srgbClr val="C00000"/>
                </a:solidFill>
              </a:rPr>
              <a:t>призёры</a:t>
            </a:r>
            <a:r>
              <a:rPr lang="ru-RU" sz="2500" dirty="0"/>
              <a:t> </a:t>
            </a:r>
            <a:r>
              <a:rPr lang="ru-RU" sz="2500" dirty="0">
                <a:solidFill>
                  <a:schemeClr val="tx1"/>
                </a:solidFill>
              </a:rPr>
              <a:t>(II, III места, </a:t>
            </a:r>
            <a:r>
              <a:rPr lang="ru-RU" sz="2500" b="1" i="1" dirty="0">
                <a:solidFill>
                  <a:srgbClr val="C00000"/>
                </a:solidFill>
              </a:rPr>
              <a:t>не менее 50% </a:t>
            </a:r>
            <a:r>
              <a:rPr lang="ru-RU" sz="2500" dirty="0">
                <a:solidFill>
                  <a:schemeClr val="tx1"/>
                </a:solidFill>
              </a:rPr>
              <a:t>от максимального возможного числа баллов в номинации) в каждой из номинаций по итоговому баллу (среднее арифметическое оценок экспертов)</a:t>
            </a:r>
          </a:p>
          <a:p>
            <a:pPr marL="342900" indent="-342900">
              <a:lnSpc>
                <a:spcPts val="3100"/>
              </a:lnSpc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00849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072" y="-224916"/>
            <a:ext cx="9778181" cy="1018671"/>
          </a:xfrm>
        </p:spPr>
        <p:txBody>
          <a:bodyPr>
            <a:normAutofit fontScale="90000"/>
          </a:bodyPr>
          <a:lstStyle/>
          <a:p>
            <a:r>
              <a:rPr lang="ru-RU" dirty="0"/>
              <a:t>Требования к материалам Конкурса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CDC0EE06-2778-4AEF-8C2E-79AF2D80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595" y="793755"/>
            <a:ext cx="10365659" cy="2524631"/>
          </a:xfr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lnSpc>
                <a:spcPts val="3100"/>
              </a:lnSpc>
            </a:pPr>
            <a:r>
              <a:rPr lang="ru-RU" sz="2500" b="1" i="1" dirty="0">
                <a:solidFill>
                  <a:srgbClr val="C00000"/>
                </a:solidFill>
              </a:rPr>
              <a:t>Допустимая норма заимствования </a:t>
            </a:r>
            <a:r>
              <a:rPr lang="ru-RU" sz="2500" dirty="0">
                <a:solidFill>
                  <a:schemeClr val="tx1"/>
                </a:solidFill>
              </a:rPr>
              <a:t>из источников информации составляет </a:t>
            </a:r>
            <a:r>
              <a:rPr lang="ru-RU" sz="2500" b="1" i="1" dirty="0">
                <a:solidFill>
                  <a:srgbClr val="C00000"/>
                </a:solidFill>
              </a:rPr>
              <a:t>не более 40%. </a:t>
            </a:r>
            <a:r>
              <a:rPr lang="ru-RU" sz="2500" dirty="0">
                <a:solidFill>
                  <a:schemeClr val="tx1"/>
                </a:solidFill>
              </a:rPr>
              <a:t>Для проверки уникальности текста авторам материалов рекомендуется использовать ресурс</a:t>
            </a:r>
            <a:r>
              <a:rPr lang="ru-RU" sz="2500" dirty="0"/>
              <a:t> </a:t>
            </a:r>
            <a:r>
              <a:rPr lang="ru-RU" sz="2500" dirty="0">
                <a:hlinkClick r:id="rId2"/>
              </a:rPr>
              <a:t>https://antiplagiat.ru</a:t>
            </a:r>
            <a:r>
              <a:rPr lang="ru-RU" sz="2500" dirty="0"/>
              <a:t>  </a:t>
            </a:r>
          </a:p>
          <a:p>
            <a:pPr marL="342900" indent="-342900">
              <a:lnSpc>
                <a:spcPts val="3100"/>
              </a:lnSpc>
            </a:pPr>
            <a:r>
              <a:rPr lang="ru-RU" sz="2500" dirty="0">
                <a:solidFill>
                  <a:schemeClr val="tx1"/>
                </a:solidFill>
              </a:rPr>
              <a:t>Материал по любой номинации должен содержать заявку (</a:t>
            </a:r>
            <a:r>
              <a:rPr lang="ru-RU" sz="2500" dirty="0" err="1">
                <a:solidFill>
                  <a:schemeClr val="tx1"/>
                </a:solidFill>
              </a:rPr>
              <a:t>word</a:t>
            </a:r>
            <a:r>
              <a:rPr lang="ru-RU" sz="2500" dirty="0">
                <a:solidFill>
                  <a:schemeClr val="tx1"/>
                </a:solidFill>
              </a:rPr>
              <a:t>, отдельный файл) со следующей информацией:</a:t>
            </a:r>
          </a:p>
          <a:p>
            <a:pPr marL="342900" indent="-342900">
              <a:lnSpc>
                <a:spcPts val="3100"/>
              </a:lnSpc>
            </a:pPr>
            <a:endParaRPr lang="ru-RU" sz="25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8752ED50-C5D3-443F-9200-6F6A5B321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12447"/>
              </p:ext>
            </p:extLst>
          </p:nvPr>
        </p:nvGraphicFramePr>
        <p:xfrm>
          <a:off x="1591595" y="3582051"/>
          <a:ext cx="10365658" cy="31983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268910">
                  <a:extLst>
                    <a:ext uri="{9D8B030D-6E8A-4147-A177-3AD203B41FA5}">
                      <a16:colId xmlns:a16="http://schemas.microsoft.com/office/drawing/2014/main" xmlns="" val="1711737667"/>
                    </a:ext>
                  </a:extLst>
                </a:gridCol>
                <a:gridCol w="1096748">
                  <a:extLst>
                    <a:ext uri="{9D8B030D-6E8A-4147-A177-3AD203B41FA5}">
                      <a16:colId xmlns:a16="http://schemas.microsoft.com/office/drawing/2014/main" xmlns="" val="4135329079"/>
                    </a:ext>
                  </a:extLst>
                </a:gridCol>
              </a:tblGrid>
              <a:tr h="438828">
                <a:tc>
                  <a:txBody>
                    <a:bodyPr/>
                    <a:lstStyle/>
                    <a:p>
                      <a:pPr indent="254000" algn="l">
                        <a:lnSpc>
                          <a:spcPct val="124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номинации</a:t>
                      </a:r>
                      <a:endParaRPr lang="ru-RU" sz="2500" dirty="0">
                        <a:solidFill>
                          <a:srgbClr val="20202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2500">
                        <a:solidFill>
                          <a:srgbClr val="000000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2458996584"/>
                  </a:ext>
                </a:extLst>
              </a:tr>
              <a:tr h="436000">
                <a:tc>
                  <a:txBody>
                    <a:bodyPr/>
                    <a:lstStyle/>
                    <a:p>
                      <a:pPr indent="254000" algn="l">
                        <a:lnSpc>
                          <a:spcPct val="124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ФИО (полностью)</a:t>
                      </a:r>
                      <a:endParaRPr lang="ru-RU" sz="2500" dirty="0">
                        <a:solidFill>
                          <a:srgbClr val="20202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2500">
                        <a:solidFill>
                          <a:srgbClr val="000000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3083716774"/>
                  </a:ext>
                </a:extLst>
              </a:tr>
              <a:tr h="419401">
                <a:tc>
                  <a:txBody>
                    <a:bodyPr/>
                    <a:lstStyle/>
                    <a:p>
                      <a:pPr indent="254000" algn="l">
                        <a:lnSpc>
                          <a:spcPct val="124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2500" dirty="0">
                        <a:solidFill>
                          <a:srgbClr val="20202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2500">
                        <a:solidFill>
                          <a:srgbClr val="000000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34847169"/>
                  </a:ext>
                </a:extLst>
              </a:tr>
              <a:tr h="493303">
                <a:tc>
                  <a:txBody>
                    <a:bodyPr/>
                    <a:lstStyle/>
                    <a:p>
                      <a:pPr indent="25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ОО полное и сокращённое (согласно уставу)</a:t>
                      </a:r>
                      <a:endParaRPr lang="ru-RU" sz="2500" dirty="0">
                        <a:solidFill>
                          <a:srgbClr val="20202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2500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793285486"/>
                  </a:ext>
                </a:extLst>
              </a:tr>
              <a:tr h="516043">
                <a:tc>
                  <a:txBody>
                    <a:bodyPr/>
                    <a:lstStyle/>
                    <a:p>
                      <a:pPr indent="254000" algn="l">
                        <a:lnSpc>
                          <a:spcPct val="109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Название мероприятия/оценочного средства/темы урока</a:t>
                      </a:r>
                      <a:endParaRPr lang="ru-RU" sz="2500" dirty="0">
                        <a:solidFill>
                          <a:srgbClr val="20202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2500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3085567174"/>
                  </a:ext>
                </a:extLst>
              </a:tr>
              <a:tr h="436000">
                <a:tc>
                  <a:txBody>
                    <a:bodyPr/>
                    <a:lstStyle/>
                    <a:p>
                      <a:pPr indent="254000" algn="l">
                        <a:lnSpc>
                          <a:spcPct val="124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Предмет (при наличии)</a:t>
                      </a:r>
                      <a:endParaRPr lang="ru-RU" sz="2500">
                        <a:solidFill>
                          <a:srgbClr val="20202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2500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3819040231"/>
                  </a:ext>
                </a:extLst>
              </a:tr>
              <a:tr h="451493">
                <a:tc>
                  <a:txBody>
                    <a:bodyPr/>
                    <a:lstStyle/>
                    <a:p>
                      <a:pPr indent="254000" algn="l">
                        <a:lnSpc>
                          <a:spcPct val="124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Класс (при наличии)</a:t>
                      </a:r>
                      <a:endParaRPr lang="ru-RU" sz="2500">
                        <a:solidFill>
                          <a:srgbClr val="20202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2500" dirty="0">
                        <a:solidFill>
                          <a:srgbClr val="000000"/>
                        </a:solidFill>
                        <a:effectLst/>
                        <a:latin typeface="+mn-lt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934378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59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558" y="0"/>
            <a:ext cx="6631734" cy="9015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Информация о конкурсе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DB2CE19-395F-4666-86BE-82CABB499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11093" r="5852" b="4050"/>
          <a:stretch/>
        </p:blipFill>
        <p:spPr bwMode="auto">
          <a:xfrm>
            <a:off x="230774" y="3532471"/>
            <a:ext cx="6209547" cy="301348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9D1EEA5-0667-4C7A-A052-8C57DC2B22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" t="56192" r="7980" b="5351"/>
          <a:stretch/>
        </p:blipFill>
        <p:spPr>
          <a:xfrm>
            <a:off x="484192" y="773344"/>
            <a:ext cx="7150100" cy="1739901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4F4E357-1516-4878-963A-027AE384A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t="67372" r="25361" b="16958"/>
          <a:stretch/>
        </p:blipFill>
        <p:spPr bwMode="auto">
          <a:xfrm>
            <a:off x="8335834" y="4627377"/>
            <a:ext cx="3820540" cy="73802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13B314AB-6029-423D-918A-A466682C4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16536" r="6057" b="37303"/>
          <a:stretch/>
        </p:blipFill>
        <p:spPr bwMode="auto">
          <a:xfrm>
            <a:off x="7603706" y="-4460"/>
            <a:ext cx="4552668" cy="2071668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052783-CE45-4EBC-AE54-F15B6D817A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2" b="64661"/>
          <a:stretch/>
        </p:blipFill>
        <p:spPr>
          <a:xfrm>
            <a:off x="8335834" y="5628695"/>
            <a:ext cx="3820540" cy="670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60515E7-8969-4EAB-B3E8-3FF363C168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6" r="662"/>
          <a:stretch/>
        </p:blipFill>
        <p:spPr>
          <a:xfrm>
            <a:off x="230774" y="2042690"/>
            <a:ext cx="6631733" cy="1384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0E78B0B-DAB3-4F7C-ACF1-A5E5602641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1" t="6788" r="6214" b="49656"/>
          <a:stretch/>
        </p:blipFill>
        <p:spPr>
          <a:xfrm>
            <a:off x="5403273" y="2496229"/>
            <a:ext cx="6788727" cy="1861082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0D475382-F27F-49E5-8EBC-E2C79E3215AA}"/>
              </a:ext>
            </a:extLst>
          </p:cNvPr>
          <p:cNvCxnSpPr>
            <a:cxnSpLocks/>
          </p:cNvCxnSpPr>
          <p:nvPr/>
        </p:nvCxnSpPr>
        <p:spPr>
          <a:xfrm>
            <a:off x="4726380" y="1448789"/>
            <a:ext cx="7956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7E4411DE-2C98-4C7C-92D9-D69B9D67AF4D}"/>
              </a:ext>
            </a:extLst>
          </p:cNvPr>
          <p:cNvCxnSpPr>
            <a:cxnSpLocks/>
          </p:cNvCxnSpPr>
          <p:nvPr/>
        </p:nvCxnSpPr>
        <p:spPr>
          <a:xfrm>
            <a:off x="10117777" y="2992581"/>
            <a:ext cx="7956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8ACC877B-B09E-4F44-8679-5E1C51F1EFBE}"/>
              </a:ext>
            </a:extLst>
          </p:cNvPr>
          <p:cNvCxnSpPr>
            <a:cxnSpLocks/>
          </p:cNvCxnSpPr>
          <p:nvPr/>
        </p:nvCxnSpPr>
        <p:spPr>
          <a:xfrm>
            <a:off x="2621091" y="4135607"/>
            <a:ext cx="7956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66A0BCE7-CFE2-4BE9-8D3E-E7757B008A6C}"/>
              </a:ext>
            </a:extLst>
          </p:cNvPr>
          <p:cNvCxnSpPr>
            <a:cxnSpLocks/>
          </p:cNvCxnSpPr>
          <p:nvPr/>
        </p:nvCxnSpPr>
        <p:spPr>
          <a:xfrm>
            <a:off x="1436915" y="2802576"/>
            <a:ext cx="7956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A902AC7-8A5A-4D2D-BE3D-CAF0467CE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8990" y="4181484"/>
            <a:ext cx="3872320" cy="267651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D1F6C47-1485-48C2-9F23-E8F3AB241E9C}"/>
              </a:ext>
            </a:extLst>
          </p:cNvPr>
          <p:cNvSpPr/>
          <p:nvPr/>
        </p:nvSpPr>
        <p:spPr>
          <a:xfrm>
            <a:off x="7953790" y="6474967"/>
            <a:ext cx="5329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7"/>
              </a:rPr>
              <a:t>https://labor-d.iro22.ru/index.php/proekty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74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6B40551-DA95-4109-A428-89D22413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748" y="0"/>
            <a:ext cx="9472153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Статистические данные участников Конкурса прошлых лет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9ED359AA-BA19-47F0-AB1C-D46BD77E3F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979701"/>
              </p:ext>
            </p:extLst>
          </p:nvPr>
        </p:nvGraphicFramePr>
        <p:xfrm>
          <a:off x="209549" y="1325563"/>
          <a:ext cx="11772901" cy="5383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417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499</Words>
  <Application>Microsoft Office PowerPoint</Application>
  <PresentationFormat>Широкоэкранный</PresentationFormat>
  <Paragraphs>93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Circe Bold</vt:lpstr>
      <vt:lpstr>Microsoft Sans Serif</vt:lpstr>
      <vt:lpstr>Times New Roman</vt:lpstr>
      <vt:lpstr>Тема Office</vt:lpstr>
      <vt:lpstr>VI региональный конкурс методических разработок  «Я реализую ФГОС»</vt:lpstr>
      <vt:lpstr>Участники:</vt:lpstr>
      <vt:lpstr>Цели и задачи  конкурса:</vt:lpstr>
      <vt:lpstr>Номинации Регионального конкурса:</vt:lpstr>
      <vt:lpstr>Номинация  «Представление опыта формирования функциональной грамотности»</vt:lpstr>
      <vt:lpstr>Порядок проведения Конкурса</vt:lpstr>
      <vt:lpstr>Требования к материалам Конкурса</vt:lpstr>
      <vt:lpstr>Информация о конкурсе</vt:lpstr>
      <vt:lpstr>Статистические данные участников Конкурса прошлых лет</vt:lpstr>
      <vt:lpstr>Номинация  «Представление опыта формирования функциональной грамотности»</vt:lpstr>
      <vt:lpstr>Номинация  «Представление опыта формирования функциональной грамотности»</vt:lpstr>
      <vt:lpstr>География участников Конкурса прошлых лет</vt:lpstr>
      <vt:lpstr>Экспертное жюри</vt:lpstr>
      <vt:lpstr>VI региональный конкурс методических разработок  «Я реализую ФГОС»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Решетникова Н.В.</cp:lastModifiedBy>
  <cp:revision>35</cp:revision>
  <dcterms:created xsi:type="dcterms:W3CDTF">2021-08-17T12:08:22Z</dcterms:created>
  <dcterms:modified xsi:type="dcterms:W3CDTF">2024-03-13T05:52:37Z</dcterms:modified>
</cp:coreProperties>
</file>