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57" r:id="rId3"/>
    <p:sldId id="263" r:id="rId4"/>
    <p:sldId id="260" r:id="rId5"/>
    <p:sldId id="258" r:id="rId6"/>
    <p:sldId id="264" r:id="rId7"/>
    <p:sldId id="259" r:id="rId8"/>
    <p:sldId id="262" r:id="rId9"/>
    <p:sldId id="261" r:id="rId10"/>
    <p:sldId id="265" r:id="rId11"/>
    <p:sldId id="266" r:id="rId12"/>
    <p:sldId id="267" r:id="rId13"/>
    <p:sldId id="268" r:id="rId14"/>
    <p:sldId id="269" r:id="rId15"/>
    <p:sldId id="272" r:id="rId16"/>
    <p:sldId id="271" r:id="rId17"/>
    <p:sldId id="270" r:id="rId18"/>
    <p:sldId id="273" r:id="rId19"/>
    <p:sldId id="274" r:id="rId20"/>
    <p:sldId id="288" r:id="rId21"/>
    <p:sldId id="276" r:id="rId22"/>
    <p:sldId id="278" r:id="rId23"/>
    <p:sldId id="277" r:id="rId24"/>
    <p:sldId id="280" r:id="rId25"/>
    <p:sldId id="282" r:id="rId26"/>
    <p:sldId id="283" r:id="rId27"/>
    <p:sldId id="284" r:id="rId28"/>
    <p:sldId id="285" r:id="rId29"/>
    <p:sldId id="292" r:id="rId30"/>
    <p:sldId id="286" r:id="rId31"/>
    <p:sldId id="287" r:id="rId32"/>
    <p:sldId id="289" r:id="rId33"/>
    <p:sldId id="290" r:id="rId34"/>
    <p:sldId id="291" r:id="rId35"/>
  </p:sldIdLst>
  <p:sldSz cx="12192000" cy="6858000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2" y="5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41160-64CE-4CC8-BF6E-DD260B92BA99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2F5DA-C465-4374-9A58-3D496594A6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31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E93EF9-77A5-417D-AB30-D21FDEA37138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41390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E797F5-CD76-4057-A6E5-1CC02F292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618" y="2369273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A6EF81A-E959-49E0-B655-B587E49FD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618" y="484894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8B30A0E-9D45-4D70-9DD6-672CCB617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89BC8E-01D5-4E35-836A-3175840C3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BA9238-4C51-4FCC-8642-D34174D6B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18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51DE0B-C0B4-4220-B503-892574B95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81F1318-C96F-4A60-9F85-806DA0FA1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538BA7-32F1-418E-8C3F-A14B93F2A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4546C7-7877-4BC9-BFEC-151357B8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7B40D2-5C1F-4653-AE5E-465E65436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31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87760A5-5E8A-4265-92E5-B36FE9C8C6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7585DB6-5949-44BC-9E48-1CEC580B4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1B626B2-C716-4950-A881-0DA5C4A9C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8D2BE-FBBC-4151-8BB7-C238C7DB2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DFCB2A6-BB44-4E55-A720-10A4684C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0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130C65-EB50-4D7B-87CE-A6168C1F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418" y="502285"/>
            <a:ext cx="9050483" cy="1325563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D5FECB-7636-4EC4-875F-043362072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9909" y="2004377"/>
            <a:ext cx="9382992" cy="4351338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51595B-4CCF-4402-BA02-FFB9DC5CF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93324D-DF92-4EB8-B671-8C63CE47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675747D-4173-4769-A620-C1625721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71943A-EE33-4A66-BC2D-C6A3B7579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94E8956-0E6C-4177-9DF3-7E99073E1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D059DE5-4F46-48BC-B609-A4548327D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8218827-C87F-4108-9B37-4050DDC37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AD40834-72FF-47CE-A594-F26F29B9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4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1546B7-E5F1-40D6-828E-D2D48383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63EC85-0600-432F-A8FC-82A80EC32D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4D7FCAB-9741-4B68-855B-6CD41C932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653F9A4-EF2C-4FCF-B818-DF76FB549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7720076-A0A8-4D67-AF19-1CE1F1DAA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9C85AD9-9C58-4BDB-AF0E-0C9619C65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66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84AFC3-E6DA-4505-B7C2-D621D590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3BF5B54-A1B4-41AC-BCE9-516F35ADE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C691E00-EBE8-4E6E-9654-EB5CC7C2A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462E91D-D987-4914-8026-D1B8D1260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B59617E-ECB4-4758-AE90-F24E292F1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5007DBF-9880-4DE8-AC9C-55D009F3E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879FC1F-959C-4A21-820D-0BBBDEB93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7443CA7-4BF2-4F0F-B640-44704E66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81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FD2444-0365-47DA-89B3-CF6F4F5D1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80E00A9-082C-4696-9AF5-3A349AAC0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2E8668A-F62F-49E9-BF2D-42E98A793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7EE3117-7BE2-4332-84C9-D37B5F59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34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C1F53EC-AC08-471E-A672-B3D39E05F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C82436D-9A66-4B15-B2EB-D0875B2C8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3CF51FE-E504-4AB1-8ECD-F282283DF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0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81B2BE-86AF-486D-94B2-0554F4109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184D01-2EC4-4496-AD6D-118722E9E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A69E4A8-6452-4A03-B4CA-24D94F80A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AD581FB-600B-43C5-916F-A74F9849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A97BA9A-7C31-437E-8A67-7EDF1A129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68EFF69-10E0-460D-9BA3-25285917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18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0823DD-A6C2-4277-99FA-685650A3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D60641D-71F2-41F3-A30B-D1BADFF02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D896525-F16B-443D-9EAE-E77C94A3B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40B7345-A87C-4165-9495-287F7CCD1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3BCA78C-F76F-4A39-9976-96EF68C06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2C09607-4B27-4713-8EDA-2AD296E2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08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E3FFD5-D0B0-4F0A-8A99-79EBCC1A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34C0B0D-0AAE-4329-B214-30857006E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FC1A1C9-C4C4-4232-AA09-B9F51FFD96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646B31E-A36E-4DEA-B477-99F843AC2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605775C-D182-419A-BDC3-BA627911A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4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44372" y="4963638"/>
            <a:ext cx="7620000" cy="1894362"/>
          </a:xfrm>
        </p:spPr>
        <p:txBody>
          <a:bodyPr>
            <a:noAutofit/>
          </a:bodyPr>
          <a:lstStyle/>
          <a:p>
            <a:pPr algn="r"/>
            <a:r>
              <a:rPr lang="ru-RU" sz="2600" b="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Баянкина</a:t>
            </a:r>
            <a:r>
              <a:rPr lang="ru-RU" sz="2600" b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600" b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Людмила Анатольевна, </a:t>
            </a:r>
            <a:r>
              <a:rPr lang="ru-RU" sz="2600" b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2600" b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2600" b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учитель математики </a:t>
            </a:r>
            <a:br>
              <a:rPr lang="ru-RU" sz="2600" b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2600" b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МБОУ «Лицей №124» г. Барнаула,</a:t>
            </a:r>
            <a:br>
              <a:rPr lang="ru-RU" sz="2600" b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2600" b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27.03.2024</a:t>
            </a:r>
            <a:br>
              <a:rPr lang="ru-RU" sz="2600" b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endParaRPr lang="ru-RU" sz="2600" b="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71600" y="2459504"/>
            <a:ext cx="883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1E5A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к ГИА по математике в условиях применения образовательных технологий</a:t>
            </a:r>
          </a:p>
        </p:txBody>
      </p:sp>
      <p:pic>
        <p:nvPicPr>
          <p:cNvPr id="5" name="Picture 2" descr="Президентские гран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128659"/>
            <a:ext cx="2191711" cy="103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АИРО принимает материалы для сборника по инновационной деятельности  образовательных организаций - Алтайский институт развития образования имени  Адриана Митрофановича Топоро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142" y="23589"/>
            <a:ext cx="2833615" cy="112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950528" y="221405"/>
            <a:ext cx="346461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1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«Мобильная</a:t>
            </a:r>
            <a:r>
              <a:rPr lang="ru-RU" sz="1600" i="1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сеть</a:t>
            </a:r>
            <a:r>
              <a:rPr lang="ru-RU" sz="1600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учителей</a:t>
            </a:r>
            <a:r>
              <a:rPr lang="ru-RU" sz="1600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математики</a:t>
            </a:r>
            <a:r>
              <a:rPr lang="ru-RU" sz="1600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600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потенциал</a:t>
            </a:r>
            <a:r>
              <a:rPr lang="ru-RU" sz="1600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</a:t>
            </a:r>
            <a:r>
              <a:rPr lang="ru-RU" sz="1600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успешности</a:t>
            </a:r>
            <a:r>
              <a:rPr lang="ru-RU" sz="1600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обучающихся»</a:t>
            </a:r>
            <a:endParaRPr lang="ru-RU" sz="16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Решу ОГЭ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600201"/>
            <a:ext cx="7772400" cy="458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Овал 6"/>
          <p:cNvSpPr/>
          <p:nvPr/>
        </p:nvSpPr>
        <p:spPr>
          <a:xfrm>
            <a:off x="1887583" y="2362200"/>
            <a:ext cx="838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438907" y="931902"/>
            <a:ext cx="2983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math-oge.sdamgia.ru</a:t>
            </a:r>
            <a:endParaRPr lang="ru-RU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723900"/>
            <a:ext cx="979034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88451"/>
            <a:ext cx="8610600" cy="661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2909" y="609600"/>
            <a:ext cx="10399091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вал 2"/>
          <p:cNvSpPr/>
          <p:nvPr/>
        </p:nvSpPr>
        <p:spPr>
          <a:xfrm>
            <a:off x="1794081" y="1981200"/>
            <a:ext cx="1066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914400"/>
            <a:ext cx="752905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Умножение 2"/>
          <p:cNvSpPr/>
          <p:nvPr/>
        </p:nvSpPr>
        <p:spPr>
          <a:xfrm>
            <a:off x="7086600" y="2667000"/>
            <a:ext cx="381000" cy="533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множение 3"/>
          <p:cNvSpPr/>
          <p:nvPr/>
        </p:nvSpPr>
        <p:spPr>
          <a:xfrm>
            <a:off x="9067800" y="4572000"/>
            <a:ext cx="457200" cy="4572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множение 4"/>
          <p:cNvSpPr/>
          <p:nvPr/>
        </p:nvSpPr>
        <p:spPr>
          <a:xfrm>
            <a:off x="3200400" y="1524000"/>
            <a:ext cx="228600" cy="381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7029" y="218149"/>
            <a:ext cx="7599971" cy="633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Умножение 2"/>
          <p:cNvSpPr/>
          <p:nvPr/>
        </p:nvSpPr>
        <p:spPr>
          <a:xfrm>
            <a:off x="6499205" y="3416153"/>
            <a:ext cx="381000" cy="381000"/>
          </a:xfrm>
          <a:prstGeom prst="mathMultiply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4211" y="609600"/>
            <a:ext cx="8128589" cy="551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Умножение 2"/>
          <p:cNvSpPr/>
          <p:nvPr/>
        </p:nvSpPr>
        <p:spPr>
          <a:xfrm>
            <a:off x="7539036" y="990600"/>
            <a:ext cx="304800" cy="4572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567236" y="457200"/>
            <a:ext cx="1676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0"/>
            <a:ext cx="6934200" cy="345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6388" y="3381376"/>
            <a:ext cx="9091613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1301" y="228601"/>
            <a:ext cx="6909753" cy="3398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0" y="1143001"/>
            <a:ext cx="47625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Овал 3"/>
          <p:cNvSpPr/>
          <p:nvPr/>
        </p:nvSpPr>
        <p:spPr>
          <a:xfrm>
            <a:off x="6286500" y="4191000"/>
            <a:ext cx="16764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8787953">
            <a:off x="5491451" y="2525825"/>
            <a:ext cx="484632" cy="20610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447800"/>
            <a:ext cx="8153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вал 2"/>
          <p:cNvSpPr/>
          <p:nvPr/>
        </p:nvSpPr>
        <p:spPr>
          <a:xfrm>
            <a:off x="2743200" y="1447800"/>
            <a:ext cx="1524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690144" y="2142331"/>
            <a:ext cx="67818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94488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Линейная функция, ее свойства и график (7 класс)</a:t>
            </a:r>
            <a:endParaRPr lang="ru-RU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>
                <a:solidFill>
                  <a:srgbClr val="0070C0"/>
                </a:solidFill>
              </a:rPr>
              <a:t>ВПР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951859" y="502285"/>
            <a:ext cx="46386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3584" y="1875643"/>
            <a:ext cx="42481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2784" y="4643437"/>
            <a:ext cx="4572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Овал 6"/>
          <p:cNvSpPr/>
          <p:nvPr/>
        </p:nvSpPr>
        <p:spPr>
          <a:xfrm>
            <a:off x="9729935" y="1600200"/>
            <a:ext cx="1447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4536783" y="3962400"/>
            <a:ext cx="457200" cy="457200"/>
          </a:xfrm>
          <a:prstGeom prst="star5">
            <a:avLst>
              <a:gd name="adj" fmla="val 16698"/>
              <a:gd name="hf" fmla="val 105146"/>
              <a:gd name="vf" fmla="val 11055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олния 8"/>
          <p:cNvSpPr/>
          <p:nvPr/>
        </p:nvSpPr>
        <p:spPr>
          <a:xfrm>
            <a:off x="2544184" y="5372099"/>
            <a:ext cx="457200" cy="381000"/>
          </a:xfrm>
          <a:prstGeom prst="lightningBol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-213919"/>
            <a:ext cx="9050483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Коллективный способ обучения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229973" y="1125712"/>
            <a:ext cx="7010135" cy="525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58737"/>
            <a:ext cx="9050483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dirty="0">
                <a:solidFill>
                  <a:schemeClr val="tx1"/>
                </a:solidFill>
              </a:rPr>
              <a:t>Текущий  контроль</a:t>
            </a:r>
          </a:p>
        </p:txBody>
      </p:sp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1695450" y="2717800"/>
            <a:ext cx="27559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80975">
              <a:defRPr/>
            </a:pPr>
            <a:r>
              <a:rPr lang="ru-RU" sz="2800" b="1" dirty="0"/>
              <a:t>Учитель, консультант:</a:t>
            </a:r>
          </a:p>
        </p:txBody>
      </p:sp>
      <p:sp>
        <p:nvSpPr>
          <p:cNvPr id="74752" name="Text Box 0"/>
          <p:cNvSpPr txBox="1">
            <a:spLocks noChangeArrowheads="1"/>
          </p:cNvSpPr>
          <p:nvPr/>
        </p:nvSpPr>
        <p:spPr bwMode="auto">
          <a:xfrm>
            <a:off x="4451350" y="1384300"/>
            <a:ext cx="583565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  <a:defRPr/>
            </a:pPr>
            <a:r>
              <a:rPr lang="ru-RU" sz="2600" dirty="0"/>
              <a:t> осуществляет </a:t>
            </a:r>
            <a:r>
              <a:rPr lang="ru-RU" sz="2600" dirty="0"/>
              <a:t>первичный контроль;</a:t>
            </a:r>
          </a:p>
          <a:p>
            <a:pPr>
              <a:buFontTx/>
              <a:buChar char="-"/>
              <a:defRPr/>
            </a:pPr>
            <a:r>
              <a:rPr lang="ru-RU" sz="2600" dirty="0"/>
              <a:t> следит </a:t>
            </a:r>
            <a:r>
              <a:rPr lang="ru-RU" sz="2600" dirty="0"/>
              <a:t>за соблюдением алгоритма работы учащимися;</a:t>
            </a:r>
          </a:p>
          <a:p>
            <a:pPr>
              <a:buFontTx/>
              <a:buChar char="-"/>
              <a:defRPr/>
            </a:pPr>
            <a:r>
              <a:rPr lang="ru-RU" sz="2600" dirty="0"/>
              <a:t> наблюдает </a:t>
            </a:r>
            <a:r>
              <a:rPr lang="ru-RU" sz="2600" dirty="0"/>
              <a:t>за работой в паре;</a:t>
            </a:r>
          </a:p>
          <a:p>
            <a:pPr>
              <a:buFontTx/>
              <a:buChar char="-"/>
              <a:defRPr/>
            </a:pPr>
            <a:r>
              <a:rPr lang="ru-RU" sz="2600" dirty="0"/>
              <a:t> в </a:t>
            </a:r>
            <a:r>
              <a:rPr lang="ru-RU" sz="2600" dirty="0"/>
              <a:t>случае необходимости организовывает контроль выполненного задания учащимися;</a:t>
            </a:r>
          </a:p>
          <a:p>
            <a:pPr>
              <a:buFontTx/>
              <a:buChar char="-"/>
              <a:defRPr/>
            </a:pPr>
            <a:r>
              <a:rPr lang="ru-RU" sz="2600" dirty="0"/>
              <a:t> проверяет </a:t>
            </a:r>
            <a:r>
              <a:rPr lang="ru-RU" sz="2600" dirty="0"/>
              <a:t>качество передаваемых </a:t>
            </a:r>
            <a:r>
              <a:rPr lang="ru-RU" sz="2600" dirty="0"/>
              <a:t>знаний</a:t>
            </a:r>
            <a:endParaRPr lang="ru-RU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4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4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4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47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47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819400" y="-35169"/>
            <a:ext cx="9050483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dirty="0">
                <a:solidFill>
                  <a:schemeClr val="tx1"/>
                </a:solidFill>
              </a:rPr>
              <a:t>Виды выходного контроля: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0" y="1162051"/>
            <a:ext cx="7315200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263"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ru-RU" sz="2600" dirty="0"/>
              <a:t> проведение фронтального опроса учащихся;</a:t>
            </a:r>
          </a:p>
          <a:p>
            <a:pPr indent="449263"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ru-RU" sz="2600" dirty="0"/>
              <a:t> организация математического диктанта; </a:t>
            </a:r>
          </a:p>
          <a:p>
            <a:pPr indent="449263"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ru-RU" sz="2600" dirty="0"/>
              <a:t> осуществление защиты заданий учащимися у доски; </a:t>
            </a:r>
          </a:p>
          <a:p>
            <a:pPr indent="449263"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ru-RU" sz="2600" dirty="0"/>
              <a:t>проведение самостоятельной работы; </a:t>
            </a:r>
          </a:p>
          <a:p>
            <a:pPr indent="449263"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ru-RU" sz="2600" dirty="0"/>
              <a:t>приём зачёта по определенным выполненным заданиям или по всем заданиям;</a:t>
            </a:r>
          </a:p>
          <a:p>
            <a:pPr indent="449263"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ru-RU" sz="2600" dirty="0"/>
              <a:t>организация зачета по последней карточке;</a:t>
            </a:r>
          </a:p>
          <a:p>
            <a:pPr indent="449263"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ru-RU" sz="2600" dirty="0"/>
              <a:t>осуществление взаимозачета в параллельных классах.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91076" y="5994400"/>
            <a:ext cx="2519363" cy="30638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267" name="Picture 9" descr="Методики КСО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502092"/>
            <a:ext cx="8534400" cy="639246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3525837" y="1762125"/>
            <a:ext cx="5084763" cy="523875"/>
          </a:xfrm>
          <a:prstGeom prst="rect">
            <a:avLst/>
          </a:prstGeom>
          <a:solidFill>
            <a:srgbClr val="F5F5F5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А.Г. Ривина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309908"/>
              </p:ext>
            </p:extLst>
          </p:nvPr>
        </p:nvGraphicFramePr>
        <p:xfrm>
          <a:off x="3028950" y="1295401"/>
          <a:ext cx="6096000" cy="4029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часть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часть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8177">
                <a:tc>
                  <a:txBody>
                    <a:bodyPr/>
                    <a:lstStyle/>
                    <a:p>
                      <a:pPr marL="342900" lvl="0" indent="-342900">
                        <a:buAutoNum type="arabicPeriod"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Сформулируйте определение линейного уравнения с одной переменной</a:t>
                      </a:r>
                    </a:p>
                    <a:p>
                      <a:pPr marL="342900" lvl="0" indent="-342900">
                        <a:buAutoNum type="arabicPeriod"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None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None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None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None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None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None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None/>
                      </a:pPr>
                      <a:endParaRPr kumimoji="0"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1. Является ли выражение линейным уравнением с одной переменной? Поясните ответ.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а) 15:3+1=6;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б) 7х+1&gt;5;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в) 3х+5+14;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г) х+4=0.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2. Решите уравнение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а) 2х-7=0;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б) 17+2х=5х+5;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в) 3(х-5) – 2(х+4)=-5х+1.</a:t>
                      </a:r>
                      <a:endParaRPr lang="ru-RU" sz="1800" dirty="0"/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3340100" y="365125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302" name="TextBox 8"/>
          <p:cNvSpPr txBox="1">
            <a:spLocks noChangeArrowheads="1"/>
          </p:cNvSpPr>
          <p:nvPr/>
        </p:nvSpPr>
        <p:spPr bwMode="auto">
          <a:xfrm>
            <a:off x="3028950" y="536575"/>
            <a:ext cx="453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b="1" dirty="0"/>
              <a:t>1 вариант (</a:t>
            </a:r>
            <a:r>
              <a:rPr lang="ru-RU" altLang="ru-RU" sz="2400" b="1" dirty="0"/>
              <a:t>Алгебра, </a:t>
            </a:r>
            <a:r>
              <a:rPr lang="ru-RU" altLang="ru-RU" sz="2400" b="1" dirty="0"/>
              <a:t>7 класс)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719320"/>
              </p:ext>
            </p:extLst>
          </p:nvPr>
        </p:nvGraphicFramePr>
        <p:xfrm>
          <a:off x="2806700" y="1339850"/>
          <a:ext cx="6096000" cy="3754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часть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часть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3567">
                <a:tc>
                  <a:txBody>
                    <a:bodyPr/>
                    <a:lstStyle/>
                    <a:p>
                      <a:pPr marL="342900" lvl="0" indent="-342900">
                        <a:buAutoNum type="arabicPeriod"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Сформулируйте определение линейного уравнения с одной переменной</a:t>
                      </a:r>
                    </a:p>
                    <a:p>
                      <a:pPr marL="342900" lvl="0" indent="-342900">
                        <a:buAutoNum type="arabicPeriod"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None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None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None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None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None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None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None/>
                      </a:pPr>
                      <a:endParaRPr kumimoji="0"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Является ли выражение линейным уравнением с одной переменной? Поясните ответ.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а) 7х+1&gt;5;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б) 3х+5у-1=0;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в) 3х</a:t>
                      </a:r>
                      <a:r>
                        <a:rPr kumimoji="0" lang="ru-RU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+5х-1=0;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г) 0,007-3х=0,26.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2. Решите уравнение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а) 17+2х=5х+5;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б) 3(8х-6)=4(6х-4,5);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в)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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3х-2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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=4.</a:t>
                      </a:r>
                      <a:endParaRPr lang="ru-RU" sz="1800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3206750" y="3251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326" name="TextBox 8"/>
          <p:cNvSpPr txBox="1">
            <a:spLocks noChangeArrowheads="1"/>
          </p:cNvSpPr>
          <p:nvPr/>
        </p:nvSpPr>
        <p:spPr bwMode="auto">
          <a:xfrm>
            <a:off x="2851151" y="628651"/>
            <a:ext cx="453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b="1" dirty="0"/>
              <a:t>2 вариант (</a:t>
            </a:r>
            <a:r>
              <a:rPr lang="ru-RU" altLang="ru-RU" sz="2400" b="1" dirty="0"/>
              <a:t>Алгебра, </a:t>
            </a:r>
            <a:r>
              <a:rPr lang="ru-RU" altLang="ru-RU" sz="2400" b="1" dirty="0"/>
              <a:t>7 класс)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0000" y="819151"/>
            <a:ext cx="1657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latin typeface="+mj-lt"/>
              </a:rPr>
              <a:t>1 вариант</a:t>
            </a: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3810000" y="1441451"/>
            <a:ext cx="4800600" cy="120032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400"/>
              <a:t>Решить уравнение:</a:t>
            </a:r>
          </a:p>
          <a:p>
            <a:r>
              <a:rPr lang="ru-RU" altLang="ru-RU" sz="2400"/>
              <a:t>1. </a:t>
            </a:r>
            <a:r>
              <a:rPr lang="en-US" altLang="ru-RU" sz="2400"/>
              <a:t>log</a:t>
            </a:r>
            <a:r>
              <a:rPr lang="en-US" altLang="ru-RU" sz="2400" baseline="-25000"/>
              <a:t>2</a:t>
            </a:r>
            <a:r>
              <a:rPr lang="en-US" altLang="ru-RU" sz="2400" baseline="30000"/>
              <a:t>2</a:t>
            </a:r>
            <a:r>
              <a:rPr lang="en-US" altLang="ru-RU" sz="2400"/>
              <a:t>x – 4log</a:t>
            </a:r>
            <a:r>
              <a:rPr lang="en-US" altLang="ru-RU" sz="2400" baseline="-25000"/>
              <a:t>2</a:t>
            </a:r>
            <a:r>
              <a:rPr lang="en-US" altLang="ru-RU" sz="2400"/>
              <a:t>x +3=0;</a:t>
            </a:r>
            <a:endParaRPr lang="ru-RU" altLang="ru-RU" sz="2400"/>
          </a:p>
          <a:p>
            <a:r>
              <a:rPr lang="ru-RU" altLang="ru-RU" sz="2400"/>
              <a:t>2. </a:t>
            </a:r>
            <a:r>
              <a:rPr lang="en-US" altLang="ru-RU" sz="2400"/>
              <a:t>log</a:t>
            </a:r>
            <a:r>
              <a:rPr lang="en-US" altLang="ru-RU" sz="2400" baseline="-25000"/>
              <a:t>0.5</a:t>
            </a:r>
            <a:r>
              <a:rPr lang="en-US" altLang="ru-RU" sz="2400" baseline="30000"/>
              <a:t>2</a:t>
            </a:r>
            <a:r>
              <a:rPr lang="en-US" altLang="ru-RU" sz="2400"/>
              <a:t>x +log</a:t>
            </a:r>
            <a:r>
              <a:rPr lang="en-US" altLang="ru-RU" sz="2400" baseline="-25000"/>
              <a:t>0.5</a:t>
            </a:r>
            <a:r>
              <a:rPr lang="en-US" altLang="ru-RU" sz="2400"/>
              <a:t>x +2=0.</a:t>
            </a:r>
            <a:endParaRPr lang="ru-RU" altLang="ru-RU" sz="2400"/>
          </a:p>
        </p:txBody>
      </p:sp>
      <p:sp>
        <p:nvSpPr>
          <p:cNvPr id="5" name="Овал 4"/>
          <p:cNvSpPr/>
          <p:nvPr/>
        </p:nvSpPr>
        <p:spPr>
          <a:xfrm>
            <a:off x="7924800" y="1797139"/>
            <a:ext cx="488950" cy="488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3048" y="3276601"/>
            <a:ext cx="1657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/>
              <a:t>2 вариант</a:t>
            </a:r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3810000" y="3962401"/>
            <a:ext cx="4800600" cy="120032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400"/>
              <a:t>Решить уравнение:</a:t>
            </a:r>
          </a:p>
          <a:p>
            <a:r>
              <a:rPr lang="ru-RU" altLang="ru-RU" sz="2400"/>
              <a:t>1</a:t>
            </a:r>
            <a:r>
              <a:rPr lang="en-US" altLang="ru-RU" sz="2400"/>
              <a:t>. lg</a:t>
            </a:r>
            <a:r>
              <a:rPr lang="en-US" altLang="ru-RU" sz="2400" baseline="30000"/>
              <a:t>2</a:t>
            </a:r>
            <a:r>
              <a:rPr lang="en-US" altLang="ru-RU" sz="2400"/>
              <a:t>x – lgx + 1=9/lg(10x);</a:t>
            </a:r>
            <a:endParaRPr lang="ru-RU" altLang="ru-RU" sz="2400"/>
          </a:p>
          <a:p>
            <a:r>
              <a:rPr lang="en-US" altLang="ru-RU" sz="2400"/>
              <a:t>log</a:t>
            </a:r>
            <a:r>
              <a:rPr lang="en-US" altLang="ru-RU" sz="2400" baseline="-25000"/>
              <a:t>3</a:t>
            </a:r>
            <a:r>
              <a:rPr lang="en-US" altLang="ru-RU" sz="2400" baseline="30000"/>
              <a:t>2</a:t>
            </a:r>
            <a:r>
              <a:rPr lang="en-US" altLang="ru-RU" sz="2400"/>
              <a:t>x + 3log</a:t>
            </a:r>
            <a:r>
              <a:rPr lang="en-US" altLang="ru-RU" sz="2400" baseline="-25000"/>
              <a:t>3</a:t>
            </a:r>
            <a:r>
              <a:rPr lang="en-US" altLang="ru-RU" sz="2400"/>
              <a:t>x +9=37/log9x/27)</a:t>
            </a:r>
            <a:r>
              <a:rPr lang="ru-RU" altLang="ru-RU" sz="2400"/>
              <a:t>.</a:t>
            </a:r>
          </a:p>
        </p:txBody>
      </p:sp>
      <p:sp>
        <p:nvSpPr>
          <p:cNvPr id="9" name="Овал 8"/>
          <p:cNvSpPr/>
          <p:nvPr/>
        </p:nvSpPr>
        <p:spPr>
          <a:xfrm>
            <a:off x="8001000" y="4267200"/>
            <a:ext cx="488950" cy="488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533400"/>
            <a:ext cx="9050483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Задачи для решения в группах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90800" y="1752600"/>
            <a:ext cx="9382992" cy="43513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Решить обе «буквы» задачи.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Разобраться с решениями каждому участнику группы.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Придумать по одному вопросу на понимание решения «своей» задачи в каждую группу.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u="sng" dirty="0" smtClean="0"/>
              <a:t>«Защита» решения:</a:t>
            </a:r>
          </a:p>
          <a:p>
            <a:pPr indent="27432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1. Представить решение задачи пункта а).</a:t>
            </a:r>
          </a:p>
          <a:p>
            <a:pPr indent="27432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2. Представить решение задачи пункта б).</a:t>
            </a:r>
          </a:p>
          <a:p>
            <a:pPr indent="27432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3. Ответить на вопросы слушателей.</a:t>
            </a:r>
          </a:p>
          <a:p>
            <a:pPr indent="27432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4. Задать «свои» вопросы в каждую группу.</a:t>
            </a:r>
          </a:p>
          <a:p>
            <a:pPr indent="27432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5. Выделить </a:t>
            </a:r>
            <a:r>
              <a:rPr lang="ru-RU" dirty="0" err="1" smtClean="0"/>
              <a:t>ошибкоопасные</a:t>
            </a:r>
            <a:r>
              <a:rPr lang="ru-RU" dirty="0" smtClean="0"/>
              <a:t> места.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 В «защите» принимают участие ВСЕ участники группы ОЧНО!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image-10-03-24-04-35-1.jpeg"/>
          <p:cNvPicPr>
            <a:picLocks noChangeAspect="1" noChangeArrowheads="1"/>
          </p:cNvPicPr>
          <p:nvPr/>
        </p:nvPicPr>
        <p:blipFill rotWithShape="1">
          <a:blip r:embed="rId2"/>
          <a:srcRect r="4842" b="5428"/>
          <a:stretch/>
        </p:blipFill>
        <p:spPr bwMode="auto">
          <a:xfrm>
            <a:off x="2057400" y="609600"/>
            <a:ext cx="4362734" cy="5846064"/>
          </a:xfrm>
          <a:prstGeom prst="rect">
            <a:avLst/>
          </a:prstGeom>
          <a:noFill/>
        </p:spPr>
      </p:pic>
      <p:pic>
        <p:nvPicPr>
          <p:cNvPr id="5123" name="Picture 3" descr="C:\Users\admin\Desktop\image-10-03-24-04-3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609600"/>
            <a:ext cx="4791342" cy="5852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499644" y="2561431"/>
            <a:ext cx="71628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94488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Линейная функция, ее свойства и график (7 класс)</a:t>
            </a:r>
            <a:endParaRPr lang="ru-RU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801" y="0"/>
            <a:ext cx="9050483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Уроки погружения в определенную тему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953000" y="1143000"/>
            <a:ext cx="5724525" cy="273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114800"/>
            <a:ext cx="7391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8992" y="381000"/>
            <a:ext cx="9944101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Сообщения и презентации, подготовленные  продвинутыми учащимися в математике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124200" y="2438400"/>
            <a:ext cx="7134225" cy="309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0575" y="14069"/>
            <a:ext cx="7831323" cy="1275026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Подготовка к ЕГЭ – 2024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admin\Desktop\image-10-03-24-02-31-8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6200" y="1377159"/>
            <a:ext cx="2720537" cy="4185442"/>
          </a:xfrm>
          <a:prstGeom prst="rect">
            <a:avLst/>
          </a:prstGeom>
          <a:noFill/>
        </p:spPr>
      </p:pic>
      <p:pic>
        <p:nvPicPr>
          <p:cNvPr id="2052" name="Picture 4" descr="C:\Users\admin\Desktop\image-10-03-24-02-31-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2914" y="1377159"/>
            <a:ext cx="3069324" cy="4185442"/>
          </a:xfrm>
          <a:prstGeom prst="rect">
            <a:avLst/>
          </a:prstGeom>
          <a:noFill/>
        </p:spPr>
      </p:pic>
      <p:pic>
        <p:nvPicPr>
          <p:cNvPr id="2054" name="Picture 6" descr="C:\Users\admin\Desktop\image-10-03-24-02-31-5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69572" y="1377158"/>
            <a:ext cx="2763677" cy="4224729"/>
          </a:xfrm>
          <a:prstGeom prst="rect">
            <a:avLst/>
          </a:prstGeom>
          <a:noFill/>
        </p:spPr>
      </p:pic>
      <p:pic>
        <p:nvPicPr>
          <p:cNvPr id="2055" name="Picture 7" descr="C:\Users\admin\Desktop\image-10-03-24-02-31-6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47672" y="1364248"/>
            <a:ext cx="2798282" cy="42371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371336"/>
            <a:ext cx="3657600" cy="430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432816"/>
            <a:ext cx="2906336" cy="41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/>
          <a:srcRect l="4010" t="3226" r="3759" b="-1"/>
          <a:stretch/>
        </p:blipFill>
        <p:spPr bwMode="auto">
          <a:xfrm>
            <a:off x="7772400" y="451573"/>
            <a:ext cx="3962400" cy="258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-35169"/>
            <a:ext cx="9050483" cy="1325563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Подготовка к ОГЭ – 2024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37323" y="1253331"/>
            <a:ext cx="3353677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1" y="2438400"/>
            <a:ext cx="362134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4400" y="1253331"/>
            <a:ext cx="3542569" cy="280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94488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Линейная функция, ее свойства и график (7 класс)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71800" y="1981200"/>
            <a:ext cx="8305800" cy="47213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Постройте график функции </a:t>
            </a:r>
          </a:p>
          <a:p>
            <a:pPr>
              <a:buNone/>
            </a:pPr>
            <a:r>
              <a:rPr lang="ru-RU" dirty="0" smtClean="0"/>
              <a:t>        </a:t>
            </a:r>
            <a:r>
              <a:rPr lang="ru-RU" i="1" dirty="0" err="1" smtClean="0"/>
              <a:t>х</a:t>
            </a:r>
            <a:r>
              <a:rPr lang="ru-RU" dirty="0" smtClean="0"/>
              <a:t> – 2,5, если </a:t>
            </a:r>
            <a:r>
              <a:rPr lang="ru-RU" i="1" dirty="0" err="1" smtClean="0"/>
              <a:t>х</a:t>
            </a:r>
            <a:r>
              <a:rPr lang="ru-RU" dirty="0" smtClean="0"/>
              <a:t> </a:t>
            </a:r>
            <a:r>
              <a:rPr lang="ru-RU" dirty="0" smtClean="0">
                <a:sym typeface="Symbol"/>
              </a:rPr>
              <a:t> 2,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у</a:t>
            </a:r>
            <a:r>
              <a:rPr lang="ru-RU" dirty="0" smtClean="0"/>
              <a:t> =   - </a:t>
            </a:r>
            <a:r>
              <a:rPr lang="ru-RU" i="1" dirty="0" smtClean="0"/>
              <a:t>х</a:t>
            </a:r>
            <a:r>
              <a:rPr lang="ru-RU" dirty="0" smtClean="0"/>
              <a:t> + 1,5, если 2 </a:t>
            </a:r>
            <a:r>
              <a:rPr lang="ru-RU" dirty="0" smtClean="0">
                <a:sym typeface="Symbol"/>
              </a:rPr>
              <a:t> </a:t>
            </a:r>
            <a:r>
              <a:rPr lang="ru-RU" i="1" dirty="0" smtClean="0">
                <a:sym typeface="Symbol"/>
              </a:rPr>
              <a:t>х</a:t>
            </a:r>
            <a:r>
              <a:rPr lang="ru-RU" dirty="0" smtClean="0">
                <a:sym typeface="Symbol"/>
              </a:rPr>
              <a:t>  3,</a:t>
            </a:r>
          </a:p>
          <a:p>
            <a:pPr>
              <a:buNone/>
            </a:pPr>
            <a:r>
              <a:rPr lang="ru-RU" dirty="0" smtClean="0"/>
              <a:t>        </a:t>
            </a:r>
            <a:r>
              <a:rPr lang="ru-RU" i="1" dirty="0" err="1" smtClean="0"/>
              <a:t>х</a:t>
            </a:r>
            <a:r>
              <a:rPr lang="ru-RU" dirty="0" smtClean="0"/>
              <a:t> – 5, если </a:t>
            </a:r>
            <a:r>
              <a:rPr lang="ru-RU" i="1" dirty="0" err="1" smtClean="0"/>
              <a:t>х</a:t>
            </a:r>
            <a:r>
              <a:rPr lang="ru-RU" dirty="0" smtClean="0"/>
              <a:t> </a:t>
            </a:r>
            <a:r>
              <a:rPr lang="ru-RU" dirty="0" smtClean="0">
                <a:sym typeface="Symbol"/>
              </a:rPr>
              <a:t> 3.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Определите, при каких значениях </a:t>
            </a:r>
            <a:r>
              <a:rPr lang="ru-RU" i="1" dirty="0" err="1" smtClean="0"/>
              <a:t>m</a:t>
            </a:r>
            <a:r>
              <a:rPr lang="ru-RU" dirty="0" smtClean="0"/>
              <a:t> прямая </a:t>
            </a:r>
          </a:p>
          <a:p>
            <a:pPr>
              <a:buNone/>
            </a:pPr>
            <a:r>
              <a:rPr lang="ru-RU" i="1" dirty="0" smtClean="0"/>
              <a:t>y</a:t>
            </a:r>
            <a:r>
              <a:rPr lang="ru-RU" dirty="0" smtClean="0"/>
              <a:t> = </a:t>
            </a:r>
            <a:r>
              <a:rPr lang="ru-RU" i="1" dirty="0" smtClean="0"/>
              <a:t>m</a:t>
            </a:r>
            <a:r>
              <a:rPr lang="ru-RU" dirty="0" smtClean="0"/>
              <a:t> имеет с графиком ровно две общие точки.</a:t>
            </a:r>
          </a:p>
        </p:txBody>
      </p:sp>
      <p:sp>
        <p:nvSpPr>
          <p:cNvPr id="4" name="Левая фигурная скобка 3"/>
          <p:cNvSpPr/>
          <p:nvPr/>
        </p:nvSpPr>
        <p:spPr>
          <a:xfrm>
            <a:off x="3657600" y="2667000"/>
            <a:ext cx="152400" cy="10668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457200"/>
            <a:ext cx="9050483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Квадратичная функция, прямая и обратная пропорциональности (8 класс)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46088" y="1800348"/>
            <a:ext cx="7682706" cy="456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810000" y="2362200"/>
            <a:ext cx="6659278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1" y="228600"/>
            <a:ext cx="71913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7326" y="427039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Квадратичная функция, 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прямая и обратная пропорциональности,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i="1" dirty="0">
                <a:solidFill>
                  <a:schemeClr val="tx1"/>
                </a:solidFill>
              </a:rPr>
              <a:t>у</a:t>
            </a:r>
            <a:r>
              <a:rPr lang="ru-RU" sz="2400" dirty="0">
                <a:solidFill>
                  <a:schemeClr val="tx1"/>
                </a:solidFill>
              </a:rPr>
              <a:t> = </a:t>
            </a:r>
            <a:r>
              <a:rPr lang="ru-RU" sz="2400" dirty="0">
                <a:solidFill>
                  <a:schemeClr val="tx1"/>
                </a:solidFill>
                <a:sym typeface="Symbol"/>
              </a:rPr>
              <a:t></a:t>
            </a:r>
            <a:r>
              <a:rPr lang="ru-RU" sz="2400" i="1" dirty="0" err="1">
                <a:solidFill>
                  <a:schemeClr val="tx1"/>
                </a:solidFill>
                <a:sym typeface="Symbol"/>
              </a:rPr>
              <a:t>х</a:t>
            </a:r>
            <a:r>
              <a:rPr lang="ru-RU" sz="2400" dirty="0">
                <a:solidFill>
                  <a:schemeClr val="tx1"/>
                </a:solidFill>
                <a:sym typeface="Symbol"/>
              </a:rPr>
              <a:t>, </a:t>
            </a:r>
            <a:r>
              <a:rPr lang="ru-RU" sz="2400" i="1" dirty="0">
                <a:solidFill>
                  <a:schemeClr val="tx1"/>
                </a:solidFill>
                <a:sym typeface="Symbol"/>
              </a:rPr>
              <a:t>у</a:t>
            </a:r>
            <a:r>
              <a:rPr lang="ru-RU" sz="2400" dirty="0">
                <a:solidFill>
                  <a:schemeClr val="tx1"/>
                </a:solidFill>
                <a:sym typeface="Symbol"/>
              </a:rPr>
              <a:t> = 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|</a:t>
            </a:r>
            <a:r>
              <a:rPr lang="en-US" sz="2400" i="1" dirty="0">
                <a:solidFill>
                  <a:schemeClr val="tx1"/>
                </a:solidFill>
                <a:sym typeface="Symbol"/>
              </a:rPr>
              <a:t>x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|</a:t>
            </a:r>
            <a:r>
              <a:rPr lang="ru-RU" sz="2400" dirty="0">
                <a:solidFill>
                  <a:schemeClr val="tx1"/>
                </a:solidFill>
                <a:sym typeface="Symbol"/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 (8 класс)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27426" y="5442466"/>
            <a:ext cx="69723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455926" y="1715815"/>
            <a:ext cx="452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Примеры из учебника А.Г.Мордковича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55926" y="5073134"/>
            <a:ext cx="240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Из материалов ОГЭ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6667" t="32222" r="31667" b="42593"/>
          <a:stretch/>
        </p:blipFill>
        <p:spPr>
          <a:xfrm>
            <a:off x="3038856" y="2125878"/>
            <a:ext cx="5864190" cy="16079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9166" t="38148" r="26667" b="41111"/>
          <a:stretch/>
        </p:blipFill>
        <p:spPr>
          <a:xfrm>
            <a:off x="3048000" y="3733800"/>
            <a:ext cx="6368148" cy="1371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7315200" cy="33496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9 класс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838200"/>
            <a:ext cx="793948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1" y="2819400"/>
            <a:ext cx="764215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6906" y="454040"/>
            <a:ext cx="7467600" cy="411162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9</a:t>
            </a:r>
            <a:r>
              <a:rPr lang="ru-RU" sz="2800" dirty="0">
                <a:solidFill>
                  <a:schemeClr val="tx1"/>
                </a:solidFill>
              </a:rPr>
              <a:t> класс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1" y="1981199"/>
            <a:ext cx="70008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124200"/>
            <a:ext cx="68770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1" y="4191000"/>
            <a:ext cx="7019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/>
          <a:srcRect t="-1" b="10112"/>
          <a:stretch/>
        </p:blipFill>
        <p:spPr bwMode="auto">
          <a:xfrm>
            <a:off x="2209801" y="5105400"/>
            <a:ext cx="7000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895600" y="1253489"/>
            <a:ext cx="647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https://www.time4math.ru</a:t>
            </a:r>
            <a:r>
              <a:rPr lang="en-US" sz="2000" b="1" dirty="0"/>
              <a:t>/</a:t>
            </a:r>
            <a:r>
              <a:rPr lang="ru-RU" sz="2000" b="1" dirty="0"/>
              <a:t> – «Распечатай и реши»</a:t>
            </a:r>
            <a:endParaRPr lang="ru-RU" sz="2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АБЛОН презентации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</Template>
  <TotalTime>246</TotalTime>
  <Words>550</Words>
  <Application>Microsoft Office PowerPoint</Application>
  <PresentationFormat>Широкоэкранный</PresentationFormat>
  <Paragraphs>101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Calibri</vt:lpstr>
      <vt:lpstr>Symbol</vt:lpstr>
      <vt:lpstr>Times New Roman</vt:lpstr>
      <vt:lpstr>Wingdings</vt:lpstr>
      <vt:lpstr>ШАБЛОН презентации</vt:lpstr>
      <vt:lpstr>Баянкина Людмила Анатольевна,  учитель математики  МБОУ «Лицей №124» г. Барнаула, 27.03.2024 </vt:lpstr>
      <vt:lpstr>Линейная функция, ее свойства и график (7 класс)</vt:lpstr>
      <vt:lpstr>Линейная функция, ее свойства и график (7 класс)</vt:lpstr>
      <vt:lpstr>Линейная функция, ее свойства и график (7 класс)</vt:lpstr>
      <vt:lpstr>Квадратичная функция, прямая и обратная пропорциональности (8 класс)</vt:lpstr>
      <vt:lpstr>Презентация PowerPoint</vt:lpstr>
      <vt:lpstr>Квадратичная функция,  прямая и обратная пропорциональности,  у = х, у = |x|  (8 класс)</vt:lpstr>
      <vt:lpstr>9 класс</vt:lpstr>
      <vt:lpstr>9 класс</vt:lpstr>
      <vt:lpstr>Решу ОГЭ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ВПР</vt:lpstr>
      <vt:lpstr>Коллективный способ обучения</vt:lpstr>
      <vt:lpstr>Текущий  контроль</vt:lpstr>
      <vt:lpstr>Виды выходного контроля: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для решения в группах</vt:lpstr>
      <vt:lpstr>Презентация PowerPoint</vt:lpstr>
      <vt:lpstr>Уроки погружения в определенную тему</vt:lpstr>
      <vt:lpstr>Сообщения и презентации, подготовленные  продвинутыми учащимися в математике</vt:lpstr>
      <vt:lpstr>Подготовка к ЕГЭ – 2024</vt:lpstr>
      <vt:lpstr>Презентация PowerPoint</vt:lpstr>
      <vt:lpstr>Подготовка к ОГЭ – 2024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Баянкина Л.А.,  учитель математики  МБОУ «Лицей №124», 27.03.2024</dc:title>
  <dc:creator>admin</dc:creator>
  <cp:lastModifiedBy>Решетникова Н.В.</cp:lastModifiedBy>
  <cp:revision>46</cp:revision>
  <dcterms:created xsi:type="dcterms:W3CDTF">2024-03-09T14:37:54Z</dcterms:created>
  <dcterms:modified xsi:type="dcterms:W3CDTF">2024-03-21T04:57:48Z</dcterms:modified>
</cp:coreProperties>
</file>