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9" r:id="rId2"/>
    <p:sldMasterId id="2147483678" r:id="rId3"/>
  </p:sldMasterIdLst>
  <p:notesMasterIdLst>
    <p:notesMasterId r:id="rId22"/>
  </p:notesMasterIdLst>
  <p:sldIdLst>
    <p:sldId id="297" r:id="rId4"/>
    <p:sldId id="298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30" r:id="rId13"/>
    <p:sldId id="331" r:id="rId14"/>
    <p:sldId id="333" r:id="rId15"/>
    <p:sldId id="332" r:id="rId16"/>
    <p:sldId id="335" r:id="rId17"/>
    <p:sldId id="338" r:id="rId18"/>
    <p:sldId id="336" r:id="rId19"/>
    <p:sldId id="337" r:id="rId20"/>
    <p:sldId id="334" r:id="rId21"/>
  </p:sldIdLst>
  <p:sldSz cx="9144000" cy="5143500" type="screen16x9"/>
  <p:notesSz cx="6858000" cy="9144000"/>
  <p:embeddedFontLst>
    <p:embeddedFont>
      <p:font typeface="PT Sans" panose="020B0604020202020204" charset="-52"/>
      <p:regular r:id="rId23"/>
      <p:bold r:id="rId24"/>
    </p:embeddedFont>
    <p:embeddedFont>
      <p:font typeface="Abhaya Libre" panose="02000503000000000000" pitchFamily="2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Jost" pitchFamily="2" charset="-52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716B"/>
    <a:srgbClr val="9CC0C0"/>
    <a:srgbClr val="619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F192B8-534E-4357-97EE-F4E1D07FE1A2}">
  <a:tblStyle styleId="{DBF192B8-534E-4357-97EE-F4E1D07FE1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BDED41-F783-433E-BBC6-BFF15690B51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1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49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448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2549400" y="1631588"/>
            <a:ext cx="40452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2549400" y="2276813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 dirty="0"/>
          </a:p>
        </p:txBody>
      </p:sp>
      <p:sp>
        <p:nvSpPr>
          <p:cNvPr id="69" name="Google Shape;69;p9"/>
          <p:cNvSpPr/>
          <p:nvPr/>
        </p:nvSpPr>
        <p:spPr>
          <a:xfrm rot="10800000" flipH="1">
            <a:off x="0" y="2166529"/>
            <a:ext cx="1422110" cy="16395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 rot="10800000">
            <a:off x="8109284" y="-2439"/>
            <a:ext cx="1034716" cy="153045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 rot="10800000" flipH="1">
            <a:off x="0" y="4301036"/>
            <a:ext cx="2913300" cy="596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/>
          <p:nvPr/>
        </p:nvSpPr>
        <p:spPr>
          <a:xfrm rot="10800000" flipH="1">
            <a:off x="390725" y="-2450"/>
            <a:ext cx="6774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9"/>
          <p:cNvSpPr/>
          <p:nvPr/>
        </p:nvSpPr>
        <p:spPr>
          <a:xfrm rot="10800000" flipH="1">
            <a:off x="7362134" y="141678"/>
            <a:ext cx="1494300" cy="48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4" name="Google Shape;74;p9"/>
          <p:cNvCxnSpPr/>
          <p:nvPr/>
        </p:nvCxnSpPr>
        <p:spPr>
          <a:xfrm rot="10800000">
            <a:off x="615230" y="-448851"/>
            <a:ext cx="0" cy="4350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" name="Google Shape;75;p9"/>
          <p:cNvCxnSpPr/>
          <p:nvPr/>
        </p:nvCxnSpPr>
        <p:spPr>
          <a:xfrm flipH="1">
            <a:off x="7362134" y="329373"/>
            <a:ext cx="1494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76;p9"/>
          <p:cNvCxnSpPr/>
          <p:nvPr/>
        </p:nvCxnSpPr>
        <p:spPr>
          <a:xfrm rot="10800000">
            <a:off x="0" y="4684323"/>
            <a:ext cx="3402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08750" y="1202685"/>
            <a:ext cx="4326600" cy="22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 hasCustomPrompt="1"/>
          </p:nvPr>
        </p:nvSpPr>
        <p:spPr>
          <a:xfrm>
            <a:off x="2408663" y="3559536"/>
            <a:ext cx="4326600" cy="44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ru-RU" dirty="0"/>
              <a:t>Подзаголовок слайда</a:t>
            </a: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745375" y="298744"/>
            <a:ext cx="5629982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cxnSp>
        <p:nvCxnSpPr>
          <p:cNvPr id="18" name="Google Shape;18;p3"/>
          <p:cNvCxnSpPr/>
          <p:nvPr/>
        </p:nvCxnSpPr>
        <p:spPr>
          <a:xfrm rot="10800000">
            <a:off x="-203124" y="539500"/>
            <a:ext cx="312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5;p3"/>
          <p:cNvSpPr txBox="1">
            <a:spLocks/>
          </p:cNvSpPr>
          <p:nvPr userDrawn="1"/>
        </p:nvSpPr>
        <p:spPr>
          <a:xfrm>
            <a:off x="2587586" y="3922426"/>
            <a:ext cx="5629982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516063"/>
            <a:ext cx="7171405" cy="3300063"/>
          </a:xfrm>
        </p:spPr>
        <p:txBody>
          <a:bodyPr/>
          <a:lstStyle>
            <a:lvl1pPr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260609" y="173165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260610" y="278670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3260611" y="3866482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11925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42" name="Google Shape;142;p17"/>
          <p:cNvSpPr txBox="1">
            <a:spLocks noGrp="1"/>
          </p:cNvSpPr>
          <p:nvPr>
            <p:ph type="subTitle" idx="1" hasCustomPrompt="1"/>
          </p:nvPr>
        </p:nvSpPr>
        <p:spPr>
          <a:xfrm>
            <a:off x="80211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2" hasCustomPrompt="1"/>
          </p:nvPr>
        </p:nvSpPr>
        <p:spPr>
          <a:xfrm>
            <a:off x="335145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3" hasCustomPrompt="1"/>
          </p:nvPr>
        </p:nvSpPr>
        <p:spPr>
          <a:xfrm>
            <a:off x="590079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4"/>
          </p:nvPr>
        </p:nvSpPr>
        <p:spPr>
          <a:xfrm>
            <a:off x="802110" y="1430599"/>
            <a:ext cx="2441100" cy="719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5"/>
          </p:nvPr>
        </p:nvSpPr>
        <p:spPr>
          <a:xfrm>
            <a:off x="3322939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6"/>
          </p:nvPr>
        </p:nvSpPr>
        <p:spPr>
          <a:xfrm>
            <a:off x="5900790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8" name="Google Shape;148;p17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7"/>
          <p:cNvSpPr/>
          <p:nvPr/>
        </p:nvSpPr>
        <p:spPr>
          <a:xfrm flipH="1">
            <a:off x="959300" y="4594550"/>
            <a:ext cx="2913300" cy="442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"/>
          <p:cNvSpPr/>
          <p:nvPr/>
        </p:nvSpPr>
        <p:spPr>
          <a:xfrm flipH="1">
            <a:off x="8421600" y="3701150"/>
            <a:ext cx="722400" cy="14331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1" name="Google Shape;151;p17"/>
          <p:cNvCxnSpPr/>
          <p:nvPr/>
        </p:nvCxnSpPr>
        <p:spPr>
          <a:xfrm rot="10800000">
            <a:off x="-40600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17"/>
          <p:cNvSpPr/>
          <p:nvPr/>
        </p:nvSpPr>
        <p:spPr>
          <a:xfrm flipH="1">
            <a:off x="7312200" y="0"/>
            <a:ext cx="1831800" cy="4422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" name="Google Shape;154;p17"/>
          <p:cNvCxnSpPr/>
          <p:nvPr/>
        </p:nvCxnSpPr>
        <p:spPr>
          <a:xfrm rot="10800000">
            <a:off x="7312200" y="22110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13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22" name="Google Shape;22;p4"/>
          <p:cNvSpPr/>
          <p:nvPr/>
        </p:nvSpPr>
        <p:spPr>
          <a:xfrm rot="10800000" flipH="1">
            <a:off x="0" y="25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0" y="2227700"/>
            <a:ext cx="438600" cy="291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4"/>
          <p:cNvCxnSpPr>
            <a:stCxn id="26" idx="0"/>
            <a:endCxn id="26" idx="2"/>
          </p:cNvCxnSpPr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722375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1"/>
          </p:nvPr>
        </p:nvSpPr>
        <p:spPr>
          <a:xfrm>
            <a:off x="4791274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4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74C0-00E4-4C9E-9CC8-7D7CEA9F6DB8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B4D2-0743-46FA-8C62-59E251002B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9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37A00-81BF-4465-9742-F9E89D04E614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85BD3-FBA0-4092-9C91-163B42BE8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1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eti.timchenkofoundation.org/wp-content/uploads/2021/03/%D0%9C%D0%B5%D1%82%D0%BE%D0%B4%D0%B8%D1%87%D0%BA%D0%B0-%D0%98%D0%B7%D0%BE%D1%82%D0%B5%D1%80%D0%B0%D0%BF%D0%B8%D1%8F-%D0%A0%D0%9E%D0%A7%D0%95%D0%92.pdf?ysclid=lu6w28dzqw426361785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infourok.ru/katalog-igr-energizatorov-dlya-primeneniya-na-urokah-i-vo-vneurochnoj-deyatelnosti-pri-rabote-s-detmi-ovz-5233032.html?ysclid=lu6us46b2a106226266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46366" y="1935008"/>
            <a:ext cx="4908924" cy="1320424"/>
          </a:xfrm>
        </p:spPr>
        <p:txBody>
          <a:bodyPr/>
          <a:lstStyle/>
          <a:p>
            <a:r>
              <a:rPr lang="ru-RU" sz="3200" b="0" dirty="0"/>
              <a:t/>
            </a:r>
            <a:br>
              <a:rPr lang="ru-RU" sz="3200" b="0" dirty="0"/>
            </a:br>
            <a:r>
              <a:rPr lang="ru-RU" sz="3600" dirty="0"/>
              <a:t>Методы работы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dirty="0" smtClean="0"/>
              <a:t>с </a:t>
            </a:r>
            <a:r>
              <a:rPr lang="ru-RU" b="0" dirty="0"/>
              <a:t>обучающимися</a:t>
            </a:r>
            <a:r>
              <a:rPr lang="ru-RU" b="0" dirty="0" smtClean="0"/>
              <a:t>, </a:t>
            </a:r>
            <a:r>
              <a:rPr lang="ru-RU" b="0" dirty="0"/>
              <a:t>имеющими </a:t>
            </a:r>
            <a:r>
              <a:rPr lang="ru-RU" b="0" dirty="0" smtClean="0"/>
              <a:t>ограниченные возможности</a:t>
            </a:r>
            <a:endParaRPr lang="ru-RU" b="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373265" y="3817246"/>
            <a:ext cx="4294691" cy="1219641"/>
          </a:xfrm>
        </p:spPr>
        <p:txBody>
          <a:bodyPr/>
          <a:lstStyle/>
          <a:p>
            <a:pPr algn="l"/>
            <a:r>
              <a:rPr lang="ru-RU" sz="1600" dirty="0"/>
              <a:t>Меркулова </a:t>
            </a:r>
            <a:r>
              <a:rPr lang="ru-RU" sz="1600" dirty="0" smtClean="0"/>
              <a:t>Оксана Валерьевна,</a:t>
            </a:r>
            <a:endParaRPr lang="ru-RU" sz="1600" dirty="0"/>
          </a:p>
          <a:p>
            <a:pPr algn="l"/>
            <a:r>
              <a:rPr lang="ru-RU" sz="1600" dirty="0" smtClean="0"/>
              <a:t>учитель </a:t>
            </a:r>
            <a:r>
              <a:rPr lang="ru-RU" sz="1600" dirty="0"/>
              <a:t>начальных классов, </a:t>
            </a:r>
            <a:r>
              <a:rPr lang="ru-RU" sz="1600" dirty="0" smtClean="0"/>
              <a:t>ИЗО </a:t>
            </a:r>
            <a:r>
              <a:rPr lang="ru-RU" sz="1600" dirty="0"/>
              <a:t>и музыки </a:t>
            </a:r>
            <a:endParaRPr lang="ru-RU" sz="1600" dirty="0" smtClean="0"/>
          </a:p>
          <a:p>
            <a:pPr algn="l"/>
            <a:r>
              <a:rPr lang="ru-RU" sz="1600" dirty="0" smtClean="0"/>
              <a:t>МБОУ </a:t>
            </a:r>
            <a:r>
              <a:rPr lang="ru-RU" sz="1600" dirty="0"/>
              <a:t>«СОШ №59</a:t>
            </a:r>
            <a:r>
              <a:rPr lang="ru-RU" sz="1600" dirty="0" smtClean="0"/>
              <a:t>» г. Барнаул</a:t>
            </a:r>
            <a:endParaRPr lang="ru-RU" sz="1600" dirty="0"/>
          </a:p>
          <a:p>
            <a:pPr algn="l"/>
            <a:r>
              <a:rPr lang="ru-RU" sz="1600" dirty="0"/>
              <a:t>     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52" y="145651"/>
            <a:ext cx="983795" cy="7157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49" y="-148306"/>
            <a:ext cx="2256590" cy="12693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47" y="-27007"/>
            <a:ext cx="1553581" cy="116518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95A9877-3F35-1420-68AB-493A5AEF3D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74" r="4314" b="3514"/>
          <a:stretch/>
        </p:blipFill>
        <p:spPr>
          <a:xfrm>
            <a:off x="6757739" y="1935008"/>
            <a:ext cx="1526650" cy="2124509"/>
          </a:xfrm>
          <a:prstGeom prst="rect">
            <a:avLst/>
          </a:prstGeom>
          <a:ln w="12700">
            <a:solidFill>
              <a:srgbClr val="12716B"/>
            </a:solidFill>
          </a:ln>
        </p:spPr>
      </p:pic>
      <p:sp>
        <p:nvSpPr>
          <p:cNvPr id="10" name="Google Shape;633;p48"/>
          <p:cNvSpPr/>
          <p:nvPr/>
        </p:nvSpPr>
        <p:spPr>
          <a:xfrm rot="16200000">
            <a:off x="7997046" y="3464013"/>
            <a:ext cx="863859" cy="15220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EC4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2414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0D9E249-EC49-5A41-E8F9-0D69C1C293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3090" y="921718"/>
            <a:ext cx="7171405" cy="3300063"/>
          </a:xfrm>
        </p:spPr>
        <p:txBody>
          <a:bodyPr/>
          <a:lstStyle/>
          <a:p>
            <a:pPr indent="228600"/>
            <a:r>
              <a:rPr lang="ru-RU" sz="1800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Упр. № 7 </a:t>
            </a:r>
            <a:r>
              <a:rPr lang="ru-RU" sz="18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«</a:t>
            </a:r>
            <a:r>
              <a:rPr lang="ru-RU" sz="1800" i="1" dirty="0" err="1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Кляксография</a:t>
            </a:r>
            <a:r>
              <a:rPr lang="ru-RU" sz="18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»</a:t>
            </a:r>
            <a:endParaRPr lang="ru-RU" sz="1800" dirty="0">
              <a:solidFill>
                <a:schemeClr val="accent1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1800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На бумагу наносится крупная капля краски. Её нужно раздувать в разных направлениях, чтобы добиться какого-то более чёткого </a:t>
            </a:r>
            <a:r>
              <a:rPr lang="ru-RU" sz="1800" dirty="0" smtClean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очертания</a:t>
            </a:r>
            <a:endParaRPr lang="ru-RU" sz="1800" dirty="0">
              <a:solidFill>
                <a:schemeClr val="accent1"/>
              </a:solidFill>
              <a:effectLst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693917F-3AC7-7BC6-D6FE-58393BC1B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663" y="298450"/>
            <a:ext cx="5630862" cy="893763"/>
          </a:xfrm>
        </p:spPr>
        <p:txBody>
          <a:bodyPr/>
          <a:lstStyle/>
          <a:p>
            <a:r>
              <a:rPr lang="ru-RU" dirty="0" err="1"/>
              <a:t>Изотерапия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767F486-60F6-176B-AE62-80DB2EC6C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1" t="23798" r="71444" b="30642"/>
          <a:stretch/>
        </p:blipFill>
        <p:spPr>
          <a:xfrm>
            <a:off x="1351722" y="2271505"/>
            <a:ext cx="1852654" cy="2673921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994" y="2097683"/>
            <a:ext cx="3882230" cy="291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64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1B9CCBC-3BCF-8039-9AB8-2B0359462F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917" y="1271171"/>
            <a:ext cx="3939304" cy="1082415"/>
          </a:xfrm>
        </p:spPr>
        <p:txBody>
          <a:bodyPr>
            <a:normAutofit/>
          </a:bodyPr>
          <a:lstStyle/>
          <a:p>
            <a:pPr indent="228600"/>
            <a:r>
              <a:rPr lang="ru-RU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Упр. № 8 </a:t>
            </a:r>
            <a:r>
              <a:rPr lang="ru-RU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«Рисование музыки»</a:t>
            </a:r>
            <a:endParaRPr lang="ru-RU" dirty="0">
              <a:solidFill>
                <a:schemeClr val="accent1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Цель — восстановление сил</a:t>
            </a:r>
            <a:r>
              <a:rPr lang="ru-RU" dirty="0" smtClean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ru-RU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расслабление, </a:t>
            </a:r>
            <a:r>
              <a:rPr lang="ru-RU" dirty="0" smtClean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успокоение</a:t>
            </a:r>
            <a:endParaRPr lang="ru-RU" dirty="0">
              <a:solidFill>
                <a:schemeClr val="accent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808055C-215F-D5F6-6B3A-6B3EB4AA5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663" y="298450"/>
            <a:ext cx="3894137" cy="893763"/>
          </a:xfrm>
        </p:spPr>
        <p:txBody>
          <a:bodyPr/>
          <a:lstStyle/>
          <a:p>
            <a:r>
              <a:rPr lang="ru-RU" dirty="0" err="1"/>
              <a:t>Изотерапия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8E1D98B-478E-023D-9A18-BDF5BC6BCC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75" r="21572"/>
          <a:stretch/>
        </p:blipFill>
        <p:spPr>
          <a:xfrm>
            <a:off x="5885290" y="0"/>
            <a:ext cx="3258710" cy="2783565"/>
          </a:xfrm>
          <a:prstGeom prst="rect">
            <a:avLst/>
          </a:prstGeom>
          <a:ln>
            <a:solidFill>
              <a:srgbClr val="12716B"/>
            </a:solidFill>
          </a:ln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xmlns="" id="{41B9CCBC-3BCF-8039-9AB8-2B0359462FB0}"/>
              </a:ext>
            </a:extLst>
          </p:cNvPr>
          <p:cNvSpPr txBox="1">
            <a:spLocks/>
          </p:cNvSpPr>
          <p:nvPr/>
        </p:nvSpPr>
        <p:spPr>
          <a:xfrm>
            <a:off x="759917" y="2521128"/>
            <a:ext cx="7461732" cy="2426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28600">
              <a:buClrTx/>
            </a:pPr>
            <a:r>
              <a:rPr lang="ru-RU" dirty="0" smtClean="0">
                <a:solidFill>
                  <a:schemeClr val="accent1"/>
                </a:solidFill>
                <a:ea typeface="Times New Roman" panose="02020603050405020304" pitchFamily="18" charset="0"/>
              </a:rPr>
              <a:t>Что для этого нужно:</a:t>
            </a:r>
          </a:p>
          <a:p>
            <a:pPr indent="0">
              <a:spcBef>
                <a:spcPts val="1125"/>
              </a:spcBef>
              <a:spcAft>
                <a:spcPts val="1125"/>
              </a:spcAft>
              <a:buClrTx/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accent1"/>
                </a:solidFill>
                <a:ea typeface="Times New Roman" panose="02020603050405020304" pitchFamily="18" charset="0"/>
              </a:rPr>
              <a:t>Спокойная мелодия. Листы бумаги. Акварель. Кисточка.</a:t>
            </a:r>
          </a:p>
          <a:p>
            <a:pPr indent="228600">
              <a:buClrTx/>
            </a:pPr>
            <a:r>
              <a:rPr lang="ru-RU" dirty="0" smtClean="0">
                <a:solidFill>
                  <a:schemeClr val="accent1"/>
                </a:solidFill>
                <a:ea typeface="Times New Roman" panose="02020603050405020304" pitchFamily="18" charset="0"/>
              </a:rPr>
              <a:t>В начале занятия </a:t>
            </a:r>
            <a:r>
              <a:rPr lang="ru-RU" i="1" dirty="0" smtClean="0">
                <a:solidFill>
                  <a:schemeClr val="accent1"/>
                </a:solidFill>
                <a:ea typeface="Times New Roman" panose="02020603050405020304" pitchFamily="18" charset="0"/>
              </a:rPr>
              <a:t>(первые 10 минут)</a:t>
            </a:r>
            <a:r>
              <a:rPr lang="ru-RU" dirty="0" smtClean="0">
                <a:solidFill>
                  <a:schemeClr val="accent1"/>
                </a:solidFill>
                <a:ea typeface="Times New Roman" panose="02020603050405020304" pitchFamily="18" charset="0"/>
              </a:rPr>
              <a:t> нужно закрыть глаза и погрузиться в музыку. Затем можно брать кисть и рисовать. В процессе работы рука должна спонтанно следовать за музыкой. При выполнении упражнения нужно сосредоточиться на своих чувствах и картинах, которые возникают перед глазами</a:t>
            </a:r>
          </a:p>
          <a:p>
            <a:pPr>
              <a:buClrTx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052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123976-81C6-A01D-C3E3-54E17831BB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17232" y="1477598"/>
            <a:ext cx="3463492" cy="3707762"/>
          </a:xfrm>
        </p:spPr>
        <p:txBody>
          <a:bodyPr/>
          <a:lstStyle/>
          <a:p>
            <a:pPr indent="228600"/>
            <a:r>
              <a:rPr lang="ru-RU" sz="1800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Упр. № 9 </a:t>
            </a:r>
            <a:r>
              <a:rPr lang="ru-RU" sz="18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«Рисование губкой»</a:t>
            </a:r>
            <a:endParaRPr lang="ru-RU" sz="1800" dirty="0">
              <a:solidFill>
                <a:schemeClr val="accent1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1800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Это необычная техника рисования. Идёт большая работа с цветом.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1800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Губкой легко закрасить большие поверхности. Можно использовать готовые трафареты, а можно вырезать </a:t>
            </a:r>
            <a:r>
              <a:rPr lang="ru-RU" sz="1800" dirty="0" smtClean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самим</a:t>
            </a:r>
            <a:endParaRPr lang="ru-RU" sz="1800" dirty="0">
              <a:solidFill>
                <a:schemeClr val="accent1"/>
              </a:solidFill>
              <a:effectLst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020AE3-3427-BA31-BD10-F8B0B6EE9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35" t="26867" r="602" b="7811"/>
          <a:stretch/>
        </p:blipFill>
        <p:spPr>
          <a:xfrm>
            <a:off x="832745" y="1477598"/>
            <a:ext cx="4348097" cy="2961143"/>
          </a:xfrm>
          <a:prstGeom prst="rect">
            <a:avLst/>
          </a:prstGeom>
          <a:ln>
            <a:solidFill>
              <a:srgbClr val="12716B"/>
            </a:solidFill>
          </a:ln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D5E6D5E1-0E48-CF4E-11EE-39E0D887A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663" y="298450"/>
            <a:ext cx="5630862" cy="809915"/>
          </a:xfrm>
        </p:spPr>
        <p:txBody>
          <a:bodyPr/>
          <a:lstStyle/>
          <a:p>
            <a:r>
              <a:rPr lang="ru-RU" dirty="0" err="1"/>
              <a:t>Изотерапия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9947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2F2DA5-874C-37E6-7B69-56C05B20E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176" y="441867"/>
            <a:ext cx="6190027" cy="893700"/>
          </a:xfrm>
        </p:spPr>
        <p:txBody>
          <a:bodyPr/>
          <a:lstStyle/>
          <a:p>
            <a:r>
              <a:rPr lang="ru-RU" sz="2000" dirty="0">
                <a:solidFill>
                  <a:srgbClr val="12716B"/>
                </a:solidFill>
                <a:effectLst/>
                <a:latin typeface="+mn-lt"/>
                <a:ea typeface="Times New Roman" panose="02020603050405020304" pitchFamily="18" charset="0"/>
              </a:rPr>
              <a:t>Почему стоит попробовать </a:t>
            </a:r>
            <a:r>
              <a:rPr lang="ru-RU" sz="2000" dirty="0" err="1">
                <a:solidFill>
                  <a:srgbClr val="12716B"/>
                </a:solidFill>
                <a:effectLst/>
                <a:latin typeface="+mn-lt"/>
                <a:ea typeface="Times New Roman" panose="02020603050405020304" pitchFamily="18" charset="0"/>
              </a:rPr>
              <a:t>изотерапию</a:t>
            </a:r>
            <a:r>
              <a:rPr lang="ru-RU" sz="2000" dirty="0">
                <a:solidFill>
                  <a:srgbClr val="12716B"/>
                </a:solidFill>
                <a:effectLst/>
                <a:latin typeface="+mn-lt"/>
                <a:ea typeface="Times New Roman" panose="02020603050405020304" pitchFamily="18" charset="0"/>
              </a:rPr>
              <a:t>?</a:t>
            </a:r>
            <a:br>
              <a:rPr lang="ru-RU" sz="2000" dirty="0">
                <a:solidFill>
                  <a:srgbClr val="12716B"/>
                </a:solidFill>
                <a:effectLst/>
                <a:latin typeface="+mn-lt"/>
                <a:ea typeface="Times New Roman" panose="02020603050405020304" pitchFamily="18" charset="0"/>
              </a:rPr>
            </a:br>
            <a:endParaRPr lang="ru-RU" sz="2000" dirty="0">
              <a:solidFill>
                <a:srgbClr val="12716B"/>
              </a:solidFill>
              <a:latin typeface="+mn-lt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BCCE74A-CEBF-03D7-409F-693111FEA3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5919" y="1205192"/>
            <a:ext cx="7171405" cy="148234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/>
                </a:solidFill>
                <a:effectLst/>
                <a:ea typeface="Calibri" panose="020F0502020204030204" pitchFamily="34" charset="0"/>
              </a:rPr>
              <a:t>Во-первых, потому что вы ничего не теряете</a:t>
            </a:r>
          </a:p>
          <a:p>
            <a:r>
              <a:rPr lang="ru-RU" dirty="0" smtClean="0">
                <a:solidFill>
                  <a:schemeClr val="accent1"/>
                </a:solidFill>
                <a:effectLst/>
                <a:ea typeface="Calibri" panose="020F0502020204030204" pitchFamily="34" charset="0"/>
              </a:rPr>
              <a:t>Во-вторых, вы никогда не получите отрицательного эффекта. </a:t>
            </a:r>
            <a:r>
              <a:rPr lang="ru-RU" b="1" dirty="0" err="1" smtClean="0">
                <a:solidFill>
                  <a:schemeClr val="accent1"/>
                </a:solidFill>
                <a:effectLst/>
                <a:ea typeface="Calibri" panose="020F0502020204030204" pitchFamily="34" charset="0"/>
              </a:rPr>
              <a:t>Изотерапия</a:t>
            </a:r>
            <a:r>
              <a:rPr lang="ru-RU" dirty="0" smtClean="0">
                <a:solidFill>
                  <a:schemeClr val="accent1"/>
                </a:solidFill>
                <a:effectLst/>
                <a:ea typeface="Calibri" panose="020F0502020204030204" pitchFamily="34" charset="0"/>
              </a:rPr>
              <a:t> не имеет противопоказаний, подходит всем без исключения, не требует больших затрат. В то же время польза от нее очевидна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xmlns="" id="{4BCCE74A-CEBF-03D7-409F-693111FEA396}"/>
              </a:ext>
            </a:extLst>
          </p:cNvPr>
          <p:cNvSpPr txBox="1">
            <a:spLocks/>
          </p:cNvSpPr>
          <p:nvPr/>
        </p:nvSpPr>
        <p:spPr>
          <a:xfrm>
            <a:off x="1085918" y="2801815"/>
            <a:ext cx="7171405" cy="2086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sz="1900" dirty="0">
                <a:solidFill>
                  <a:schemeClr val="accent1"/>
                </a:solidFill>
              </a:rPr>
              <a:t>Арт-терапия для детей с ОВЗ: четыре эффективные техники </a:t>
            </a:r>
            <a:r>
              <a:rPr lang="ru-RU" sz="1400" dirty="0">
                <a:solidFill>
                  <a:schemeClr val="accent1"/>
                </a:solidFill>
              </a:rPr>
              <a:t>https://rosuchebnik.ru/material/art-terapiya-dlya-detey-s-ovz-chetyre-effektivnye-tekhniki/ </a:t>
            </a:r>
          </a:p>
          <a:p>
            <a:pPr>
              <a:buClrTx/>
            </a:pPr>
            <a:r>
              <a:rPr lang="ru-RU" sz="1900" dirty="0">
                <a:solidFill>
                  <a:schemeClr val="accent1"/>
                </a:solidFill>
              </a:rPr>
              <a:t> </a:t>
            </a:r>
            <a:r>
              <a:rPr lang="ru-RU" dirty="0">
                <a:solidFill>
                  <a:schemeClr val="accent1"/>
                </a:solidFill>
              </a:rPr>
              <a:t>Методическое пособие Сборник коррекционно-развивающих упражнений и занятий посредством Арт-терапии с детьми с ограниченными возможностями здоровья</a:t>
            </a:r>
          </a:p>
          <a:p>
            <a:pPr marL="0" indent="0">
              <a:buClrTx/>
              <a:buNone/>
            </a:pPr>
            <a:r>
              <a:rPr lang="ru-RU" sz="1600" dirty="0">
                <a:solidFill>
                  <a:schemeClr val="accent1"/>
                </a:solidFill>
                <a:hlinkClick r:id="rId2"/>
              </a:rPr>
              <a:t>Методичка-</a:t>
            </a:r>
            <a:r>
              <a:rPr lang="ru-RU" sz="1600" dirty="0" err="1">
                <a:solidFill>
                  <a:schemeClr val="accent1"/>
                </a:solidFill>
                <a:hlinkClick r:id="rId2"/>
              </a:rPr>
              <a:t>Изотерапия</a:t>
            </a:r>
            <a:r>
              <a:rPr lang="ru-RU" sz="1600" dirty="0">
                <a:solidFill>
                  <a:schemeClr val="accent1"/>
                </a:solidFill>
                <a:hlinkClick r:id="rId2"/>
              </a:rPr>
              <a:t>-РОЧЕВ.</a:t>
            </a:r>
            <a:r>
              <a:rPr lang="en-US" sz="1600" dirty="0">
                <a:solidFill>
                  <a:schemeClr val="accent1"/>
                </a:solidFill>
                <a:hlinkClick r:id="rId2"/>
              </a:rPr>
              <a:t>pdf (timchenkofoundation.org)</a:t>
            </a:r>
            <a:r>
              <a:rPr lang="ru-RU" sz="1600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8010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4671AB-BBE0-0613-7456-0EC86CDE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763" y="2743200"/>
            <a:ext cx="7664259" cy="1852654"/>
          </a:xfrm>
        </p:spPr>
        <p:txBody>
          <a:bodyPr>
            <a:normAutofit fontScale="90000"/>
          </a:bodyPr>
          <a:lstStyle/>
          <a:p>
            <a:pPr algn="l">
              <a:lnSpc>
                <a:spcPct val="107000"/>
              </a:lnSpc>
              <a:spcAft>
                <a:spcPts val="750"/>
              </a:spcAft>
            </a:pPr>
            <a:r>
              <a:rPr lang="ru-RU" sz="2200" dirty="0">
                <a:solidFill>
                  <a:srgbClr val="12716B"/>
                </a:solidFill>
                <a:effectLst/>
                <a:latin typeface="+mn-lt"/>
                <a:ea typeface="Times New Roman" panose="02020603050405020304" pitchFamily="18" charset="0"/>
              </a:rPr>
              <a:t>Активные методы и приёмы обучения учащихся с ОВЗ на уроках ИЗО</a:t>
            </a:r>
            <a:br>
              <a:rPr lang="ru-RU" sz="2200" dirty="0">
                <a:solidFill>
                  <a:srgbClr val="12716B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accent1"/>
                </a:solidFill>
                <a:effectLst/>
                <a:latin typeface="PT Sans" panose="020B0503020203020204" pitchFamily="34" charset="-52"/>
                <a:ea typeface="Times New Roman" panose="02020603050405020304" pitchFamily="18" charset="0"/>
              </a:rPr>
              <a:t>1</a:t>
            </a:r>
            <a:r>
              <a:rPr lang="ru-RU" sz="2000" dirty="0" smtClean="0">
                <a:solidFill>
                  <a:schemeClr val="accent1"/>
                </a:solidFill>
                <a:latin typeface="+mn-lt"/>
                <a:ea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schemeClr val="accent1"/>
                </a:solidFill>
                <a:effectLst/>
                <a:latin typeface="+mn-lt"/>
                <a:ea typeface="Times New Roman" panose="02020603050405020304" pitchFamily="18" charset="0"/>
              </a:rPr>
              <a:t>Восприятие </a:t>
            </a:r>
            <a:r>
              <a:rPr lang="ru-RU" sz="2000" dirty="0">
                <a:solidFill>
                  <a:schemeClr val="accent1"/>
                </a:solidFill>
                <a:effectLst/>
                <a:latin typeface="+mn-lt"/>
                <a:ea typeface="Times New Roman" panose="02020603050405020304" pitchFamily="18" charset="0"/>
              </a:rPr>
              <a:t>материала на определённом этапе занятия </a:t>
            </a:r>
            <a:r>
              <a:rPr lang="ru-RU" sz="2000" b="1" dirty="0">
                <a:solidFill>
                  <a:schemeClr val="accent1"/>
                </a:solidFill>
                <a:effectLst/>
                <a:latin typeface="+mn-lt"/>
                <a:ea typeface="Times New Roman" panose="02020603050405020304" pitchFamily="18" charset="0"/>
              </a:rPr>
              <a:t>с закрытыми глазами</a:t>
            </a:r>
            <a:r>
              <a:rPr lang="ru-RU" sz="2000" dirty="0">
                <a:solidFill>
                  <a:schemeClr val="accent1"/>
                </a:solidFill>
                <a:effectLst/>
                <a:latin typeface="+mn-lt"/>
                <a:ea typeface="Times New Roman" panose="02020603050405020304" pitchFamily="18" charset="0"/>
              </a:rPr>
              <a:t> используется для развития слухового восприятия, внимания и памяти; переключения эмоционального состояния детей в ходе занятия; </a:t>
            </a:r>
            <a:r>
              <a:rPr lang="ru-RU" sz="2000" dirty="0" smtClean="0">
                <a:solidFill>
                  <a:schemeClr val="accent1"/>
                </a:solidFill>
                <a:effectLst/>
                <a:latin typeface="+mn-lt"/>
                <a:ea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accent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1"/>
                </a:solidFill>
                <a:effectLst/>
                <a:latin typeface="+mn-lt"/>
                <a:ea typeface="Times New Roman" panose="02020603050405020304" pitchFamily="18" charset="0"/>
              </a:rPr>
              <a:t>для </a:t>
            </a:r>
            <a:r>
              <a:rPr lang="ru-RU" sz="2000" dirty="0">
                <a:solidFill>
                  <a:schemeClr val="accent1"/>
                </a:solidFill>
                <a:effectLst/>
                <a:latin typeface="+mn-lt"/>
                <a:ea typeface="Times New Roman" panose="02020603050405020304" pitchFamily="18" charset="0"/>
              </a:rPr>
              <a:t>настроя детей на занятие после активной деятельности (после урока физкультуры), после выполнения задания повышенной трудности и т. д.  </a:t>
            </a:r>
            <a:br>
              <a:rPr lang="ru-RU" sz="2000" dirty="0">
                <a:solidFill>
                  <a:schemeClr val="accent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chemeClr val="accent1"/>
                </a:solidFill>
                <a:effectLst/>
                <a:latin typeface="+mn-lt"/>
                <a:ea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accent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ru-RU" sz="2000" kern="100" dirty="0" smtClean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000" kern="100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картинного материала для смены вида деятельности в ходе занятия, развития зрительного восприятия, внимания и памяти, активизации словарного запаса, развития связной </a:t>
            </a:r>
            <a:r>
              <a:rPr lang="ru-RU" sz="2000" kern="100" dirty="0" smtClean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речи</a:t>
            </a:r>
            <a:r>
              <a:rPr lang="ru-RU" sz="2000" kern="100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kern="100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kern="100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kern="100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accent1"/>
                </a:solidFill>
                <a:effectLst/>
                <a:latin typeface="PT Sans" panose="020B0503020203020204" pitchFamily="34" charset="-52"/>
                <a:ea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accent1"/>
                </a:solidFill>
                <a:effectLst/>
                <a:latin typeface="PT Sans" panose="020B0503020203020204" pitchFamily="34" charset="-52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chemeClr val="accent1"/>
                </a:solidFill>
                <a:effectLst/>
                <a:latin typeface="PT Sans" panose="020B0503020203020204" pitchFamily="34" charset="-52"/>
                <a:ea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accent1"/>
                </a:solidFill>
                <a:effectLst/>
                <a:latin typeface="PT Sans" panose="020B0503020203020204" pitchFamily="34" charset="-52"/>
                <a:ea typeface="Times New Roman" panose="02020603050405020304" pitchFamily="18" charset="0"/>
              </a:rPr>
            </a:br>
            <a:r>
              <a:rPr lang="ru-RU" sz="1800" kern="100" dirty="0">
                <a:solidFill>
                  <a:srgbClr val="76767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kern="100" dirty="0">
                <a:solidFill>
                  <a:srgbClr val="76767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2680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9070E5-3E85-B369-94CE-22AC8E2A0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70" y="587338"/>
            <a:ext cx="8035983" cy="936661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12716B"/>
                </a:solidFill>
                <a:effectLst/>
                <a:latin typeface="PT Sans" panose="020B0503020203020204" pitchFamily="34" charset="-52"/>
                <a:ea typeface="Times New Roman" panose="02020603050405020304" pitchFamily="18" charset="0"/>
              </a:rPr>
              <a:t>Активные методы и приёмы обучения учащихся с ОВЗ на уроках ИЗО</a:t>
            </a:r>
            <a:r>
              <a:rPr lang="ru-RU" sz="2400" b="1" dirty="0">
                <a:solidFill>
                  <a:srgbClr val="000000"/>
                </a:solidFill>
                <a:effectLst/>
                <a:latin typeface="PT Sans" panose="020B0503020203020204" pitchFamily="34" charset="-52"/>
                <a:ea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effectLst/>
                <a:latin typeface="PT Sans" panose="020B0503020203020204" pitchFamily="34" charset="-52"/>
                <a:ea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1316DF9-FC20-63E1-C6DF-D5D4FD4B1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313" r="42095" b="26600"/>
          <a:stretch/>
        </p:blipFill>
        <p:spPr>
          <a:xfrm>
            <a:off x="4523650" y="1263896"/>
            <a:ext cx="3881519" cy="26334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6636" y="1117611"/>
            <a:ext cx="35986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kern="1200" dirty="0">
                <a:solidFill>
                  <a:schemeClr val="accent1"/>
                </a:solidFill>
                <a:latin typeface="Calibri" panose="020F0502020204030204"/>
                <a:ea typeface="Times New Roman" panose="02020603050405020304" pitchFamily="18" charset="0"/>
                <a:cs typeface="+mj-cs"/>
              </a:rPr>
              <a:t>3. Активные методы рефлексии: на занятиях при работе с детьми с ОВЗ наиболее часто используется рефлексия настроения и эмоционального состояния</a:t>
            </a:r>
            <a:r>
              <a:rPr lang="ru-RU" sz="1800" kern="1200" dirty="0">
                <a:latin typeface="Calibri" panose="020F0502020204030204"/>
                <a:ea typeface="Times New Roman" panose="02020603050405020304" pitchFamily="18" charset="0"/>
                <a:cs typeface="+mj-cs"/>
              </a:rPr>
              <a:t/>
            </a:r>
            <a:br>
              <a:rPr lang="ru-RU" sz="1800" kern="1200" dirty="0">
                <a:latin typeface="Calibri" panose="020F0502020204030204"/>
                <a:ea typeface="Times New Roman" panose="02020603050405020304" pitchFamily="18" charset="0"/>
                <a:cs typeface="+mj-cs"/>
              </a:rPr>
            </a:br>
            <a:endParaRPr 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66636" y="2580610"/>
            <a:ext cx="35986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kern="1200" dirty="0" smtClean="0">
                <a:latin typeface="Calibri" panose="020F0502020204030204"/>
                <a:ea typeface="Times New Roman" panose="02020603050405020304" pitchFamily="18" charset="0"/>
                <a:cs typeface="+mj-cs"/>
              </a:rPr>
              <a:t> </a:t>
            </a:r>
            <a:endParaRPr lang="ru-RU" sz="1800" dirty="0">
              <a:latin typeface="PT Sans" panose="020B0503020203020204" pitchFamily="34" charset="-52"/>
              <a:ea typeface="Times New Roman" panose="02020603050405020304" pitchFamily="18" charset="0"/>
            </a:endParaRPr>
          </a:p>
          <a:p>
            <a:r>
              <a:rPr lang="ru-RU" sz="1800" dirty="0" smtClean="0">
                <a:latin typeface="PT Sans" panose="020B0503020203020204" pitchFamily="34" charset="-52"/>
                <a:ea typeface="Times New Roman" panose="02020603050405020304" pitchFamily="18" charset="0"/>
              </a:rPr>
              <a:t>4.</a:t>
            </a:r>
            <a:r>
              <a:rPr lang="en-US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767676"/>
                </a:solidFill>
                <a:latin typeface="PT Sans" panose="020B0503020203020204" pitchFamily="34" charset="-52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accent1"/>
                </a:solidFill>
                <a:latin typeface="PT Sans" panose="020B0503020203020204" pitchFamily="34" charset="-52"/>
                <a:ea typeface="Times New Roman" panose="02020603050405020304" pitchFamily="18" charset="0"/>
              </a:rPr>
              <a:t>Игры и упражнения на выполнение изображений из готовых фигур геометрической и произвольной формы (натюрморт, животное, орнамент…)</a:t>
            </a:r>
            <a:endParaRPr lang="ru-RU" sz="1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294" y="3817813"/>
            <a:ext cx="3090940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63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51315D3-DD72-FC40-C3DF-E136B9C502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8782" y="1121875"/>
            <a:ext cx="7444771" cy="119165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7200" dirty="0" smtClean="0">
                <a:solidFill>
                  <a:schemeClr val="accent1"/>
                </a:solidFill>
                <a:ea typeface="Times New Roman" panose="02020603050405020304" pitchFamily="18" charset="0"/>
              </a:rPr>
              <a:t>5. </a:t>
            </a:r>
            <a:r>
              <a:rPr lang="ru-RU" sz="7200" kern="0" dirty="0" smtClean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7200" kern="0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 упражнения для развития восприятия  произведений искусства</a:t>
            </a:r>
          </a:p>
          <a:p>
            <a:pPr marL="0" indent="0">
              <a:buNone/>
            </a:pPr>
            <a:r>
              <a:rPr lang="ru-RU" sz="7200" kern="0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kern="0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kern="0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7200" kern="100" dirty="0">
                <a:solidFill>
                  <a:schemeClr val="accent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Выберите</a:t>
            </a:r>
            <a:r>
              <a:rPr lang="ru-RU" sz="7200" kern="0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прилагательные, характеризующие произведение искусства</a:t>
            </a:r>
          </a:p>
          <a:p>
            <a:pPr>
              <a:buFontTx/>
              <a:buChar char="-"/>
            </a:pPr>
            <a:r>
              <a:rPr lang="ru-RU" sz="7200" kern="0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Сравните впечатления</a:t>
            </a:r>
          </a:p>
          <a:p>
            <a:pPr>
              <a:buFontTx/>
              <a:buChar char="-"/>
            </a:pPr>
            <a:r>
              <a:rPr lang="ru-RU" sz="7200" kern="0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«Войдите» в </a:t>
            </a:r>
            <a:r>
              <a:rPr lang="ru-RU" sz="7200" kern="0" dirty="0" smtClean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картину</a:t>
            </a:r>
          </a:p>
          <a:p>
            <a:pPr marL="0" indent="0">
              <a:buNone/>
            </a:pPr>
            <a:r>
              <a:rPr lang="ru-RU" sz="7200" kern="0" dirty="0" smtClean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7200" kern="0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представьте себя на месте героя произведения искусства</a:t>
            </a:r>
            <a:r>
              <a:rPr lang="ru-RU" sz="7200" kern="0" dirty="0" smtClean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7200" kern="0" dirty="0">
              <a:solidFill>
                <a:schemeClr val="accent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7200" kern="0" dirty="0">
              <a:solidFill>
                <a:srgbClr val="767676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kern="0" dirty="0">
              <a:solidFill>
                <a:srgbClr val="767676"/>
              </a:solidFill>
              <a:effectLst/>
              <a:latin typeface="PT Sans" panose="020B0503020203020204" pitchFamily="34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3B9070E5-3E85-B369-94CE-22AC8E2A0871}"/>
              </a:ext>
            </a:extLst>
          </p:cNvPr>
          <p:cNvSpPr txBox="1">
            <a:spLocks/>
          </p:cNvSpPr>
          <p:nvPr/>
        </p:nvSpPr>
        <p:spPr>
          <a:xfrm>
            <a:off x="527570" y="587338"/>
            <a:ext cx="8035983" cy="9366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ru-RU" sz="2000" dirty="0" smtClean="0">
                <a:solidFill>
                  <a:srgbClr val="12716B"/>
                </a:solidFill>
                <a:latin typeface="PT Sans" panose="020B0503020203020204" pitchFamily="34" charset="-52"/>
                <a:ea typeface="Times New Roman" panose="02020603050405020304" pitchFamily="18" charset="0"/>
              </a:rPr>
              <a:t>Активные методы и приёмы обучения учащихся с ОВЗ на уроках ИЗО</a:t>
            </a:r>
            <a:r>
              <a:rPr lang="ru-RU" sz="2400" b="1" dirty="0" smtClean="0">
                <a:solidFill>
                  <a:srgbClr val="000000"/>
                </a:solidFill>
                <a:latin typeface="PT Sans" panose="020B0503020203020204" pitchFamily="34" charset="-52"/>
                <a:ea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PT Sans" panose="020B0503020203020204" pitchFamily="34" charset="-52"/>
                <a:ea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69" y="1717705"/>
            <a:ext cx="8353535" cy="351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49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4237018-EB57-2BAE-4044-55D95FF5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5822" y="1246292"/>
            <a:ext cx="7335722" cy="1225405"/>
          </a:xfrm>
        </p:spPr>
        <p:txBody>
          <a:bodyPr>
            <a:normAutofit fontScale="92500" lnSpcReduction="20000"/>
          </a:bodyPr>
          <a:lstStyle/>
          <a:p>
            <a:pPr marL="457200" algn="l"/>
            <a:r>
              <a:rPr lang="ru-RU" sz="1900" b="1" i="0" dirty="0">
                <a:solidFill>
                  <a:schemeClr val="accent1"/>
                </a:solidFill>
                <a:effectLst/>
              </a:rPr>
              <a:t>Игра "Повтори движение"</a:t>
            </a:r>
            <a:endParaRPr lang="ru-RU" sz="1900" b="0" i="0" dirty="0">
              <a:solidFill>
                <a:schemeClr val="accent1"/>
              </a:solidFill>
              <a:effectLst/>
            </a:endParaRPr>
          </a:p>
          <a:p>
            <a:pPr marL="0" indent="0" algn="just">
              <a:buNone/>
            </a:pPr>
            <a:r>
              <a:rPr lang="ru-RU" sz="1900" b="0" i="0" dirty="0">
                <a:solidFill>
                  <a:schemeClr val="accent1"/>
                </a:solidFill>
                <a:effectLst/>
              </a:rPr>
              <a:t>Дети стоят в кругу, педагог предлагает перед путешествием проверить, умеют ли ребята быть одним целым, потому что в сказку они пойдут только все вместе. Показывает любое движение, жест с соответствующей мимикой лица, дети должны повторить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224BEE0-5344-002E-B888-7D6DEF1971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5822" y="3658026"/>
            <a:ext cx="6906456" cy="1225404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accent1"/>
                </a:solidFill>
                <a:hlinkClick r:id="rId2"/>
              </a:rPr>
              <a:t>Каталог игр – </a:t>
            </a:r>
            <a:r>
              <a:rPr lang="ru-RU" sz="1600" dirty="0" err="1">
                <a:solidFill>
                  <a:schemeClr val="accent1"/>
                </a:solidFill>
                <a:hlinkClick r:id="rId2"/>
              </a:rPr>
              <a:t>энергизаторов</a:t>
            </a:r>
            <a:r>
              <a:rPr lang="ru-RU" sz="1600" dirty="0">
                <a:solidFill>
                  <a:schemeClr val="accent1"/>
                </a:solidFill>
                <a:hlinkClick r:id="rId2"/>
              </a:rPr>
              <a:t> для применения на уроках и во внеурочной деятельности при работе с детьми </a:t>
            </a:r>
            <a:r>
              <a:rPr lang="ru-RU" sz="1600" dirty="0" smtClean="0">
                <a:solidFill>
                  <a:schemeClr val="accent1"/>
                </a:solidFill>
                <a:hlinkClick r:id="rId2"/>
              </a:rPr>
              <a:t>ОВЗ </a:t>
            </a:r>
            <a:r>
              <a:rPr lang="en-US" sz="800" dirty="0" smtClean="0">
                <a:solidFill>
                  <a:schemeClr val="accent1"/>
                </a:solidFill>
                <a:hlinkClick r:id="rId2"/>
              </a:rPr>
              <a:t>https</a:t>
            </a:r>
            <a:r>
              <a:rPr lang="en-US" sz="800" dirty="0">
                <a:solidFill>
                  <a:schemeClr val="accent1"/>
                </a:solidFill>
                <a:hlinkClick r:id="rId2"/>
              </a:rPr>
              <a:t>://infourok.ru/katalog-igr-energizatorov-dlya-primeneniya-na-urokah-i-vo-vneurochnoj-deyatelnosti-pri-rabote-s-detmi-ovz-5233032.html?ysclid=lu6us46b2a106226266</a:t>
            </a:r>
            <a:endParaRPr lang="ru-RU" sz="800" dirty="0">
              <a:solidFill>
                <a:schemeClr val="accent1"/>
              </a:solidFill>
            </a:endParaRPr>
          </a:p>
          <a:p>
            <a:r>
              <a:rPr lang="ru-RU" sz="1600" dirty="0">
                <a:solidFill>
                  <a:schemeClr val="accent1"/>
                </a:solidFill>
              </a:rPr>
              <a:t>Социализация детей с ОВЗ через </a:t>
            </a:r>
            <a:r>
              <a:rPr lang="ru-RU" sz="1600" dirty="0" smtClean="0">
                <a:solidFill>
                  <a:schemeClr val="accent1"/>
                </a:solidFill>
              </a:rPr>
              <a:t>игры –</a:t>
            </a:r>
            <a:r>
              <a:rPr lang="ru-RU" sz="1600" dirty="0" err="1" smtClean="0">
                <a:solidFill>
                  <a:schemeClr val="accent1"/>
                </a:solidFill>
              </a:rPr>
              <a:t>энергизаторы</a:t>
            </a:r>
            <a:r>
              <a:rPr lang="ru-RU" sz="1600" dirty="0">
                <a:solidFill>
                  <a:schemeClr val="accent1"/>
                </a:solidFill>
              </a:rPr>
              <a:t>  </a:t>
            </a:r>
            <a:r>
              <a:rPr lang="ru-RU" sz="1600" dirty="0" smtClean="0">
                <a:solidFill>
                  <a:schemeClr val="accent1"/>
                </a:solidFill>
              </a:rPr>
              <a:t> </a:t>
            </a:r>
            <a:endParaRPr lang="ru-RU" sz="1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800" dirty="0" smtClean="0">
                <a:solidFill>
                  <a:schemeClr val="accent1"/>
                </a:solidFill>
              </a:rPr>
              <a:t>https</a:t>
            </a:r>
            <a:r>
              <a:rPr lang="en-US" sz="800" dirty="0">
                <a:solidFill>
                  <a:schemeClr val="accent1"/>
                </a:solidFill>
              </a:rPr>
              <a:t>://videouroki.net/razrabotki/sotsializatsiia-dietiei-s-ovz-chieriez-ighry-enierghizatory.html</a:t>
            </a:r>
            <a:endParaRPr lang="ru-RU" sz="800" dirty="0">
              <a:solidFill>
                <a:schemeClr val="accent1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B9070E5-3E85-B369-94CE-22AC8E2A0871}"/>
              </a:ext>
            </a:extLst>
          </p:cNvPr>
          <p:cNvSpPr txBox="1">
            <a:spLocks/>
          </p:cNvSpPr>
          <p:nvPr/>
        </p:nvSpPr>
        <p:spPr>
          <a:xfrm>
            <a:off x="278519" y="331752"/>
            <a:ext cx="8035983" cy="9366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ru-RU" sz="2000" dirty="0" smtClean="0">
                <a:solidFill>
                  <a:srgbClr val="12716B"/>
                </a:solidFill>
                <a:latin typeface="PT Sans" panose="020B0503020203020204" pitchFamily="34" charset="-52"/>
                <a:ea typeface="Times New Roman" panose="02020603050405020304" pitchFamily="18" charset="0"/>
              </a:rPr>
              <a:t>Игры </a:t>
            </a:r>
            <a:r>
              <a:rPr lang="ru-RU" sz="2000" dirty="0" err="1" smtClean="0">
                <a:solidFill>
                  <a:srgbClr val="12716B"/>
                </a:solidFill>
                <a:latin typeface="PT Sans" panose="020B0503020203020204" pitchFamily="34" charset="-52"/>
                <a:ea typeface="Times New Roman" panose="02020603050405020304" pitchFamily="18" charset="0"/>
              </a:rPr>
              <a:t>энергизаторы</a:t>
            </a:r>
            <a:endParaRPr lang="ru-RU" sz="240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54237018-EB57-2BAE-4044-55D95FF560E8}"/>
              </a:ext>
            </a:extLst>
          </p:cNvPr>
          <p:cNvSpPr txBox="1">
            <a:spLocks/>
          </p:cNvSpPr>
          <p:nvPr/>
        </p:nvSpPr>
        <p:spPr>
          <a:xfrm>
            <a:off x="885822" y="2471697"/>
            <a:ext cx="7335722" cy="1225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/>
            <a:r>
              <a:rPr lang="ru-RU" b="1" dirty="0">
                <a:solidFill>
                  <a:schemeClr val="accent1"/>
                </a:solidFill>
              </a:rPr>
              <a:t>Игра "Встаньте все, кто…"</a:t>
            </a:r>
            <a:endParaRPr lang="ru-RU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1"/>
                </a:solidFill>
              </a:rPr>
              <a:t>Встаньте все, кто любит бегать, радуется хорошей погоде, имеет сестру, любит дарить цветы и т.д.</a:t>
            </a:r>
          </a:p>
        </p:txBody>
      </p:sp>
    </p:spTree>
    <p:extLst>
      <p:ext uri="{BB962C8B-B14F-4D97-AF65-F5344CB8AC3E}">
        <p14:creationId xmlns:p14="http://schemas.microsoft.com/office/powerpoint/2010/main" val="3372991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14" y="1176043"/>
            <a:ext cx="4655501" cy="34903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98" y="2251791"/>
            <a:ext cx="1685676" cy="1685676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3B9070E5-3E85-B369-94CE-22AC8E2A0871}"/>
              </a:ext>
            </a:extLst>
          </p:cNvPr>
          <p:cNvSpPr txBox="1">
            <a:spLocks/>
          </p:cNvSpPr>
          <p:nvPr/>
        </p:nvSpPr>
        <p:spPr>
          <a:xfrm>
            <a:off x="3914604" y="707713"/>
            <a:ext cx="4728464" cy="1303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ru-RU" sz="2000" dirty="0" smtClean="0">
                <a:solidFill>
                  <a:srgbClr val="12716B"/>
                </a:solidFill>
                <a:latin typeface="PT Sans" panose="020B0503020203020204" pitchFamily="34" charset="-52"/>
                <a:ea typeface="Times New Roman" panose="02020603050405020304" pitchFamily="18" charset="0"/>
              </a:rPr>
              <a:t>Остались вопросы? </a:t>
            </a:r>
          </a:p>
          <a:p>
            <a:pPr>
              <a:buClrTx/>
              <a:buFontTx/>
            </a:pPr>
            <a:endParaRPr lang="ru-RU" sz="1800" dirty="0" smtClean="0">
              <a:solidFill>
                <a:srgbClr val="12716B"/>
              </a:solidFill>
              <a:latin typeface="PT Sans" panose="020B0503020203020204" pitchFamily="34" charset="-52"/>
              <a:ea typeface="Times New Roman" panose="02020603050405020304" pitchFamily="18" charset="0"/>
            </a:endParaRPr>
          </a:p>
          <a:p>
            <a:pPr>
              <a:buClrTx/>
              <a:buFontTx/>
            </a:pPr>
            <a:r>
              <a:rPr lang="ru-RU" sz="1600" dirty="0" smtClean="0">
                <a:solidFill>
                  <a:srgbClr val="12716B"/>
                </a:solidFill>
                <a:latin typeface="PT Sans" panose="020B0503020203020204" pitchFamily="34" charset="-52"/>
                <a:ea typeface="Times New Roman" panose="02020603050405020304" pitchFamily="18" charset="0"/>
              </a:rPr>
              <a:t>- Приглашаем посетить страницу</a:t>
            </a:r>
          </a:p>
          <a:p>
            <a:pPr>
              <a:buClrTx/>
              <a:buFontTx/>
            </a:pPr>
            <a:r>
              <a:rPr lang="ru-RU" sz="1600" dirty="0" smtClean="0">
                <a:solidFill>
                  <a:srgbClr val="12716B"/>
                </a:solidFill>
                <a:latin typeface="PT Sans" panose="020B0503020203020204" pitchFamily="34" charset="-52"/>
                <a:ea typeface="Times New Roman" panose="02020603050405020304" pitchFamily="18" charset="0"/>
              </a:rPr>
              <a:t> методического портала </a:t>
            </a:r>
          </a:p>
          <a:p>
            <a:pPr>
              <a:buClrTx/>
              <a:buFontTx/>
            </a:pPr>
            <a:r>
              <a:rPr lang="ru-RU" sz="1600" dirty="0" smtClean="0">
                <a:solidFill>
                  <a:srgbClr val="12716B"/>
                </a:solidFill>
                <a:latin typeface="PT Sans" panose="020B0503020203020204" pitchFamily="34" charset="-52"/>
                <a:ea typeface="Times New Roman" panose="02020603050405020304" pitchFamily="18" charset="0"/>
              </a:rPr>
              <a:t>отделения по искусству краевого УМО</a:t>
            </a:r>
            <a:endParaRPr lang="ru-RU" sz="16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02" y="505699"/>
            <a:ext cx="1399332" cy="1049499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3B9070E5-3E85-B369-94CE-22AC8E2A0871}"/>
              </a:ext>
            </a:extLst>
          </p:cNvPr>
          <p:cNvSpPr txBox="1">
            <a:spLocks/>
          </p:cNvSpPr>
          <p:nvPr/>
        </p:nvSpPr>
        <p:spPr>
          <a:xfrm>
            <a:off x="3042515" y="4544885"/>
            <a:ext cx="2849401" cy="495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ru-RU" sz="1400" dirty="0" smtClean="0">
                <a:solidFill>
                  <a:srgbClr val="12716B"/>
                </a:solidFill>
                <a:latin typeface="PT Sans" panose="020B0503020203020204" pitchFamily="34" charset="-52"/>
                <a:ea typeface="Times New Roman" panose="02020603050405020304" pitchFamily="18" charset="0"/>
              </a:rPr>
              <a:t>Барнаул - 2024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87830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28" y="3286125"/>
            <a:ext cx="2854956" cy="2140462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71525" y="1121026"/>
            <a:ext cx="6858000" cy="1314450"/>
          </a:xfrm>
        </p:spPr>
        <p:txBody>
          <a:bodyPr/>
          <a:lstStyle/>
          <a:p>
            <a:pPr algn="just"/>
            <a:r>
              <a:rPr lang="ru-RU" sz="18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каждом человеке имеется особенный творческий потенциал, и стремление реализовать его заложено в каждом из нас. Занятия творчеством привносят положительные эмоции в нашу жизнь, создают позитивный </a:t>
            </a:r>
            <a:r>
              <a:rPr lang="ru-RU" sz="1800" dirty="0" smtClean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настрой.</a:t>
            </a:r>
            <a:endParaRPr lang="ru-RU" sz="1800" dirty="0">
              <a:solidFill>
                <a:schemeClr val="accent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49" y="-148306"/>
            <a:ext cx="2256590" cy="12693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47" y="-27007"/>
            <a:ext cx="1553581" cy="11651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52" y="145651"/>
            <a:ext cx="983795" cy="7157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71525" y="2435476"/>
            <a:ext cx="78200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Дети, испытывающие трудности в обучении, в достижении творческих результатов, нуждаются в особенной помощи со стороны преподавателя, в его внимании, в создании условий для пробуждения и реализации их творческой активности и превращении её в потребность, что в свою очередь ведет к большей эффективности процесса обучения в целом</a:t>
            </a:r>
            <a:r>
              <a:rPr lang="ru-RU" sz="1800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1800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 </a:t>
            </a:r>
            <a:r>
              <a:rPr lang="ru-RU" sz="1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предмет изобразительного искусства </a:t>
            </a:r>
            <a:r>
              <a:rPr lang="ru-RU" sz="1800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</a:t>
            </a:r>
          </a:p>
          <a:p>
            <a:pPr algn="just"/>
            <a:r>
              <a:rPr lang="ru-RU" sz="1800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одним из </a:t>
            </a:r>
            <a:r>
              <a:rPr lang="ru-RU" sz="1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ведущих для учащихся с </a:t>
            </a:r>
            <a:r>
              <a:rPr lang="ru-RU" sz="1800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ограниченными</a:t>
            </a:r>
          </a:p>
          <a:p>
            <a:pPr algn="just"/>
            <a:r>
              <a:rPr lang="ru-RU" sz="1800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возможностями </a:t>
            </a:r>
            <a:r>
              <a:rPr lang="ru-RU" sz="1800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здоровья.</a:t>
            </a:r>
            <a:endParaRPr lang="ru-RU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144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EED9DD3-13EA-4DB1-B8F3-C2F7DBDDDD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4162" y="741941"/>
            <a:ext cx="7252193" cy="16678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Разнообразие материалов и техники будят творческую инициативу, развивают фантазию и воображение учащихся. Чем богаче и разнообразнее способы и формы изобразительной деятельности, тем в большей степени достигается результат развития творческих способностей – в этом основной </a:t>
            </a:r>
            <a:r>
              <a:rPr lang="ru-RU" dirty="0" smtClean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принцип.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1" b="22433"/>
          <a:stretch/>
        </p:blipFill>
        <p:spPr>
          <a:xfrm>
            <a:off x="458470" y="1666875"/>
            <a:ext cx="8323579" cy="349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06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636472-54ED-7BC7-3DA2-0CBA93E8C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694" y="298744"/>
            <a:ext cx="3144837" cy="893700"/>
          </a:xfrm>
        </p:spPr>
        <p:txBody>
          <a:bodyPr/>
          <a:lstStyle/>
          <a:p>
            <a:r>
              <a:rPr lang="ru-RU" dirty="0" err="1"/>
              <a:t>Изотерапия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0875302-5004-AD21-AB14-9791437E33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492" y="1192444"/>
            <a:ext cx="5629982" cy="3880944"/>
          </a:xfrm>
        </p:spPr>
        <p:txBody>
          <a:bodyPr/>
          <a:lstStyle/>
          <a:p>
            <a:pPr indent="228600"/>
            <a:r>
              <a:rPr lang="ru-RU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Упр. № 1 </a:t>
            </a:r>
            <a:r>
              <a:rPr lang="ru-RU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«Марание»</a:t>
            </a:r>
            <a:endParaRPr lang="ru-RU" dirty="0">
              <a:solidFill>
                <a:schemeClr val="accent1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Детям предлагается рисовать ладошками, ножками, кулачками, пальчиками.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Данное упражнение снимает запреты, позволяет ребёнку чувствовать себя свободным.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Он раскрепощается и может незаметно для самого себя осмелиться на действия, которые в обычной жизни не совершает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6FF94BE-06B4-8A41-5E37-0B24FBB6A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830" y="3429633"/>
            <a:ext cx="2604655" cy="1367444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475406B-E1B5-E9AF-80CE-F648A2260A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85" t="12255" r="40227" b="16768"/>
          <a:stretch/>
        </p:blipFill>
        <p:spPr>
          <a:xfrm>
            <a:off x="5828124" y="516169"/>
            <a:ext cx="2564249" cy="2639374"/>
          </a:xfrm>
          <a:prstGeom prst="rect">
            <a:avLst/>
          </a:prstGeom>
          <a:ln w="12700">
            <a:solidFill>
              <a:srgbClr val="12716B"/>
            </a:solidFill>
          </a:ln>
        </p:spPr>
      </p:pic>
    </p:spTree>
    <p:extLst>
      <p:ext uri="{BB962C8B-B14F-4D97-AF65-F5344CB8AC3E}">
        <p14:creationId xmlns:p14="http://schemas.microsoft.com/office/powerpoint/2010/main" val="4241174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9445A89-0AA2-00D4-CEC2-ECC8BD703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473" y="1003445"/>
            <a:ext cx="8327302" cy="3300063"/>
          </a:xfrm>
        </p:spPr>
        <p:txBody>
          <a:bodyPr/>
          <a:lstStyle/>
          <a:p>
            <a:pPr indent="228600"/>
            <a:r>
              <a:rPr lang="ru-RU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Упр. № 2 </a:t>
            </a:r>
            <a:r>
              <a:rPr lang="ru-RU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«Монотипия»</a:t>
            </a:r>
            <a:endParaRPr lang="ru-RU" dirty="0">
              <a:solidFill>
                <a:schemeClr val="accent1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Заключается в рисовании образов на стекле (красками, а затем прикладыванием к нему бумаги и дорисовка полученного </a:t>
            </a:r>
            <a:r>
              <a:rPr lang="ru-RU" dirty="0" smtClean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отпечатка). После </a:t>
            </a:r>
            <a:r>
              <a:rPr lang="ru-RU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того, как рисунок будет </a:t>
            </a:r>
            <a:r>
              <a:rPr lang="ru-RU" dirty="0" smtClean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готов, </a:t>
            </a:r>
            <a:r>
              <a:rPr lang="ru-RU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дети дают ему название и придумывают историю, связанную с ним. Или дорисовывание происходит с обратной стороны </a:t>
            </a:r>
            <a:r>
              <a:rPr lang="ru-RU" dirty="0" smtClean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стекла</a:t>
            </a:r>
            <a:endParaRPr lang="ru-RU" dirty="0">
              <a:solidFill>
                <a:schemeClr val="accent1"/>
              </a:solidFill>
              <a:effectLst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EA82AB61-1514-FF4E-7131-26A1D27A7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564" y="298450"/>
            <a:ext cx="3969327" cy="893763"/>
          </a:xfrm>
        </p:spPr>
        <p:txBody>
          <a:bodyPr/>
          <a:lstStyle/>
          <a:p>
            <a:r>
              <a:rPr lang="ru-RU" dirty="0" err="1"/>
              <a:t>Изотерапия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ED964AC-4747-DA77-83B1-B1620A572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050" y="2581478"/>
            <a:ext cx="3148475" cy="2274625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FD07AA4-97B6-ECA6-75AC-95266E788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19" y="2593612"/>
            <a:ext cx="3016655" cy="2262491"/>
          </a:xfrm>
          <a:prstGeom prst="rect">
            <a:avLst/>
          </a:prstGeom>
          <a:ln>
            <a:solidFill>
              <a:srgbClr val="12716B"/>
            </a:solidFill>
          </a:ln>
        </p:spPr>
      </p:pic>
    </p:spTree>
    <p:extLst>
      <p:ext uri="{BB962C8B-B14F-4D97-AF65-F5344CB8AC3E}">
        <p14:creationId xmlns:p14="http://schemas.microsoft.com/office/powerpoint/2010/main" val="2122262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F74E504-DE51-09DA-1F9F-4E3DFD95C8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3707" y="1268948"/>
            <a:ext cx="3550318" cy="3300063"/>
          </a:xfrm>
        </p:spPr>
        <p:txBody>
          <a:bodyPr/>
          <a:lstStyle/>
          <a:p>
            <a:pPr indent="228600"/>
            <a:r>
              <a:rPr lang="ru-RU" sz="1800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Упр. № 3 </a:t>
            </a:r>
            <a:r>
              <a:rPr lang="ru-RU" sz="18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«Пластилиновая композиция»</a:t>
            </a:r>
            <a:endParaRPr lang="ru-RU" sz="1800" dirty="0">
              <a:solidFill>
                <a:schemeClr val="accent1"/>
              </a:solidFill>
              <a:effectLst/>
              <a:ea typeface="Times New Roman" panose="02020603050405020304" pitchFamily="18" charset="0"/>
            </a:endParaRPr>
          </a:p>
          <a:p>
            <a:pPr indent="228600"/>
            <a:r>
              <a:rPr lang="ru-RU" sz="1800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Детям выдается лист картона и пластилин. Они разминают его </a:t>
            </a:r>
            <a:r>
              <a:rPr lang="ru-RU" sz="18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(пластилин)</a:t>
            </a:r>
            <a:r>
              <a:rPr lang="ru-RU" sz="1800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 пока он не становится мягким, затем наносят его на картон, как бы размазывая. После этого им выдается крупа или макароны с помощью которых они создают рисунок, вдавливая их в слой </a:t>
            </a:r>
            <a:r>
              <a:rPr lang="ru-RU" sz="1800" dirty="0" smtClean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пластилина</a:t>
            </a:r>
            <a:endParaRPr lang="ru-RU" sz="1800" dirty="0">
              <a:solidFill>
                <a:schemeClr val="accent1"/>
              </a:solidFill>
              <a:effectLst/>
              <a:ea typeface="Times New Roman" panose="02020603050405020304" pitchFamily="18" charset="0"/>
            </a:endParaRPr>
          </a:p>
          <a:p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7EBF1537-969E-5E69-BF4E-8CB96A8BD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159" y="255957"/>
            <a:ext cx="3920836" cy="893763"/>
          </a:xfrm>
        </p:spPr>
        <p:txBody>
          <a:bodyPr/>
          <a:lstStyle/>
          <a:p>
            <a:r>
              <a:rPr lang="ru-RU" dirty="0" err="1"/>
              <a:t>Изотерапия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734A1BE-9712-413D-D213-F6A7395A5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10" y="1800952"/>
            <a:ext cx="3473897" cy="2499276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EA9630-FEB6-4163-7284-F03260B5F6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55" t="7948" r="25220" b="722"/>
          <a:stretch/>
        </p:blipFill>
        <p:spPr>
          <a:xfrm>
            <a:off x="3692706" y="1387845"/>
            <a:ext cx="1491001" cy="2279280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83" y="3873711"/>
            <a:ext cx="1421771" cy="126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27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3A81FE6-6697-8F6A-D163-1E4AB0A280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216" y="1272743"/>
            <a:ext cx="7779083" cy="1260907"/>
          </a:xfrm>
        </p:spPr>
        <p:txBody>
          <a:bodyPr>
            <a:normAutofit/>
          </a:bodyPr>
          <a:lstStyle/>
          <a:p>
            <a:pPr indent="228600"/>
            <a:r>
              <a:rPr lang="ru-RU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Упр. № 4 </a:t>
            </a:r>
            <a:r>
              <a:rPr lang="ru-RU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«Рисование историй»</a:t>
            </a:r>
            <a:endParaRPr lang="ru-RU" dirty="0">
              <a:solidFill>
                <a:schemeClr val="accent1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Ребенок рисует рисунок на тему какой-либо истории, а затем рассказывает о </a:t>
            </a:r>
            <a:r>
              <a:rPr lang="ru-RU" dirty="0" smtClean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ней</a:t>
            </a:r>
            <a:endParaRPr lang="ru-RU" dirty="0">
              <a:solidFill>
                <a:schemeClr val="accent1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BA4D8C5A-6CF1-0652-7BFF-B1F775E9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663" y="298450"/>
            <a:ext cx="5630862" cy="893763"/>
          </a:xfrm>
        </p:spPr>
        <p:txBody>
          <a:bodyPr/>
          <a:lstStyle/>
          <a:p>
            <a:r>
              <a:rPr lang="ru-RU" dirty="0" err="1"/>
              <a:t>Изотерапия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B7F038-4465-E81C-84EE-F6C71B74C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930" y="2094635"/>
            <a:ext cx="4725938" cy="2658340"/>
          </a:xfrm>
          <a:prstGeom prst="rect">
            <a:avLst/>
          </a:prstGeom>
          <a:ln>
            <a:solidFill>
              <a:srgbClr val="12716B"/>
            </a:solidFill>
          </a:ln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xmlns="" id="{33A81FE6-6697-8F6A-D163-1E4AB0A28042}"/>
              </a:ext>
            </a:extLst>
          </p:cNvPr>
          <p:cNvSpPr txBox="1">
            <a:spLocks/>
          </p:cNvSpPr>
          <p:nvPr/>
        </p:nvSpPr>
        <p:spPr>
          <a:xfrm>
            <a:off x="717216" y="2750129"/>
            <a:ext cx="3540147" cy="1726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28600">
              <a:spcBef>
                <a:spcPts val="1125"/>
              </a:spcBef>
              <a:spcAft>
                <a:spcPts val="1125"/>
              </a:spcAft>
              <a:buClrTx/>
            </a:pPr>
            <a:r>
              <a:rPr lang="ru-RU" dirty="0" smtClean="0">
                <a:solidFill>
                  <a:schemeClr val="accent1"/>
                </a:solidFill>
                <a:ea typeface="Times New Roman" panose="02020603050405020304" pitchFamily="18" charset="0"/>
              </a:rPr>
              <a:t>Терапия рисунка использует множество методик, стабилизирующих психическое и эмоциональное состояние человека</a:t>
            </a:r>
          </a:p>
          <a:p>
            <a:pPr>
              <a:buClrTx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835" y="882218"/>
            <a:ext cx="1188033" cy="13920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244" y="4610100"/>
            <a:ext cx="3008624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30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256382-B273-9888-4DBE-7A806D3F6B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0193" y="1192213"/>
            <a:ext cx="3732781" cy="3300063"/>
          </a:xfrm>
        </p:spPr>
        <p:txBody>
          <a:bodyPr>
            <a:normAutofit fontScale="92500"/>
          </a:bodyPr>
          <a:lstStyle/>
          <a:p>
            <a:pPr indent="228600"/>
            <a:r>
              <a:rPr lang="ru-RU" sz="1800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Упр. № 5 </a:t>
            </a:r>
            <a:r>
              <a:rPr lang="ru-RU" sz="18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«Каракули»</a:t>
            </a:r>
            <a:endParaRPr lang="ru-RU" sz="1800" dirty="0">
              <a:solidFill>
                <a:schemeClr val="accent1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1800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Одна из любимейших методик, которая выводит ребятишек на позитивные эмоции, расслабляет, пробуждает интерес к общению.</a:t>
            </a:r>
          </a:p>
          <a:p>
            <a:pPr indent="228600"/>
            <a:r>
              <a:rPr lang="ru-RU" sz="1800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Предлагается одному из детей быстро нарисовать на бумаге хаотичные непрерывные линии, другой ребёнок пытается продолжить </a:t>
            </a:r>
            <a:r>
              <a:rPr lang="ru-RU" sz="18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(дорисовать)</a:t>
            </a:r>
            <a:r>
              <a:rPr lang="ru-RU" sz="1800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 рисунок, затем снова включается первый </a:t>
            </a:r>
            <a:r>
              <a:rPr lang="ru-RU" sz="1800" dirty="0" smtClean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участник</a:t>
            </a:r>
            <a:endParaRPr lang="ru-RU" sz="1800" dirty="0">
              <a:solidFill>
                <a:schemeClr val="accent1"/>
              </a:solidFill>
              <a:effectLst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051DC93-E5BE-BE31-D33F-1F53299F7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663" y="298450"/>
            <a:ext cx="5630862" cy="893763"/>
          </a:xfrm>
        </p:spPr>
        <p:txBody>
          <a:bodyPr/>
          <a:lstStyle/>
          <a:p>
            <a:r>
              <a:rPr lang="ru-RU" dirty="0" err="1"/>
              <a:t>Изотерапия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B3DC012-DCF4-CB8C-BDCE-0740B4F86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709" y="1192212"/>
            <a:ext cx="4086815" cy="3014027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569641" y="3460915"/>
            <a:ext cx="1573875" cy="168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5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C316B33-00C7-604F-5955-35AC8169A1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893" y="1192213"/>
            <a:ext cx="4396083" cy="3747264"/>
          </a:xfrm>
        </p:spPr>
        <p:txBody>
          <a:bodyPr>
            <a:normAutofit lnSpcReduction="10000"/>
          </a:bodyPr>
          <a:lstStyle/>
          <a:p>
            <a:pPr indent="228600"/>
            <a:r>
              <a:rPr lang="ru-RU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Упр. № 6 </a:t>
            </a:r>
            <a:r>
              <a:rPr lang="ru-RU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«Рисование пальцами»</a:t>
            </a:r>
            <a:endParaRPr lang="ru-RU" dirty="0">
              <a:solidFill>
                <a:schemeClr val="accent1"/>
              </a:solidFill>
              <a:effectLst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Методика помогает избавиться от влияния стандартных шаблонов, выпустить деструктивные чувства в социально приемлемой форме.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Творческий процесс здесь произвольный, нет ни правил, ни ограничений. Уместно все — любые цвета, формы, линии. Процесс создания рисунка индивидуален и непредсказуем. Методика всегда находит эмоциональный отклик в душе как детей, так и </a:t>
            </a:r>
            <a:r>
              <a:rPr lang="ru-RU" dirty="0" smtClean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взрослых</a:t>
            </a:r>
            <a:endParaRPr lang="ru-RU" sz="18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B2A76D6E-4F61-CF0E-D1AC-BE8E1ED28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663" y="298450"/>
            <a:ext cx="5630862" cy="893763"/>
          </a:xfrm>
        </p:spPr>
        <p:txBody>
          <a:bodyPr/>
          <a:lstStyle/>
          <a:p>
            <a:r>
              <a:rPr lang="ru-RU" dirty="0" err="1"/>
              <a:t>Изотерапия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588DBAF-44A4-5E6E-AFDB-59DA1E340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96" t="11986" b="15159"/>
          <a:stretch/>
        </p:blipFill>
        <p:spPr>
          <a:xfrm>
            <a:off x="5129634" y="1199778"/>
            <a:ext cx="1227074" cy="1766651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C592B6-F8E6-6F80-B9F1-2BD2049992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8" t="23981" r="18559" b="51751"/>
          <a:stretch/>
        </p:blipFill>
        <p:spPr>
          <a:xfrm>
            <a:off x="5129634" y="3229819"/>
            <a:ext cx="2866835" cy="1645308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97C65CB-FFF2-13CB-06FC-D5A6AB357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01" t="47989" r="-134" b="17920"/>
          <a:stretch/>
        </p:blipFill>
        <p:spPr>
          <a:xfrm>
            <a:off x="6754581" y="1199778"/>
            <a:ext cx="1241888" cy="1774650"/>
          </a:xfrm>
          <a:prstGeom prst="rect">
            <a:avLst/>
          </a:prstGeom>
          <a:ln>
            <a:solidFill>
              <a:srgbClr val="12716B"/>
            </a:solidFill>
          </a:ln>
        </p:spPr>
      </p:pic>
    </p:spTree>
    <p:extLst>
      <p:ext uri="{BB962C8B-B14F-4D97-AF65-F5344CB8AC3E}">
        <p14:creationId xmlns:p14="http://schemas.microsoft.com/office/powerpoint/2010/main" val="1255656692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ли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головок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Фото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2137</TotalTime>
  <Words>482</Words>
  <Application>Microsoft Office PowerPoint</Application>
  <PresentationFormat>Экран (16:9)</PresentationFormat>
  <Paragraphs>79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PT Sans</vt:lpstr>
      <vt:lpstr>Abhaya Libre</vt:lpstr>
      <vt:lpstr>Calibri</vt:lpstr>
      <vt:lpstr>Times New Roman</vt:lpstr>
      <vt:lpstr>Jost</vt:lpstr>
      <vt:lpstr>Calibri Light</vt:lpstr>
      <vt:lpstr>Титульный лист</vt:lpstr>
      <vt:lpstr>Заголовок и текст</vt:lpstr>
      <vt:lpstr>Фото и текст</vt:lpstr>
      <vt:lpstr> Методы работы  с обучающимися, имеющими ограниченные возможности</vt:lpstr>
      <vt:lpstr>В каждом человеке имеется особенный творческий потенциал, и стремление реализовать его заложено в каждом из нас. Занятия творчеством привносят положительные эмоции в нашу жизнь, создают позитивный настрой.</vt:lpstr>
      <vt:lpstr>Презентация PowerPoint</vt:lpstr>
      <vt:lpstr>Изотерапия</vt:lpstr>
      <vt:lpstr>Изотерапия</vt:lpstr>
      <vt:lpstr>Изотерапия</vt:lpstr>
      <vt:lpstr>Изотерапия</vt:lpstr>
      <vt:lpstr>Изотерапия</vt:lpstr>
      <vt:lpstr>Изотерапия</vt:lpstr>
      <vt:lpstr>Изотерапия</vt:lpstr>
      <vt:lpstr>Изотерапия</vt:lpstr>
      <vt:lpstr>Изотерапия</vt:lpstr>
      <vt:lpstr>Почему стоит попробовать изотерапию? </vt:lpstr>
      <vt:lpstr>Активные методы и приёмы обучения учащихся с ОВЗ на уроках ИЗО  1. Восприятие материала на определённом этапе занятия с закрытыми глазами используется для развития слухового восприятия, внимания и памяти; переключения эмоционального состояния детей в ходе занятия;  для настроя детей на занятие после активной деятельности (после урока физкультуры), после выполнения задания повышенной трудности и т. д.    2. Использование картинного материала для смены вида деятельности в ходе занятия, развития зрительного восприятия, внимания и памяти, активизации словарного запаса, развития связной речи       </vt:lpstr>
      <vt:lpstr>Активные методы и приёмы обучения учащихся с ОВЗ на уроках ИЗО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And Classy Style Agency</dc:title>
  <dc:creator>Таратун Е.В.</dc:creator>
  <cp:lastModifiedBy>Таратун Е.В.</cp:lastModifiedBy>
  <cp:revision>146</cp:revision>
  <dcterms:modified xsi:type="dcterms:W3CDTF">2024-03-28T09:24:14Z</dcterms:modified>
</cp:coreProperties>
</file>