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2" r:id="rId6"/>
    <p:sldId id="268" r:id="rId7"/>
    <p:sldId id="269" r:id="rId8"/>
    <p:sldId id="270" r:id="rId9"/>
    <p:sldId id="271" r:id="rId10"/>
    <p:sldId id="272" r:id="rId11"/>
    <p:sldId id="259" r:id="rId12"/>
    <p:sldId id="273" r:id="rId13"/>
    <p:sldId id="274" r:id="rId14"/>
    <p:sldId id="263" r:id="rId15"/>
    <p:sldId id="275" r:id="rId16"/>
    <p:sldId id="260" r:id="rId17"/>
    <p:sldId id="261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38" y="6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1E797F5-CD76-4057-A6E5-1CC02F292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618" y="2369273"/>
            <a:ext cx="9144000" cy="2387600"/>
          </a:xfrm>
        </p:spPr>
        <p:txBody>
          <a:bodyPr anchor="b">
            <a:normAutofit/>
          </a:bodyPr>
          <a:lstStyle>
            <a:lvl1pPr algn="ctr">
              <a:defRPr sz="72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A6EF81A-E959-49E0-B655-B587E49FD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618" y="484894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8B30A0E-9D45-4D70-9DD6-672CCB617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389BC8E-01D5-4E35-836A-3175840C3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8BA9238-4C51-4FCC-8642-D34174D6B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5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D51DE0B-C0B4-4220-B503-892574B95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81F1318-C96F-4A60-9F85-806DA0FA1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A538BA7-32F1-418E-8C3F-A14B93F2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74546C7-7877-4BC9-BFEC-151357B83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87B40D2-5C1F-4653-AE5E-465E65436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802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F87760A5-5E8A-4265-92E5-B36FE9C8C6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7585DB6-5949-44BC-9E48-1CEC580B4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1B626B2-C716-4950-A881-0DA5C4A9C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2E8D2BE-FBBC-4151-8BB7-C238C7DB2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DFCB2A6-BB44-4E55-A720-10A4684CF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129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F130C65-EB50-4D7B-87CE-A6168C1F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2418" y="502285"/>
            <a:ext cx="9050483" cy="1325563"/>
          </a:xfrm>
        </p:spPr>
        <p:txBody>
          <a:bodyPr/>
          <a:lstStyle>
            <a:lvl1pPr>
              <a:defRPr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8D5FECB-7636-4EC4-875F-043362072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9909" y="2004377"/>
            <a:ext cx="9382992" cy="4351338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D51595B-4CCF-4402-BA02-FFB9DC5C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F93324D-DF92-4EB8-B671-8C63CE47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675747D-4173-4769-A620-C1625721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19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71943A-EE33-4A66-BC2D-C6A3B757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94E8956-0E6C-4177-9DF3-7E99073E1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D059DE5-4F46-48BC-B609-A4548327D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8218827-C87F-4108-9B37-4050DDC3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AD40834-72FF-47CE-A594-F26F29B90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528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31546B7-E5F1-40D6-828E-D2D483839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C63EC85-0600-432F-A8FC-82A80EC32D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4D7FCAB-9741-4B68-855B-6CD41C93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653F9A4-EF2C-4FCF-B818-DF76FB549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7720076-A0A8-4D67-AF19-1CE1F1DAA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9C85AD9-9C58-4BDB-AF0E-0C9619C6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95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84AFC3-E6DA-4505-B7C2-D621D590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3BF5B54-A1B4-41AC-BCE9-516F35ADE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C691E00-EBE8-4E6E-9654-EB5CC7C2A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C462E91D-D987-4914-8026-D1B8D1260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CB59617E-ECB4-4758-AE90-F24E292F1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95007DBF-9880-4DE8-AC9C-55D009F3E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C879FC1F-959C-4A21-820D-0BBBDEB93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97443CA7-4BF2-4F0F-B640-44704E66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65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2FD2444-0365-47DA-89B3-CF6F4F5D1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80E00A9-082C-4696-9AF5-3A349AAC0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2E8668A-F62F-49E9-BF2D-42E98A79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7EE3117-7BE2-4332-84C9-D37B5F59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417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2C1F53EC-AC08-471E-A672-B3D39E05F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C82436D-9A66-4B15-B2EB-D0875B2C8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3CF51FE-E504-4AB1-8ECD-F282283DF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193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D81B2BE-86AF-486D-94B2-0554F4109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5184D01-2EC4-4496-AD6D-118722E9E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A69E4A8-6452-4A03-B4CA-24D94F80A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AD581FB-600B-43C5-916F-A74F98498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A97BA9A-7C31-437E-8A67-7EDF1A129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68EFF69-10E0-460D-9BA3-25285917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87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0823DD-A6C2-4277-99FA-685650A3A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7D60641D-71F2-41F3-A30B-D1BADFF02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D896525-F16B-443D-9EAE-E77C94A3B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40B7345-A87C-4165-9495-287F7CCD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3BCA78C-F76F-4A39-9976-96EF68C0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2C09607-4B27-4713-8EDA-2AD296E2E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304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7E3FFD5-D0B0-4F0A-8A99-79EBCC1AC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34C0B0D-0AAE-4329-B214-30857006E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FC1A1C9-C4C4-4232-AA09-B9F51FFD96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75350-27F6-4953-8586-1F794BECCB96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646B31E-A36E-4DEA-B477-99F843AC2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605775C-D182-419A-BDC3-BA627911A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3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3.shkolkovo.online/?utm_source=vk&amp;utm_medium=link&amp;utm_campaign=main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DA27D7-3A11-47C6-B2AD-FE4C084BA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4153" y="1746504"/>
            <a:ext cx="8866909" cy="2258567"/>
          </a:xfrm>
        </p:spPr>
        <p:txBody>
          <a:bodyPr>
            <a:normAutofit/>
          </a:bodyPr>
          <a:lstStyle/>
          <a:p>
            <a:r>
              <a:rPr lang="ru-RU" sz="4400" dirty="0"/>
              <a:t>Устные упражнения как одно из основных средств развития навыков учащихся</a:t>
            </a:r>
            <a:endParaRPr lang="ru-RU" sz="4400" dirty="0">
              <a:solidFill>
                <a:srgbClr val="1E5A9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5206B9E-30E8-42C6-B629-D184C8EF9C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1408" y="5031828"/>
            <a:ext cx="9144000" cy="165576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sz="2200" dirty="0" err="1" smtClean="0"/>
              <a:t>Сметанникова</a:t>
            </a:r>
            <a:r>
              <a:rPr lang="ru-RU" sz="2200" dirty="0" smtClean="0"/>
              <a:t> Е. В.,</a:t>
            </a:r>
          </a:p>
          <a:p>
            <a:pPr algn="r"/>
            <a:r>
              <a:rPr lang="ru-RU" sz="2200" dirty="0"/>
              <a:t>у</a:t>
            </a:r>
            <a:r>
              <a:rPr lang="ru-RU" sz="2200" dirty="0" smtClean="0"/>
              <a:t>читель математики </a:t>
            </a:r>
          </a:p>
          <a:p>
            <a:pPr algn="r"/>
            <a:r>
              <a:rPr lang="ru-RU" sz="2200" dirty="0" smtClean="0"/>
              <a:t>МБОУ «Гимназия № 42»</a:t>
            </a:r>
          </a:p>
          <a:p>
            <a:pPr algn="r"/>
            <a:r>
              <a:rPr lang="ru-RU" sz="2200" dirty="0" smtClean="0"/>
              <a:t> г. Барнаул</a:t>
            </a:r>
          </a:p>
          <a:p>
            <a:pPr algn="r"/>
            <a:r>
              <a:rPr lang="ru-RU" sz="2200" dirty="0" smtClean="0"/>
              <a:t>2024</a:t>
            </a:r>
            <a:endParaRPr lang="ru-RU" sz="2200" dirty="0"/>
          </a:p>
        </p:txBody>
      </p:sp>
      <p:pic>
        <p:nvPicPr>
          <p:cNvPr id="1026" name="Picture 2" descr="Президентские гранты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" y="128659"/>
            <a:ext cx="2191711" cy="1039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АИРО принимает материалы для сборника по инновационной деятельности  образовательных организаций - Алтайский институт развития образования имени  Адриана Митрофановича Топоров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142" y="23589"/>
            <a:ext cx="2833615" cy="1120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950528" y="221405"/>
            <a:ext cx="346461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</a:pPr>
            <a:r>
              <a:rPr lang="ru-RU" sz="16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Проект «Мобильная</a:t>
            </a:r>
            <a:r>
              <a:rPr lang="ru-RU" sz="1600" i="1" spc="-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сеть</a:t>
            </a:r>
            <a:r>
              <a:rPr lang="ru-RU" sz="1600" i="1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учителей</a:t>
            </a:r>
            <a:r>
              <a:rPr lang="ru-RU" sz="1600" i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математики</a:t>
            </a:r>
            <a:r>
              <a:rPr lang="ru-RU" sz="1600" i="1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1600" i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потенциал</a:t>
            </a:r>
            <a:r>
              <a:rPr lang="ru-RU" sz="1600" i="1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развития</a:t>
            </a:r>
            <a:r>
              <a:rPr lang="ru-RU" sz="1600" i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успешности</a:t>
            </a:r>
            <a:r>
              <a:rPr lang="ru-RU" sz="1600" i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обучающихся»</a:t>
            </a:r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339703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613A79A-8436-4B8A-A31F-96558F261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2031" y="329184"/>
            <a:ext cx="8915401" cy="61662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Окружность</a:t>
            </a:r>
            <a:endParaRPr lang="ru-RU" sz="2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3719" y="863512"/>
            <a:ext cx="4255961" cy="5814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26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69C56E6-B2AC-4C9F-9631-047A150E6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7429" y="356616"/>
            <a:ext cx="9541765" cy="170992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Развитие </a:t>
            </a:r>
            <a:r>
              <a:rPr lang="ru-RU" sz="3600" dirty="0"/>
              <a:t>навыков смыслового чтения </a:t>
            </a:r>
            <a:br>
              <a:rPr lang="ru-RU" sz="3600" dirty="0"/>
            </a:br>
            <a:r>
              <a:rPr lang="ru-RU" sz="3600" dirty="0"/>
              <a:t>/преодоление инертности мышления/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xmlns="" id="{FFB0507F-4B5E-4325-B445-4593704E877D}"/>
              </a:ext>
            </a:extLst>
          </p:cNvPr>
          <p:cNvSpPr txBox="1">
            <a:spLocks/>
          </p:cNvSpPr>
          <p:nvPr/>
        </p:nvSpPr>
        <p:spPr>
          <a:xfrm>
            <a:off x="1676400" y="2567046"/>
            <a:ext cx="10515600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sz="13800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EFE05E1-BDBC-4AA0-9D3D-7CD1139B86AE}"/>
              </a:ext>
            </a:extLst>
          </p:cNvPr>
          <p:cNvSpPr txBox="1"/>
          <p:nvPr/>
        </p:nvSpPr>
        <p:spPr>
          <a:xfrm>
            <a:off x="1883664" y="1947672"/>
            <a:ext cx="9720072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/>
              <a:t> </a:t>
            </a:r>
            <a:endParaRPr lang="ru-RU" dirty="0"/>
          </a:p>
          <a:p>
            <a:r>
              <a:rPr lang="ru-RU" sz="2800" b="1" dirty="0">
                <a:solidFill>
                  <a:schemeClr val="tx2"/>
                </a:solidFill>
              </a:rPr>
              <a:t>Неопределенные задачи</a:t>
            </a:r>
            <a:r>
              <a:rPr lang="ru-RU" sz="2800" dirty="0">
                <a:solidFill>
                  <a:schemeClr val="tx2"/>
                </a:solidFill>
              </a:rPr>
              <a:t>, в том числе задачи с неопределенным ответом, с неопределенным условием. </a:t>
            </a:r>
            <a:endParaRPr lang="ru-RU" sz="2800" dirty="0" smtClean="0">
              <a:solidFill>
                <a:schemeClr val="tx2"/>
              </a:solidFill>
            </a:endParaRPr>
          </a:p>
          <a:p>
            <a:endParaRPr lang="ru-RU" sz="2800" dirty="0">
              <a:solidFill>
                <a:schemeClr val="tx2"/>
              </a:solidFill>
            </a:endParaRPr>
          </a:p>
          <a:p>
            <a:r>
              <a:rPr lang="ru-RU" sz="2800" dirty="0">
                <a:solidFill>
                  <a:schemeClr val="tx2"/>
                </a:solidFill>
              </a:rPr>
              <a:t>От одной и той же пристани по реке отошли одновременно два теплохода. Скорость одного из них – 22 км/ч, скорость другого – 27 км/ч. Каким будет расстояние между теплоходами через 6 ч?</a:t>
            </a:r>
          </a:p>
          <a:p>
            <a:endParaRPr lang="ru-RU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9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CDC0EE06-2778-4AEF-8C2E-79AF2D80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9072" y="850392"/>
            <a:ext cx="9829800" cy="53035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3000" dirty="0"/>
              <a:t>Два человека одновременно подошли к реке. У берега была одноместная лодка. Других людей поблизости не было. На ней оба сумели переправиться на противоположный берег. Как такое могло </a:t>
            </a:r>
            <a:r>
              <a:rPr lang="ru-RU" sz="3000" dirty="0" smtClean="0"/>
              <a:t>быть?</a:t>
            </a:r>
          </a:p>
          <a:p>
            <a:pPr algn="just"/>
            <a:endParaRPr lang="ru-RU" sz="3000" dirty="0" smtClean="0"/>
          </a:p>
          <a:p>
            <a:pPr algn="just"/>
            <a:r>
              <a:rPr lang="ru-RU" sz="3000" dirty="0" smtClean="0"/>
              <a:t>В </a:t>
            </a:r>
            <a:r>
              <a:rPr lang="ru-RU" sz="3000" dirty="0"/>
              <a:t>комнате все стены соединяются под прямым углом; свет включили, но мебель еще не завезли. Могут ли трое детей встать в ней так, чтобы не видеть друг друга, как не вертись</a:t>
            </a:r>
            <a:r>
              <a:rPr lang="ru-RU" sz="3000" dirty="0" smtClean="0"/>
              <a:t>?</a:t>
            </a:r>
          </a:p>
          <a:p>
            <a:pPr algn="just"/>
            <a:endParaRPr lang="ru-RU" sz="3000" dirty="0" smtClean="0"/>
          </a:p>
          <a:p>
            <a:pPr algn="just"/>
            <a:r>
              <a:rPr lang="ru-RU" sz="3000" dirty="0" smtClean="0"/>
              <a:t>На </a:t>
            </a:r>
            <a:r>
              <a:rPr lang="ru-RU" sz="3000" dirty="0"/>
              <a:t>доске нарисовали клетчатый квадрат 2 х 2. Все вершины квадратов отмечены. Зачеркните все 9 отмеченных вершин клеток четырьмя отрезками, не отрывая карандаша от бумаги.</a:t>
            </a:r>
          </a:p>
          <a:p>
            <a:pPr marL="0" indent="0" algn="just">
              <a:buNone/>
            </a:pPr>
            <a:endParaRPr lang="ru-RU" sz="1800" dirty="0"/>
          </a:p>
          <a:p>
            <a:pPr algn="just"/>
            <a:endParaRPr lang="ru-RU" sz="1800" dirty="0"/>
          </a:p>
          <a:p>
            <a:pPr marL="0" indent="0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7918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2478024" y="1207008"/>
            <a:ext cx="7616952" cy="5148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55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/>
          </p:cNvPicPr>
          <p:nvPr>
            <p:ph idx="1"/>
          </p:nvPr>
        </p:nvPicPr>
        <p:blipFill rotWithShape="1">
          <a:blip r:embed="rId2"/>
          <a:srcRect l="18189" t="20298" r="20544" b="18324"/>
          <a:stretch/>
        </p:blipFill>
        <p:spPr bwMode="auto">
          <a:xfrm>
            <a:off x="3383280" y="1165066"/>
            <a:ext cx="5385816" cy="44165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3292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>
          <a:blip r:embed="rId2"/>
          <a:stretch>
            <a:fillRect/>
          </a:stretch>
        </p:blipFill>
        <p:spPr>
          <a:xfrm>
            <a:off x="3547872" y="758952"/>
            <a:ext cx="6254496" cy="5477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20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CF864F-1F93-4D6F-B010-0F5F48BDB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РЕСУРСЫ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CB0DCA4-A601-425C-BF27-01EA16337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2"/>
                </a:solidFill>
              </a:rPr>
              <a:t>Балаян</a:t>
            </a:r>
            <a:r>
              <a:rPr lang="ru-RU" dirty="0" smtClean="0">
                <a:solidFill>
                  <a:schemeClr val="tx2"/>
                </a:solidFill>
              </a:rPr>
              <a:t> Э.Н. Геометрия: задачи на готовых чертежах для подготовки к ГИА и ЕГЭ: 7 – 9 классы</a:t>
            </a:r>
          </a:p>
          <a:p>
            <a:r>
              <a:rPr lang="ru-RU" dirty="0" err="1" smtClean="0">
                <a:solidFill>
                  <a:schemeClr val="tx2"/>
                </a:solidFill>
              </a:rPr>
              <a:t>Крутецкий</a:t>
            </a:r>
            <a:r>
              <a:rPr lang="ru-RU" dirty="0" smtClean="0">
                <a:solidFill>
                  <a:schemeClr val="tx2"/>
                </a:solidFill>
              </a:rPr>
              <a:t> В.А. Психология математических способностей школьника</a:t>
            </a:r>
          </a:p>
          <a:p>
            <a:r>
              <a:rPr lang="en-US" dirty="0">
                <a:solidFill>
                  <a:schemeClr val="tx2"/>
                </a:solidFill>
                <a:hlinkClick r:id="rId2"/>
              </a:rPr>
              <a:t>https://3.shkolkovo.online/?</a:t>
            </a:r>
            <a:r>
              <a:rPr lang="en-US" dirty="0" smtClean="0">
                <a:solidFill>
                  <a:schemeClr val="tx2"/>
                </a:solidFill>
                <a:hlinkClick r:id="rId2"/>
              </a:rPr>
              <a:t>utm_source=vk&amp;utm_medium=link&amp;utm_campaign=main</a:t>
            </a:r>
            <a:endParaRPr lang="ru-RU" dirty="0" smtClean="0">
              <a:solidFill>
                <a:schemeClr val="tx2"/>
              </a:solidFill>
            </a:endParaRPr>
          </a:p>
          <a:p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88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11">
            <a:extLst>
              <a:ext uri="{FF2B5EF4-FFF2-40B4-BE49-F238E27FC236}">
                <a16:creationId xmlns:a16="http://schemas.microsoft.com/office/drawing/2014/main" xmlns="" id="{0AAF4EC0-2477-4208-BF82-944AD2B4C6E9}"/>
              </a:ext>
            </a:extLst>
          </p:cNvPr>
          <p:cNvSpPr txBox="1">
            <a:spLocks/>
          </p:cNvSpPr>
          <p:nvPr/>
        </p:nvSpPr>
        <p:spPr>
          <a:xfrm>
            <a:off x="4381379" y="2423890"/>
            <a:ext cx="5471114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Спасибо за внимание!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6319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A9CF0EE-0C63-45B0-BDFF-16C82B363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4340" y="502285"/>
            <a:ext cx="9548561" cy="1994027"/>
          </a:xfrm>
        </p:spPr>
        <p:txBody>
          <a:bodyPr>
            <a:normAutofit/>
          </a:bodyPr>
          <a:lstStyle/>
          <a:p>
            <a:pPr algn="ctr"/>
            <a:r>
              <a:rPr lang="ru-RU" b="0" dirty="0" smtClean="0"/>
              <a:t>Клиповое мышление учащихся</a:t>
            </a: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CDC0EE06-2778-4AEF-8C2E-79AF2D80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4016" y="2606040"/>
            <a:ext cx="8714308" cy="379476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 </a:t>
            </a:r>
            <a:r>
              <a:rPr lang="ru-RU" b="1" dirty="0" smtClean="0"/>
              <a:t>Клиповое </a:t>
            </a:r>
            <a:r>
              <a:rPr lang="ru-RU" b="1" dirty="0"/>
              <a:t>мышление </a:t>
            </a:r>
            <a:r>
              <a:rPr lang="ru-RU" dirty="0"/>
              <a:t>— это вид сознания, при котором человек воспринимает информацию через короткие форматы и яркие образы и способен быстро переключаться с одной информации на другую из-за поверхностного погружения в её суть.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25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A9CF0EE-0C63-45B0-BDFF-16C82B363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4340" y="502285"/>
            <a:ext cx="9548561" cy="201231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Устные упражнения</a:t>
            </a: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CDC0EE06-2778-4AEF-8C2E-79AF2D80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4015" y="2514600"/>
            <a:ext cx="9358885" cy="2432304"/>
          </a:xfrm>
        </p:spPr>
        <p:txBody>
          <a:bodyPr>
            <a:normAutofit fontScale="92500" lnSpcReduction="10000"/>
          </a:bodyPr>
          <a:lstStyle/>
          <a:p>
            <a:r>
              <a:rPr lang="ru-RU" sz="3300" dirty="0" smtClean="0"/>
              <a:t>соответствуют </a:t>
            </a:r>
            <a:r>
              <a:rPr lang="ru-RU" sz="3300" dirty="0"/>
              <a:t>теме и цели </a:t>
            </a:r>
            <a:r>
              <a:rPr lang="ru-RU" sz="3300" dirty="0" smtClean="0"/>
              <a:t>урока</a:t>
            </a:r>
          </a:p>
          <a:p>
            <a:r>
              <a:rPr lang="ru-RU" sz="3300" dirty="0" smtClean="0"/>
              <a:t>помогают </a:t>
            </a:r>
            <a:r>
              <a:rPr lang="ru-RU" sz="3300" dirty="0"/>
              <a:t>усвоению изучаемого на данном уроке или ранее пройденного </a:t>
            </a:r>
            <a:r>
              <a:rPr lang="ru-RU" sz="3300" dirty="0" smtClean="0"/>
              <a:t>материала</a:t>
            </a:r>
          </a:p>
          <a:p>
            <a:r>
              <a:rPr lang="ru-RU" sz="3300" dirty="0"/>
              <a:t>к</a:t>
            </a:r>
            <a:r>
              <a:rPr lang="ru-RU" sz="3300" dirty="0" smtClean="0"/>
              <a:t>онтролируют уровень осмысленного понимания понятий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5406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A9CF0EE-0C63-45B0-BDFF-16C82B363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4340" y="502285"/>
            <a:ext cx="9548561" cy="201231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Основные линии, входящие в образовательный минимум, проверяемый в тестовой форме:</a:t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CDC0EE06-2778-4AEF-8C2E-79AF2D80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1100" y="2660904"/>
            <a:ext cx="7535164" cy="3172968"/>
          </a:xfrm>
        </p:spPr>
        <p:txBody>
          <a:bodyPr>
            <a:normAutofit/>
          </a:bodyPr>
          <a:lstStyle/>
          <a:p>
            <a:r>
              <a:rPr lang="ru-RU" dirty="0" smtClean="0"/>
              <a:t>вычислительные навыки</a:t>
            </a:r>
            <a:endParaRPr lang="ru-RU" dirty="0"/>
          </a:p>
          <a:p>
            <a:r>
              <a:rPr lang="ru-RU" dirty="0" smtClean="0"/>
              <a:t>решение </a:t>
            </a:r>
            <a:r>
              <a:rPr lang="ru-RU" dirty="0"/>
              <a:t>уравнений</a:t>
            </a:r>
          </a:p>
          <a:p>
            <a:r>
              <a:rPr lang="ru-RU" dirty="0" smtClean="0"/>
              <a:t>решение </a:t>
            </a:r>
            <a:r>
              <a:rPr lang="ru-RU" dirty="0"/>
              <a:t>неравенств</a:t>
            </a:r>
          </a:p>
          <a:p>
            <a:r>
              <a:rPr lang="ru-RU" dirty="0" smtClean="0"/>
              <a:t>решение </a:t>
            </a:r>
            <a:r>
              <a:rPr lang="ru-RU" dirty="0"/>
              <a:t>текстовых задач</a:t>
            </a:r>
          </a:p>
          <a:p>
            <a:r>
              <a:rPr lang="ru-RU" dirty="0" smtClean="0"/>
              <a:t>функции </a:t>
            </a:r>
            <a:r>
              <a:rPr lang="ru-RU" dirty="0"/>
              <a:t>и графики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2106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613A79A-8436-4B8A-A31F-96558F261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4871" y="329184"/>
            <a:ext cx="9052562" cy="90525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Алгебра 8 класс</a:t>
            </a:r>
            <a:br>
              <a:rPr lang="ru-RU" sz="2800" dirty="0" smtClean="0"/>
            </a:br>
            <a:r>
              <a:rPr lang="ru-RU" sz="2800" dirty="0" smtClean="0"/>
              <a:t> углубленный уровень</a:t>
            </a:r>
            <a:endParaRPr lang="ru-RU" sz="2800" dirty="0"/>
          </a:p>
        </p:txBody>
      </p:sp>
      <p:graphicFrame>
        <p:nvGraphicFramePr>
          <p:cNvPr id="4" name="Таблица 10">
            <a:extLst>
              <a:ext uri="{FF2B5EF4-FFF2-40B4-BE49-F238E27FC236}">
                <a16:creationId xmlns:a16="http://schemas.microsoft.com/office/drawing/2014/main" xmlns="" id="{EFC55492-F410-41C3-AC0A-1F9A41FDBD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3381415"/>
              </p:ext>
            </p:extLst>
          </p:nvPr>
        </p:nvGraphicFramePr>
        <p:xfrm>
          <a:off x="2404870" y="1527050"/>
          <a:ext cx="9500618" cy="514564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769552">
                  <a:extLst>
                    <a:ext uri="{9D8B030D-6E8A-4147-A177-3AD203B41FA5}">
                      <a16:colId xmlns:a16="http://schemas.microsoft.com/office/drawing/2014/main" xmlns="" val="1060721299"/>
                    </a:ext>
                  </a:extLst>
                </a:gridCol>
                <a:gridCol w="3097201">
                  <a:extLst>
                    <a:ext uri="{9D8B030D-6E8A-4147-A177-3AD203B41FA5}">
                      <a16:colId xmlns:a16="http://schemas.microsoft.com/office/drawing/2014/main" xmlns="" val="3730294796"/>
                    </a:ext>
                  </a:extLst>
                </a:gridCol>
                <a:gridCol w="5633865">
                  <a:extLst>
                    <a:ext uri="{9D8B030D-6E8A-4147-A177-3AD203B41FA5}">
                      <a16:colId xmlns:a16="http://schemas.microsoft.com/office/drawing/2014/main" xmlns="" val="2835790685"/>
                    </a:ext>
                  </a:extLst>
                </a:gridCol>
              </a:tblGrid>
              <a:tr h="603502"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п/п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разделов и тем программы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Образовательный минимум, проверяемый в форме тестов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74826020"/>
                  </a:ext>
                </a:extLst>
              </a:tr>
              <a:tr h="678230"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Числа и вычисления. Квадратные корни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Вычислительные навыки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Действия с иррациональными числами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69297412"/>
                  </a:ext>
                </a:extLst>
              </a:tr>
              <a:tr h="678230"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Числа и вычисления. Степень с целым показателем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Вычислительные навыки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Свойства степени с целым показателем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Действия с иррациональными числами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75992689"/>
                  </a:ext>
                </a:extLst>
              </a:tr>
              <a:tr h="678230"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Алгебраические выражения. Квадратный трёхчлен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Вычислительные навыки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Решение уравнений разложением на множители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Решение линейных уравнений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01803528"/>
                  </a:ext>
                </a:extLst>
              </a:tr>
              <a:tr h="837854"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Алгебраические выражения. Алгебраическая дробь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Вычислительные навыки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Решение уравнений разложением на множители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Решение линейных уравнений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Сокращение дробей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94233698"/>
                  </a:ext>
                </a:extLst>
              </a:tr>
              <a:tr h="837854"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Уравнения и неравенства. Квадратные уравнения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Вычислительные навыки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Решение квадратных уравнений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Решение линейных уравнений, содержащих знак модуля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Решение простейших иррациональных уравнений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90167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55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613A79A-8436-4B8A-A31F-96558F261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4871" y="329184"/>
            <a:ext cx="9052562" cy="90525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Алгебра 8 класс</a:t>
            </a:r>
            <a:br>
              <a:rPr lang="ru-RU" sz="2800" dirty="0" smtClean="0"/>
            </a:br>
            <a:r>
              <a:rPr lang="ru-RU" sz="2800" dirty="0" smtClean="0"/>
              <a:t> углубленный уровень</a:t>
            </a:r>
            <a:endParaRPr lang="ru-RU" sz="2800" dirty="0"/>
          </a:p>
        </p:txBody>
      </p:sp>
      <p:graphicFrame>
        <p:nvGraphicFramePr>
          <p:cNvPr id="4" name="Таблица 10">
            <a:extLst>
              <a:ext uri="{FF2B5EF4-FFF2-40B4-BE49-F238E27FC236}">
                <a16:creationId xmlns:a16="http://schemas.microsoft.com/office/drawing/2014/main" xmlns="" id="{EFC55492-F410-41C3-AC0A-1F9A41FDBD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2778779"/>
              </p:ext>
            </p:extLst>
          </p:nvPr>
        </p:nvGraphicFramePr>
        <p:xfrm>
          <a:off x="2404870" y="1527050"/>
          <a:ext cx="9592058" cy="4395811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776959">
                  <a:extLst>
                    <a:ext uri="{9D8B030D-6E8A-4147-A177-3AD203B41FA5}">
                      <a16:colId xmlns:a16="http://schemas.microsoft.com/office/drawing/2014/main" xmlns="" val="1060721299"/>
                    </a:ext>
                  </a:extLst>
                </a:gridCol>
                <a:gridCol w="3127010">
                  <a:extLst>
                    <a:ext uri="{9D8B030D-6E8A-4147-A177-3AD203B41FA5}">
                      <a16:colId xmlns:a16="http://schemas.microsoft.com/office/drawing/2014/main" xmlns="" val="3730294796"/>
                    </a:ext>
                  </a:extLst>
                </a:gridCol>
                <a:gridCol w="5688089">
                  <a:extLst>
                    <a:ext uri="{9D8B030D-6E8A-4147-A177-3AD203B41FA5}">
                      <a16:colId xmlns:a16="http://schemas.microsoft.com/office/drawing/2014/main" xmlns="" val="2835790685"/>
                    </a:ext>
                  </a:extLst>
                </a:gridCol>
              </a:tblGrid>
              <a:tr h="612646"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п/п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разделов и тем программы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Образовательный минимум, проверяемый в форме тестов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74826020"/>
                  </a:ext>
                </a:extLst>
              </a:tr>
              <a:tr h="895324"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Уравнения и неравенства. Системы уравнений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Решение систем уравнений различными методами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Графическая интерпретация решения системы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69297412"/>
                  </a:ext>
                </a:extLst>
              </a:tr>
              <a:tr h="895324"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Уравнения и неравенства. Неравенства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Решение уравнений и неравенств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75992689"/>
                  </a:ext>
                </a:extLst>
              </a:tr>
              <a:tr h="895324"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Функции. Основные понятия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Чтение графиков функций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375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01803528"/>
                  </a:ext>
                </a:extLst>
              </a:tr>
              <a:tr h="895324"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Функции. Числовые функции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Аналитический и графический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способы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задания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функции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43497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329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613A79A-8436-4B8A-A31F-96558F261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4871" y="329184"/>
            <a:ext cx="9052562" cy="90525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Квадратные уравнения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10">
                <a:extLst>
                  <a:ext uri="{FF2B5EF4-FFF2-40B4-BE49-F238E27FC236}">
                    <a16:creationId xmlns:a16="http://schemas.microsoft.com/office/drawing/2014/main" xmlns="" id="{EFC55492-F410-41C3-AC0A-1F9A41FDBD3C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646293475"/>
                  </p:ext>
                </p:extLst>
              </p:nvPr>
            </p:nvGraphicFramePr>
            <p:xfrm>
              <a:off x="2761486" y="1527050"/>
              <a:ext cx="8449058" cy="4919469"/>
            </p:xfrm>
            <a:graphic>
              <a:graphicData uri="http://schemas.openxmlformats.org/drawingml/2006/table">
                <a:tbl>
                  <a:tblPr firstRow="1" bandRow="1">
                    <a:tableStyleId>{0E3FDE45-AF77-4B5C-9715-49D594BDF05E}</a:tableStyleId>
                  </a:tblPr>
                  <a:tblGrid>
                    <a:gridCol w="825485">
                      <a:extLst>
                        <a:ext uri="{9D8B030D-6E8A-4147-A177-3AD203B41FA5}">
                          <a16:colId xmlns:a16="http://schemas.microsoft.com/office/drawing/2014/main" xmlns="" val="1060721299"/>
                        </a:ext>
                      </a:extLst>
                    </a:gridCol>
                    <a:gridCol w="3230430">
                      <a:extLst>
                        <a:ext uri="{9D8B030D-6E8A-4147-A177-3AD203B41FA5}">
                          <a16:colId xmlns:a16="http://schemas.microsoft.com/office/drawing/2014/main" xmlns="" val="3730294796"/>
                        </a:ext>
                      </a:extLst>
                    </a:gridCol>
                    <a:gridCol w="757103">
                      <a:extLst>
                        <a:ext uri="{9D8B030D-6E8A-4147-A177-3AD203B41FA5}">
                          <a16:colId xmlns:a16="http://schemas.microsoft.com/office/drawing/2014/main" xmlns="" val="2835790685"/>
                        </a:ext>
                      </a:extLst>
                    </a:gridCol>
                    <a:gridCol w="3636040">
                      <a:extLst>
                        <a:ext uri="{9D8B030D-6E8A-4147-A177-3AD203B41FA5}">
                          <a16:colId xmlns:a16="http://schemas.microsoft.com/office/drawing/2014/main" xmlns="" val="3652672362"/>
                        </a:ext>
                      </a:extLst>
                    </a:gridCol>
                  </a:tblGrid>
                  <a:tr h="68822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№</a:t>
                          </a:r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Решите уравнение</a:t>
                          </a:r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№</a:t>
                          </a:r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Решите уравнение</a:t>
                          </a:r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1574826020"/>
                      </a:ext>
                    </a:extLst>
                  </a:tr>
                  <a:tr h="77343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ru-R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ru-RU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ru-RU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−6</m:t>
                                </m:r>
                                <m:r>
                                  <a:rPr lang="ru-RU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ru-RU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ru-R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ru-RU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ru-RU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−15</m:t>
                                </m:r>
                                <m:r>
                                  <a:rPr lang="ru-RU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ru-RU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+56=0</m:t>
                                </m:r>
                              </m:oMath>
                            </m:oMathPara>
                          </a14:m>
                          <a:endParaRPr lang="ru-R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3869297412"/>
                      </a:ext>
                    </a:extLst>
                  </a:tr>
                  <a:tr h="77343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ru-RU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ru-RU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−64=0</m:t>
                                </m:r>
                              </m:oMath>
                            </m:oMathPara>
                          </a14:m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ru-R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ru-RU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ru-RU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ru-RU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−5</m:t>
                                </m:r>
                                <m:r>
                                  <a:rPr lang="ru-RU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ru-RU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+2=0</m:t>
                                </m:r>
                              </m:oMath>
                            </m:oMathPara>
                          </a14:m>
                          <a:endParaRPr lang="ru-R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575992689"/>
                      </a:ext>
                    </a:extLst>
                  </a:tr>
                  <a:tr h="77343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ru-RU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ru-RU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  <m:r>
                                      <a:rPr lang="ru-RU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−5</m:t>
                                    </m:r>
                                  </m:e>
                                </m:rad>
                                <m:r>
                                  <a:rPr lang="ru-RU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=−3</m:t>
                                </m:r>
                              </m:oMath>
                            </m:oMathPara>
                          </a14:m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sSup>
                                  <m:sSupPr>
                                    <m:ctrlPr>
                                      <a:rPr lang="ru-RU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ru-RU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ru-RU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+20</m:t>
                                </m:r>
                                <m:r>
                                  <a:rPr lang="ru-RU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ru-RU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+25=0</m:t>
                                </m:r>
                              </m:oMath>
                            </m:oMathPara>
                          </a14:m>
                          <a:endParaRPr lang="ru-R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3001803528"/>
                      </a:ext>
                    </a:extLst>
                  </a:tr>
                  <a:tr h="95546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ru-RU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ru-RU" sz="24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ru-RU" sz="24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ru-RU" sz="24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ru-RU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−6</m:t>
                                    </m:r>
                                    <m:r>
                                      <a:rPr lang="ru-RU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  <m:r>
                                      <a:rPr lang="ru-RU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+9</m:t>
                                    </m:r>
                                  </m:e>
                                </m:rad>
                                <m:r>
                                  <a:rPr lang="ru-RU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=4</m:t>
                                </m:r>
                              </m:oMath>
                            </m:oMathPara>
                          </a14:m>
                          <a:endParaRPr lang="ru-R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ru-RU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ru-RU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+8</m:t>
                              </m:r>
                              <m:r>
                                <a:rPr lang="ru-RU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ru-RU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−3=0</m:t>
                              </m:r>
                            </m:oMath>
                          </a14:m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794233698"/>
                      </a:ext>
                    </a:extLst>
                  </a:tr>
                  <a:tr h="95546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ru-RU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ru-RU" sz="24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ru-RU" sz="24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ru-RU" sz="24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ru-RU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−3</m:t>
                                    </m:r>
                                    <m:r>
                                      <a:rPr lang="ru-RU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ad>
                                  <m:radPr>
                                    <m:degHide m:val="on"/>
                                    <m:ctrlPr>
                                      <a:rPr lang="ru-RU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ru-RU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1−</m:t>
                                    </m:r>
                                    <m:r>
                                      <a:rPr lang="ru-RU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</m:rad>
                                <m:r>
                                  <a:rPr lang="ru-RU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ru-R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ru-R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ru-RU" sz="24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4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sz="24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−8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ru-RU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ru-RU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=−1</m:t>
                                </m:r>
                              </m:oMath>
                            </m:oMathPara>
                          </a14:m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209016792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10">
                <a:extLst>
                  <a:ext uri="{FF2B5EF4-FFF2-40B4-BE49-F238E27FC236}">
                    <a16:creationId xmlns:a16="http://schemas.microsoft.com/office/drawing/2014/main" id="{EFC55492-F410-41C3-AC0A-1F9A41FDBD3C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646293475"/>
                  </p:ext>
                </p:extLst>
              </p:nvPr>
            </p:nvGraphicFramePr>
            <p:xfrm>
              <a:off x="2761486" y="1527050"/>
              <a:ext cx="8449058" cy="4919469"/>
            </p:xfrm>
            <a:graphic>
              <a:graphicData uri="http://schemas.openxmlformats.org/drawingml/2006/table">
                <a:tbl>
                  <a:tblPr firstRow="1" bandRow="1">
                    <a:tableStyleId>{0E3FDE45-AF77-4B5C-9715-49D594BDF05E}</a:tableStyleId>
                  </a:tblPr>
                  <a:tblGrid>
                    <a:gridCol w="825485">
                      <a:extLst>
                        <a:ext uri="{9D8B030D-6E8A-4147-A177-3AD203B41FA5}">
                          <a16:colId xmlns:a16="http://schemas.microsoft.com/office/drawing/2014/main" val="1060721299"/>
                        </a:ext>
                      </a:extLst>
                    </a:gridCol>
                    <a:gridCol w="3230430">
                      <a:extLst>
                        <a:ext uri="{9D8B030D-6E8A-4147-A177-3AD203B41FA5}">
                          <a16:colId xmlns:a16="http://schemas.microsoft.com/office/drawing/2014/main" val="3730294796"/>
                        </a:ext>
                      </a:extLst>
                    </a:gridCol>
                    <a:gridCol w="757103">
                      <a:extLst>
                        <a:ext uri="{9D8B030D-6E8A-4147-A177-3AD203B41FA5}">
                          <a16:colId xmlns:a16="http://schemas.microsoft.com/office/drawing/2014/main" val="2835790685"/>
                        </a:ext>
                      </a:extLst>
                    </a:gridCol>
                    <a:gridCol w="3636040">
                      <a:extLst>
                        <a:ext uri="{9D8B030D-6E8A-4147-A177-3AD203B41FA5}">
                          <a16:colId xmlns:a16="http://schemas.microsoft.com/office/drawing/2014/main" val="3652672362"/>
                        </a:ext>
                      </a:extLst>
                    </a:gridCol>
                  </a:tblGrid>
                  <a:tr h="68822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№</a:t>
                          </a:r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Решите уравнение</a:t>
                          </a:r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№</a:t>
                          </a:r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Решите уравнение</a:t>
                          </a:r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574826020"/>
                      </a:ext>
                    </a:extLst>
                  </a:tr>
                  <a:tr h="77343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ru-R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5472" t="-100787" r="-136415" b="-448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ru-R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32161" t="-100787" r="-335" b="-448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69297412"/>
                      </a:ext>
                    </a:extLst>
                  </a:tr>
                  <a:tr h="77343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5472" t="-200787" r="-136415" b="-348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ru-R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32161" t="-200787" r="-335" b="-348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75992689"/>
                      </a:ext>
                    </a:extLst>
                  </a:tr>
                  <a:tr h="77343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5472" t="-300787" r="-136415" b="-248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32161" t="-300787" r="-335" b="-248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01803528"/>
                      </a:ext>
                    </a:extLst>
                  </a:tr>
                  <a:tr h="95546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5472" t="-324204" r="-136415" b="-1006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ru-R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32161" t="-324204" r="-335" b="-1006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94233698"/>
                      </a:ext>
                    </a:extLst>
                  </a:tr>
                  <a:tr h="95546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5472" t="-424204" r="-136415" b="-6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ru-R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32161" t="-424204" r="-335" b="-6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9016792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1941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613A79A-8436-4B8A-A31F-96558F261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4871" y="329184"/>
            <a:ext cx="9052562" cy="90525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Системы уравнений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10">
                <a:extLst>
                  <a:ext uri="{FF2B5EF4-FFF2-40B4-BE49-F238E27FC236}">
                    <a16:creationId xmlns:a16="http://schemas.microsoft.com/office/drawing/2014/main" xmlns="" id="{EFC55492-F410-41C3-AC0A-1F9A41FDBD3C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006146271"/>
                  </p:ext>
                </p:extLst>
              </p:nvPr>
            </p:nvGraphicFramePr>
            <p:xfrm>
              <a:off x="2212849" y="1124715"/>
              <a:ext cx="9134855" cy="5599424"/>
            </p:xfrm>
            <a:graphic>
              <a:graphicData uri="http://schemas.openxmlformats.org/drawingml/2006/table">
                <a:tbl>
                  <a:tblPr firstRow="1" bandRow="1">
                    <a:tableStyleId>{0E3FDE45-AF77-4B5C-9715-49D594BDF05E}</a:tableStyleId>
                  </a:tblPr>
                  <a:tblGrid>
                    <a:gridCol w="892487">
                      <a:extLst>
                        <a:ext uri="{9D8B030D-6E8A-4147-A177-3AD203B41FA5}">
                          <a16:colId xmlns:a16="http://schemas.microsoft.com/office/drawing/2014/main" xmlns="" val="1060721299"/>
                        </a:ext>
                      </a:extLst>
                    </a:gridCol>
                    <a:gridCol w="3492640">
                      <a:extLst>
                        <a:ext uri="{9D8B030D-6E8A-4147-A177-3AD203B41FA5}">
                          <a16:colId xmlns:a16="http://schemas.microsoft.com/office/drawing/2014/main" xmlns="" val="3730294796"/>
                        </a:ext>
                      </a:extLst>
                    </a:gridCol>
                    <a:gridCol w="818555">
                      <a:extLst>
                        <a:ext uri="{9D8B030D-6E8A-4147-A177-3AD203B41FA5}">
                          <a16:colId xmlns:a16="http://schemas.microsoft.com/office/drawing/2014/main" xmlns="" val="2835790685"/>
                        </a:ext>
                      </a:extLst>
                    </a:gridCol>
                    <a:gridCol w="3931173">
                      <a:extLst>
                        <a:ext uri="{9D8B030D-6E8A-4147-A177-3AD203B41FA5}">
                          <a16:colId xmlns:a16="http://schemas.microsoft.com/office/drawing/2014/main" xmlns="" val="3652672362"/>
                        </a:ext>
                      </a:extLst>
                    </a:gridCol>
                  </a:tblGrid>
                  <a:tr h="2992241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a:t>В координатной плоскости построили графики уравнений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ru-RU" sz="16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ru-RU" sz="16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х+</m:t>
                              </m:r>
                              <m:r>
                                <a:rPr lang="ru-RU" sz="16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  <m:r>
                                <a:rPr lang="ru-RU" sz="16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у=0</m:t>
                              </m:r>
                            </m:oMath>
                          </a14:m>
                          <a:r>
                            <a:rPr lang="ru-RU" sz="16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a:t> и </a:t>
                          </a:r>
                          <a14:m>
                            <m:oMath xmlns:m="http://schemas.openxmlformats.org/officeDocument/2006/math">
                              <m:r>
                                <a:rPr lang="ru-RU" sz="16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𝑚𝑥</m:t>
                              </m:r>
                              <m:r>
                                <a:rPr lang="ru-RU" sz="16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ru-RU" sz="16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  <m:r>
                                <a:rPr lang="ru-RU" sz="16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ru-RU" sz="16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ru-RU" sz="16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=0</m:t>
                              </m:r>
                            </m:oMath>
                          </a14:m>
                          <a:r>
                            <a:rPr lang="ru-RU" sz="16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a:t> . Запишите решение системы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ru-RU" sz="16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ru-RU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ru-RU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𝑎</m:t>
                                        </m:r>
                                        <m:r>
                                          <a:rPr lang="ru-RU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х+</m:t>
                                        </m:r>
                                        <m:r>
                                          <a:rPr lang="ru-RU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𝑏</m:t>
                                        </m:r>
                                        <m:r>
                                          <a:rPr lang="ru-RU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у=0,</m:t>
                                        </m:r>
                                      </m:e>
                                      <m:e>
                                        <m:r>
                                          <a:rPr lang="ru-RU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𝑚𝑥</m:t>
                                        </m:r>
                                        <m:r>
                                          <a:rPr lang="ru-RU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ru-RU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𝑐</m:t>
                                        </m:r>
                                        <m:r>
                                          <a:rPr lang="ru-RU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ru-RU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ru-RU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=0.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i="1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a:t>5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a:t>Решите </a:t>
                          </a:r>
                          <a:r>
                            <a:rPr lang="ru-RU" sz="1600" b="0" dirty="0" smtClean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a:t>неравенство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 smtClean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5−7</m:t>
                              </m:r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&lt;9</m:t>
                              </m:r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</m:oMath>
                          </a14:m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3869297412"/>
                      </a:ext>
                    </a:extLst>
                  </a:tr>
                  <a:tr h="820804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1600" dirty="0" smtClean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6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a:t>Определите количество решений системы уравнений</a:t>
                          </a:r>
                          <a:endParaRPr lang="ru-RU" sz="1600" dirty="0" smtClean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a:t>6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a:t>Решите </a:t>
                          </a:r>
                          <a:r>
                            <a:rPr lang="ru-RU" sz="1600" dirty="0" smtClean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a:t>неравенство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  <m: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−7</m:t>
                                    </m:r>
                                  </m:e>
                                </m:d>
                                <m:r>
                                  <a:rPr lang="ru-RU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&gt;−9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575992689"/>
                      </a:ext>
                    </a:extLst>
                  </a:tr>
                  <a:tr h="524175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a:t>2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ru-RU" sz="16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ru-RU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ru-RU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US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+3</m:t>
                                        </m:r>
                                        <m:r>
                                          <a:rPr lang="en-US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en-US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=7,</m:t>
                                        </m:r>
                                      </m:e>
                                      <m:e>
                                        <m:r>
                                          <a:rPr lang="en-US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4</m:t>
                                        </m:r>
                                        <m:r>
                                          <a:rPr lang="en-US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+6</m:t>
                                        </m:r>
                                        <m:r>
                                          <a:rPr lang="en-US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en-US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=9.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a:t>7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a:t>Решите </a:t>
                          </a:r>
                          <a:r>
                            <a:rPr lang="ru-RU" sz="1600" dirty="0" smtClean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a:t>уравнение</a:t>
                          </a: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1600" dirty="0" smtClean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+64=0</m:t>
                              </m:r>
                            </m:oMath>
                          </a14:m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3001803528"/>
                      </a:ext>
                    </a:extLst>
                  </a:tr>
                  <a:tr h="524175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a:t>3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ru-RU" sz="16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ru-RU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ru-RU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5</m:t>
                                        </m:r>
                                        <m:r>
                                          <a:rPr lang="en-US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+4</m:t>
                                        </m:r>
                                        <m:r>
                                          <a:rPr lang="en-US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en-US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=8,</m:t>
                                        </m:r>
                                      </m:e>
                                      <m:e>
                                        <m:r>
                                          <a:rPr lang="en-US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10</m:t>
                                        </m:r>
                                        <m:r>
                                          <a:rPr lang="en-US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+8</m:t>
                                        </m:r>
                                        <m:r>
                                          <a:rPr lang="en-US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en-US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=16.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a:t>8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 smtClean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a:t>Вычислите</a:t>
                          </a: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1600" dirty="0" smtClean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ru-RU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ru-RU" sz="16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85</m:t>
                                      </m:r>
                                    </m:e>
                                    <m:sup>
                                      <m:r>
                                        <a:rPr lang="en-US" sz="16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ru-RU" sz="16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15</m:t>
                                      </m:r>
                                    </m:e>
                                    <m:sup>
                                      <m:r>
                                        <a:rPr lang="en-US" sz="16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oMath>
                          </a14:m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794233698"/>
                      </a:ext>
                    </a:extLst>
                  </a:tr>
                  <a:tr h="524175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a:t>4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ru-RU" sz="16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ru-RU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ru-RU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8</m:t>
                                        </m:r>
                                        <m:r>
                                          <a:rPr lang="en-US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+2</m:t>
                                        </m:r>
                                        <m:r>
                                          <a:rPr lang="en-US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en-US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=15,</m:t>
                                        </m:r>
                                      </m:e>
                                      <m:e>
                                        <m:r>
                                          <a:rPr lang="en-US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4</m:t>
                                        </m:r>
                                        <m:r>
                                          <a:rPr lang="en-US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en-US" sz="16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=19.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a:t>9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a:t>Решите неравенство</a:t>
                          </a:r>
                          <a:endParaRPr lang="ru-RU" sz="1600" dirty="0" smtClean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US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5−7</m:t>
                                </m:r>
                                <m:r>
                                  <a:rPr lang="en-US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&lt;9</m:t>
                                </m:r>
                                <m:r>
                                  <a:rPr lang="en-US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209016792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10">
                <a:extLst>
                  <a:ext uri="{FF2B5EF4-FFF2-40B4-BE49-F238E27FC236}">
                    <a16:creationId xmlns:a16="http://schemas.microsoft.com/office/drawing/2014/main" id="{EFC55492-F410-41C3-AC0A-1F9A41FDBD3C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006146271"/>
                  </p:ext>
                </p:extLst>
              </p:nvPr>
            </p:nvGraphicFramePr>
            <p:xfrm>
              <a:off x="2212849" y="1124715"/>
              <a:ext cx="9134855" cy="5599424"/>
            </p:xfrm>
            <a:graphic>
              <a:graphicData uri="http://schemas.openxmlformats.org/drawingml/2006/table">
                <a:tbl>
                  <a:tblPr firstRow="1" bandRow="1">
                    <a:tableStyleId>{0E3FDE45-AF77-4B5C-9715-49D594BDF05E}</a:tableStyleId>
                  </a:tblPr>
                  <a:tblGrid>
                    <a:gridCol w="892487">
                      <a:extLst>
                        <a:ext uri="{9D8B030D-6E8A-4147-A177-3AD203B41FA5}">
                          <a16:colId xmlns:a16="http://schemas.microsoft.com/office/drawing/2014/main" val="1060721299"/>
                        </a:ext>
                      </a:extLst>
                    </a:gridCol>
                    <a:gridCol w="3492640">
                      <a:extLst>
                        <a:ext uri="{9D8B030D-6E8A-4147-A177-3AD203B41FA5}">
                          <a16:colId xmlns:a16="http://schemas.microsoft.com/office/drawing/2014/main" val="3730294796"/>
                        </a:ext>
                      </a:extLst>
                    </a:gridCol>
                    <a:gridCol w="818555">
                      <a:extLst>
                        <a:ext uri="{9D8B030D-6E8A-4147-A177-3AD203B41FA5}">
                          <a16:colId xmlns:a16="http://schemas.microsoft.com/office/drawing/2014/main" val="2835790685"/>
                        </a:ext>
                      </a:extLst>
                    </a:gridCol>
                    <a:gridCol w="3931173">
                      <a:extLst>
                        <a:ext uri="{9D8B030D-6E8A-4147-A177-3AD203B41FA5}">
                          <a16:colId xmlns:a16="http://schemas.microsoft.com/office/drawing/2014/main" val="3652672362"/>
                        </a:ext>
                      </a:extLst>
                    </a:gridCol>
                  </a:tblGrid>
                  <a:tr h="2992241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5436" t="-2033" r="-135889" b="-871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a:t>5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32403" t="-2033" r="-155" b="-871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69297412"/>
                      </a:ext>
                    </a:extLst>
                  </a:tr>
                  <a:tr h="97536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1600" dirty="0" smtClean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6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a:t>Определите количество решений системы уравнений</a:t>
                          </a:r>
                          <a:endParaRPr lang="ru-RU" sz="1600" dirty="0" smtClean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a:t>6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32403" t="-313750" r="-155" b="-1681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75992689"/>
                      </a:ext>
                    </a:extLst>
                  </a:tr>
                  <a:tr h="543941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a:t>2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5436" t="-743820" r="-135889" b="-2022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a:t>7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32403" t="-743820" r="-155" b="-2022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01803528"/>
                      </a:ext>
                    </a:extLst>
                  </a:tr>
                  <a:tr h="543941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a:t>3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5436" t="-834444" r="-135889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a:t>8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32403" t="-834444" r="-155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94233698"/>
                      </a:ext>
                    </a:extLst>
                  </a:tr>
                  <a:tr h="543941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a:t>4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5436" t="-944944" r="-135889" b="-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a:t>9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32403" t="-944944" r="-155" b="-11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90167924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5" name="Рисунок 4"/>
          <p:cNvPicPr/>
          <p:nvPr/>
        </p:nvPicPr>
        <p:blipFill>
          <a:blip r:embed="rId3"/>
          <a:stretch>
            <a:fillRect/>
          </a:stretch>
        </p:blipFill>
        <p:spPr>
          <a:xfrm>
            <a:off x="2995867" y="2688339"/>
            <a:ext cx="3258630" cy="194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97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A9CF0EE-0C63-45B0-BDFF-16C82B363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6232" y="502285"/>
            <a:ext cx="9916669" cy="406057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Устные </a:t>
            </a:r>
            <a:r>
              <a:rPr lang="ru-RU" dirty="0"/>
              <a:t>упражнения по геометрии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(на готовых чертежах)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967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485</Words>
  <Application>Microsoft Office PowerPoint</Application>
  <PresentationFormat>Широкоэкранный</PresentationFormat>
  <Paragraphs>144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 Math</vt:lpstr>
      <vt:lpstr>Symbol</vt:lpstr>
      <vt:lpstr>Times New Roman</vt:lpstr>
      <vt:lpstr>Тема Office</vt:lpstr>
      <vt:lpstr>Устные упражнения как одно из основных средств развития навыков учащихся</vt:lpstr>
      <vt:lpstr>Клиповое мышление учащихся</vt:lpstr>
      <vt:lpstr>Устные упражнения</vt:lpstr>
      <vt:lpstr>Основные линии, входящие в образовательный минимум, проверяемый в тестовой форме: </vt:lpstr>
      <vt:lpstr>Алгебра 8 класс  углубленный уровень</vt:lpstr>
      <vt:lpstr>Алгебра 8 класс  углубленный уровень</vt:lpstr>
      <vt:lpstr>Квадратные уравнения</vt:lpstr>
      <vt:lpstr>Системы уравнений</vt:lpstr>
      <vt:lpstr>    Устные упражнения по геометрии  (на готовых чертежах) </vt:lpstr>
      <vt:lpstr>Окружность</vt:lpstr>
      <vt:lpstr>  Развитие навыков смыслового чтения  /преодоление инертности мышления/  </vt:lpstr>
      <vt:lpstr>Презентация PowerPoint</vt:lpstr>
      <vt:lpstr>Презентация PowerPoint</vt:lpstr>
      <vt:lpstr>Презентация PowerPoint</vt:lpstr>
      <vt:lpstr>Презентация PowerPoint</vt:lpstr>
      <vt:lpstr>РЕСУРСЫ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admin</cp:lastModifiedBy>
  <cp:revision>29</cp:revision>
  <dcterms:created xsi:type="dcterms:W3CDTF">2021-08-17T12:08:22Z</dcterms:created>
  <dcterms:modified xsi:type="dcterms:W3CDTF">2024-03-31T10:51:06Z</dcterms:modified>
</cp:coreProperties>
</file>