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8" r:id="rId3"/>
    <p:sldId id="264" r:id="rId4"/>
    <p:sldId id="271" r:id="rId5"/>
    <p:sldId id="291" r:id="rId6"/>
    <p:sldId id="272" r:id="rId7"/>
    <p:sldId id="269" r:id="rId8"/>
    <p:sldId id="274" r:id="rId9"/>
    <p:sldId id="288" r:id="rId10"/>
    <p:sldId id="287" r:id="rId11"/>
    <p:sldId id="273" r:id="rId12"/>
    <p:sldId id="25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08998-D7A9-4508-A161-80F66456B529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495C7-B3EF-4680-A1EC-1408F81EE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7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заинтересовать математикой дело непростое. Многое зависит от того, как поставить даже очевидный вопрос, и от того, как привлечь всех учащихся в обсуждении сложившейся ситуации. Творческая активность учащихся, успех урока целиком зависит от методических приёмов, которые выбирает учитель. Как сформулировать интерес к предмету у ребёнка? Через самостоятельность и активность, через поисковую деятельность на уроке и дома, создание проблемной ситуации, разнообразие методов обучения, через новизну материала, эмоциональную окраску урока.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Представлю некоторых приёмах активизации познавательной деятельности учащихся, которые я использую.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95C7-B3EF-4680-A1EC-1408F81EE0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2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Опорные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схемы лучше составлять вместе с учащимися на уроке в самом начале изучения темы, ими  можно пользоваться, пока тема не изучена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95C7-B3EF-4680-A1EC-1408F81EE0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начале изучения темы «Обыкновенные дроби»  в ходе беседы с классом подчеркиваем, что знаменатель дроби показывает, на сколько  равных частей поделен некоторый объект , а числитель дроби говорит о том, сколько взято частей поделенного объекта. Трудность состоит в том, чтобы от частного процесса дележа  перейти к общему представлению о том, что НЕЧТО поделено, причем это НЕЧТО может быть каким угодно. Вот тут и поможет первая строка опорной схемы, которая закрепит в сознании учащихся нужные термины и основные понятия.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Вторая строка таблицы служит подготовкой к решению задач на части, так как показывает НЕЧТО  целое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ввиде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абстрактной и одновременно наглядно формы геометрического круга или квадрата.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95C7-B3EF-4680-A1EC-1408F81EE0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Следующая часть опорной схемы – это уже результат классификации задач по типам: 1тип-нахождение дроби от числа, 2тип-нахождение числа по его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дроби,т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3тип-определение того, какую дробь одно число составляет от другого.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Естественно,что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такой классификации целесообразно приступать не сразу, а только после тренировки учащихся в решении задач каждого типа по отдельности.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тренировки удобно проводить в виде практических работ.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95C7-B3EF-4680-A1EC-1408F81EE0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9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Практические работы играют заметную роль в обучении, поскольку часто дети хорошо запоминают только то, над чем потрудились их руки. Если ученик что-то рисовал, чертил, закрашивал, вырезал, то это действие само по себе становится опорой для его памяти.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95C7-B3EF-4680-A1EC-1408F81EE0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04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Рассмотрим несколько практических работ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задачам из 1-3 типов.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95C7-B3EF-4680-A1EC-1408F81EE0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9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решении задач,  для учащихся  наиболее трудным оказывается определить к какому типу относится  задача. В этот момент целесообразно обратиться к обучающей самостоятельной работе.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95C7-B3EF-4680-A1EC-1408F81EE0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5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Текст такой работы рекомендуется давать со схемами-подсказками. Допустим, слева дается текст задачи, а справа – схема условия. Прочитав задачу и рассмотрев схему-подсказку, ученик может обратиться к таблице и по ее последней строке определить, к какому типу относится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заадача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как ее решать. При таких подсказках процесс решения заметно облегчается, но не заменяется бездумным переписыванием с доски, как это иногда происходит на обычных уроках.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Постепенно ребята учатся составлять свои схемы к условиям задач, а значит, глубже проникают в их смысл и становятся более смелыми в творческой работе.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следующем этапе можно предложить учащимся проверочную самостоятельную работу. При выполнении которой им нужно по тексту задачи нарисовать схему условия, определить по данной схеме тип задачи , а затем уже решить ее.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Постепенно ребята учатся составлять свои схемы к условиям задач, а значит, глубже проникают в их смысл и становятся более смелыми в творческой работе.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следующем этапе можно предложить учащимся проверочную самостоятельную работу. При выполнении которой им нужно по тексту задачи нарисовать схему условия, определить по данной схеме тип задачи , а затем уже решить ее. Постепенно ребята учатся составлять свои схемы к условиям задач, а значит, глубже проникают в их смысл и становятся более смелыми в творческой работе.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следующем этапе можно предложить учащимся проверочную самостоятельную работу. При выполнении которой им нужно по тексту задачи нарисовать схему условия, определить по данной схеме тип задачи , а затем уже решить ее.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Постепенно ребята учатся составлять свои схемы к условиям задач, а значит, глубже проникают в их смысл и становятся более смелыми в творческой работе.</a:t>
            </a:r>
            <a:endParaRPr lang="ru-RU" sz="1050" dirty="0" smtClean="0"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На следующем этапе можно предложить учащимся проверочную самостоятельную работу. При выполнении которой им нужно по тексту задачи нарисовать схему условия, определить по данной схеме тип задачи , а затем уже решить ее.</a:t>
            </a:r>
            <a:endParaRPr lang="ru-RU" sz="1050" dirty="0" smtClean="0">
              <a:latin typeface="+mn-lt"/>
              <a:ea typeface="Calibri"/>
              <a:cs typeface="Times New Roman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Постепенно ребята учатся составлять свои схемы к условиям задач, а значит, глубже проникают в их смысл и становятся более смелыми в творческой работе.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следующем этапе можно предложить учащимся проверочную самостоятельную работу. При выполнении которой им нужно по тексту задачи нарисовать схему условия, определить по данной схеме тип задачи , а затем уже решить ее.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Постепенно ребята учатся составлять свои схемы к условиям задач, а значит, глубже проникают в их смысл.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следующем этапе можно предложить учащимся проверочную самостоятельную работу. При выполнении которой им нужно по тексту задачи нарисовать схему условия, определить по данной схеме тип задачи , а затем уже решить ее.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Постепенно ребята учатся составлять свои схемы к условиям задач, а значит, глубже проникают в их смысл и становятся более смелыми в творческой работе.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следующем этапе можно предложить учащимся проверочную самостоятельную работу. При выполнении которой им нужно по тексту задачи нарисовать схему условия, определить по данной схеме тип задачи , а затем уже решить ее.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Постепенно ребята учатся составлять свои схемы к условиям задач, а значит, глубже проникают в их смысл и становятся более смелыми в творческой работе.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следующем этапе можно предложить учащимся проверочную самостоятельную работу. При выполнении которой им нужно по тексту задачи нарисовать схему условия, определить по данной схеме тип задачи , а затем уже решить ее.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95C7-B3EF-4680-A1EC-1408F81EE0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Такая работа подводит итог первого этапа обучения решению задач на дроби, после которого последует этап обучения решению более сложных, комбинированных задач.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95C7-B3EF-4680-A1EC-1408F81EE03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13" y="2369273"/>
            <a:ext cx="6858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13" y="484894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3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35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13" y="2369273"/>
            <a:ext cx="6858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13" y="484894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14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15" y="502285"/>
            <a:ext cx="6787862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432" y="2004377"/>
            <a:ext cx="7037244" cy="435133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0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2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6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2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2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14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15" y="502285"/>
            <a:ext cx="6787862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432" y="2004377"/>
            <a:ext cx="7037244" cy="435133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67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12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77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0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0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8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8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4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3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4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6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794" y="1988840"/>
            <a:ext cx="7226246" cy="2387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Некоторые приемы активизации познавательной деятельности учащихся при </a:t>
            </a:r>
            <a:r>
              <a:rPr lang="ru-RU" sz="3200" dirty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формировании</a:t>
            </a:r>
            <a:r>
              <a:rPr lang="ru-RU" sz="3200" dirty="0" smtClean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понятия дроби </a:t>
            </a:r>
            <a:endParaRPr lang="ru-RU" sz="3200" dirty="0">
              <a:solidFill>
                <a:srgbClr val="1E5A9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5206B9E-30E8-42C6-B629-D184C8EF9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5013176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Коростелева Наталья Михайловна</a:t>
            </a:r>
          </a:p>
          <a:p>
            <a:pPr algn="r"/>
            <a:r>
              <a:rPr lang="ru-RU" sz="2000" dirty="0" smtClean="0"/>
              <a:t>учитель математики</a:t>
            </a:r>
          </a:p>
          <a:p>
            <a:pPr algn="r"/>
            <a:r>
              <a:rPr lang="ru-RU" sz="2000" dirty="0" smtClean="0"/>
              <a:t>МБОУ «</a:t>
            </a:r>
            <a:r>
              <a:rPr lang="ru-RU" sz="2000" dirty="0" err="1" smtClean="0"/>
              <a:t>Поспелихинская</a:t>
            </a:r>
            <a:r>
              <a:rPr lang="ru-RU" sz="2000" dirty="0" smtClean="0"/>
              <a:t> СОШ №1»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872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79" y="476674"/>
            <a:ext cx="7693523" cy="596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48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0768"/>
            <a:ext cx="5112568" cy="4148916"/>
          </a:xfrm>
        </p:spPr>
        <p:txBody>
          <a:bodyPr>
            <a:normAutofit/>
          </a:bodyPr>
          <a:lstStyle/>
          <a:p>
            <a:pPr marL="9525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 smtClean="0">
                <a:ea typeface="Calibri"/>
                <a:cs typeface="Times New Roman"/>
              </a:rPr>
              <a:t>«Математический </a:t>
            </a:r>
            <a:r>
              <a:rPr lang="ru-RU" sz="3000" dirty="0">
                <a:ea typeface="Calibri"/>
                <a:cs typeface="Times New Roman"/>
              </a:rPr>
              <a:t>опыт учащегося нельзя считать полным если он не имел случая решить задачу, изобретённую им самим</a:t>
            </a:r>
            <a:r>
              <a:rPr lang="ru-RU" sz="3000" dirty="0" smtClean="0">
                <a:ea typeface="Calibri"/>
                <a:cs typeface="Times New Roman"/>
              </a:rPr>
              <a:t>».</a:t>
            </a:r>
          </a:p>
          <a:p>
            <a:pPr marL="9525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 smtClean="0">
                <a:ea typeface="Calibri"/>
                <a:cs typeface="Times New Roman"/>
              </a:rPr>
              <a:t>(</a:t>
            </a:r>
            <a:r>
              <a:rPr lang="ru-RU" sz="3000" dirty="0">
                <a:ea typeface="Calibri"/>
                <a:cs typeface="Times New Roman"/>
              </a:rPr>
              <a:t>Д. Пойа </a:t>
            </a:r>
            <a:r>
              <a:rPr lang="ru-RU" sz="3000" dirty="0" smtClean="0">
                <a:ea typeface="Calibri"/>
                <a:cs typeface="Times New Roman"/>
              </a:rPr>
              <a:t>)</a:t>
            </a:r>
            <a:r>
              <a:rPr lang="ru-RU" sz="3000" dirty="0" smtClean="0">
                <a:ea typeface="Calibri"/>
                <a:cs typeface="Times New Roman"/>
              </a:rPr>
              <a:t> </a:t>
            </a:r>
            <a:endParaRPr lang="ru-RU" sz="3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09" y="908723"/>
            <a:ext cx="2891228" cy="381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66328"/>
            <a:ext cx="7560840" cy="6525344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b="1" dirty="0" smtClean="0"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</a:rPr>
              <a:t>Тема урока: «Нахождение </a:t>
            </a:r>
            <a:r>
              <a:rPr lang="ru-RU" b="1" dirty="0">
                <a:latin typeface="Times New Roman"/>
                <a:ea typeface="Times New Roman"/>
              </a:rPr>
              <a:t>дроби от числа» и «Нахождение числа по его дроби</a:t>
            </a:r>
            <a:r>
              <a:rPr lang="ru-RU" b="1" dirty="0" smtClean="0">
                <a:latin typeface="Times New Roman"/>
                <a:ea typeface="Times New Roman"/>
              </a:rPr>
              <a:t>».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Предложить ученикам задачу: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   </a:t>
            </a:r>
            <a:r>
              <a:rPr lang="ru-RU" sz="2100" dirty="0" smtClean="0">
                <a:latin typeface="Times New Roman"/>
                <a:ea typeface="Times New Roman"/>
              </a:rPr>
              <a:t>Поле </a:t>
            </a:r>
            <a:r>
              <a:rPr lang="ru-RU" sz="2100" dirty="0">
                <a:latin typeface="Times New Roman"/>
                <a:ea typeface="Times New Roman"/>
              </a:rPr>
              <a:t>имеет площадь 800 м</a:t>
            </a:r>
            <a:r>
              <a:rPr lang="ru-RU" sz="2100" baseline="30000" dirty="0">
                <a:latin typeface="Times New Roman"/>
                <a:ea typeface="Times New Roman"/>
              </a:rPr>
              <a:t>2 </a:t>
            </a:r>
            <a:r>
              <a:rPr lang="ru-RU" sz="2100" dirty="0">
                <a:latin typeface="Times New Roman"/>
                <a:ea typeface="Times New Roman"/>
              </a:rPr>
              <a:t>. Часть его засеяна горохом.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    Далее ученикам </a:t>
            </a:r>
            <a:r>
              <a:rPr lang="ru-RU" sz="2000" dirty="0">
                <a:latin typeface="Times New Roman"/>
                <a:ea typeface="Times New Roman"/>
              </a:rPr>
              <a:t>предлагается дополнить условие задачи.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   Одни </a:t>
            </a:r>
            <a:r>
              <a:rPr lang="ru-RU" sz="2000" dirty="0">
                <a:latin typeface="Times New Roman"/>
                <a:ea typeface="Times New Roman"/>
              </a:rPr>
              <a:t>советуют указать, сколько процентов составляет площадь, засеянная горохом; другие - указать, на сколько меньше эта площадь площади всего поля; третьи – выразить эту площадь в долях от всего поля. Учитель выбирает нужный вариант.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0033" y="2852936"/>
            <a:ext cx="655272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2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836712"/>
            <a:ext cx="6677988" cy="3481954"/>
          </a:xfrm>
        </p:spPr>
        <p:txBody>
          <a:bodyPr>
            <a:normAutofit/>
          </a:bodyPr>
          <a:lstStyle/>
          <a:p>
            <a:pPr marL="9525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Calibri"/>
                <a:cs typeface="Times New Roman"/>
              </a:rPr>
              <a:t>Творческая активность учащихся, успех урока целиком зависит от методических приёмов, которые выбирает учитель.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4876800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2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558796"/>
            <a:ext cx="6624733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Использование опорных схем на уроке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700808"/>
            <a:ext cx="7488832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Опорные схемы, карточки – </a:t>
            </a:r>
            <a:r>
              <a:rPr lang="ru-RU" dirty="0" smtClean="0"/>
              <a:t>информаторы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 </a:t>
            </a:r>
            <a:r>
              <a:rPr lang="ru-RU" dirty="0"/>
              <a:t>уменьшают нагрузку на память, </a:t>
            </a:r>
            <a:r>
              <a:rPr lang="ru-RU" dirty="0" smtClean="0"/>
              <a:t>помогают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 </a:t>
            </a:r>
            <a:r>
              <a:rPr lang="ru-RU" dirty="0"/>
              <a:t>преодолеть страх перед </a:t>
            </a:r>
            <a:r>
              <a:rPr lang="ru-RU" dirty="0" smtClean="0"/>
              <a:t>необходимостью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изложить </a:t>
            </a: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материал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самостоятельно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5" y="3393473"/>
            <a:ext cx="4410911" cy="330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30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454269" y="2117901"/>
            <a:ext cx="3864099" cy="18473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ЗНАМЕНАТЕЛЬ</a:t>
            </a:r>
            <a:endParaRPr lang="ru-RU" sz="12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33989" y="2441981"/>
            <a:ext cx="2160240" cy="12489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22" y="2713657"/>
            <a:ext cx="1985307" cy="7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72" y="4037806"/>
            <a:ext cx="51720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"/>
          <p:cNvSpPr>
            <a:spLocks noChangeShapeType="1"/>
          </p:cNvSpPr>
          <p:nvPr/>
        </p:nvSpPr>
        <p:spPr bwMode="auto">
          <a:xfrm>
            <a:off x="5936080" y="2469511"/>
            <a:ext cx="45719" cy="8725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/>
          <p:cNvSpPr>
            <a:spLocks noChangeShapeType="1"/>
          </p:cNvSpPr>
          <p:nvPr/>
        </p:nvSpPr>
        <p:spPr bwMode="auto">
          <a:xfrm>
            <a:off x="7380557" y="2430458"/>
            <a:ext cx="45719" cy="9115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19672" y="791509"/>
            <a:ext cx="71886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О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порная схема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к теме «Введение понятия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дроби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»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64816"/>
            <a:ext cx="229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464459" y="2128856"/>
            <a:ext cx="15220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ЧИСЛИТЕЛЬ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831413" y="3151617"/>
            <a:ext cx="54243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На сколько равных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таких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частей разделили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частей взяли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" y="2301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9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40264" y="457203"/>
            <a:ext cx="71886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О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порная схема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к теме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«Решение задач на дроби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»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64816"/>
            <a:ext cx="229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" y="2301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06" y="2132856"/>
            <a:ext cx="70567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9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8280920" cy="1325563"/>
          </a:xfrm>
        </p:spPr>
        <p:txBody>
          <a:bodyPr>
            <a:noAutofit/>
          </a:bodyPr>
          <a:lstStyle/>
          <a:p>
            <a:pPr marL="270510" indent="629920" algn="ctr"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latin typeface="Arial (Заголовки)"/>
                <a:ea typeface="Times New Roman"/>
              </a:rPr>
              <a:t>Практические работы как средство активизации познавательной деятельности школьников</a:t>
            </a:r>
            <a:endParaRPr lang="ru-RU" sz="2800" dirty="0">
              <a:latin typeface="Arial (Заголовки)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94"/>
            <a:ext cx="6894735" cy="387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3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883189" cy="457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98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5970402" cy="508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39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518"/>
            <a:ext cx="5976664" cy="6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15628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1177</Words>
  <Application>Microsoft Office PowerPoint</Application>
  <PresentationFormat>Экран (4:3)</PresentationFormat>
  <Paragraphs>72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(Заголовки)</vt:lpstr>
      <vt:lpstr>Calibri</vt:lpstr>
      <vt:lpstr>Times New Roman</vt:lpstr>
      <vt:lpstr>1_Тема Office</vt:lpstr>
      <vt:lpstr>2_Тема Office</vt:lpstr>
      <vt:lpstr>Некоторые приемы активизации познавательной деятельности учащихся при формировании понятия дроби </vt:lpstr>
      <vt:lpstr>Презентация PowerPoint</vt:lpstr>
      <vt:lpstr>Использование опорных схем на уроке </vt:lpstr>
      <vt:lpstr>Презентация PowerPoint</vt:lpstr>
      <vt:lpstr>Презентация PowerPoint</vt:lpstr>
      <vt:lpstr>Практические работы как средство активизации познавательной деятельности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user</dc:creator>
  <cp:lastModifiedBy>admin</cp:lastModifiedBy>
  <cp:revision>53</cp:revision>
  <dcterms:created xsi:type="dcterms:W3CDTF">2024-03-09T10:45:57Z</dcterms:created>
  <dcterms:modified xsi:type="dcterms:W3CDTF">2024-03-28T00:08:32Z</dcterms:modified>
</cp:coreProperties>
</file>