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5" r:id="rId4"/>
    <p:sldId id="270" r:id="rId5"/>
    <p:sldId id="269" r:id="rId6"/>
    <p:sldId id="271" r:id="rId7"/>
    <p:sldId id="273" r:id="rId8"/>
    <p:sldId id="274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236927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484894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418" y="502285"/>
            <a:ext cx="9050483" cy="1325563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9909" y="2004377"/>
            <a:ext cx="9382992" cy="4351338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4.svg"/><Relationship Id="rId4" Type="http://schemas.openxmlformats.org/officeDocument/2006/relationships/image" Target="../media/image12.png"/><Relationship Id="rId9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836" y="2222500"/>
            <a:ext cx="8866909" cy="23876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Нестандартные способы решения сложных уравнений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как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инструмент для поддержки мотивации к изучению математики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5206B9E-30E8-42C6-B629-D184C8EF9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408" y="5031828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200" dirty="0" smtClean="0"/>
              <a:t>Борисова Наталья Геннадьевна</a:t>
            </a:r>
          </a:p>
          <a:p>
            <a:pPr algn="r"/>
            <a:r>
              <a:rPr lang="ru-RU" sz="2200" dirty="0" smtClean="0"/>
              <a:t>учитель математики</a:t>
            </a:r>
          </a:p>
          <a:p>
            <a:pPr algn="r"/>
            <a:r>
              <a:rPr lang="ru-RU" sz="2200" dirty="0" smtClean="0"/>
              <a:t>МБОУ «Первомайская СОШ»</a:t>
            </a:r>
          </a:p>
          <a:p>
            <a:pPr algn="r"/>
            <a:r>
              <a:rPr lang="ru-RU" sz="2200" dirty="0" smtClean="0"/>
              <a:t>Павловский район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5715" y="2736526"/>
            <a:ext cx="9050483" cy="13255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Почему «нестандартные»?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Почему уравнения?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141517" y="318255"/>
            <a:ext cx="90504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smtClean="0"/>
              <a:t>«Деятельности  </a:t>
            </a:r>
            <a:r>
              <a:rPr lang="ru-RU" sz="2400" dirty="0" smtClean="0"/>
              <a:t>нельзя  научить, но  ею  можно  овладеть»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836146" y="647763"/>
            <a:ext cx="3131389" cy="1706962"/>
          </a:xfrm>
          <a:prstGeom prst="ellips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Эффективное обучение решению сложных уравнений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42977" y="644892"/>
            <a:ext cx="3128512" cy="1641632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Уравнение</a:t>
            </a:r>
          </a:p>
          <a:p>
            <a:pPr algn="ctr"/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 Самостоятельный  </a:t>
            </a:r>
            <a:r>
              <a:rPr lang="ru-RU" sz="1300" dirty="0">
                <a:solidFill>
                  <a:schemeClr val="tx1"/>
                </a:solidFill>
              </a:rPr>
              <a:t>поиск </a:t>
            </a:r>
            <a:r>
              <a:rPr lang="ru-RU" sz="1300" dirty="0" smtClean="0">
                <a:solidFill>
                  <a:schemeClr val="tx1"/>
                </a:solidFill>
              </a:rPr>
              <a:t>решения</a:t>
            </a:r>
          </a:p>
          <a:p>
            <a:pPr algn="ctr"/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 Разбор  решения </a:t>
            </a:r>
          </a:p>
          <a:p>
            <a:pPr algn="ctr"/>
            <a:endParaRPr lang="ru-RU" sz="1300" dirty="0" smtClean="0">
              <a:solidFill>
                <a:schemeClr val="tx1"/>
              </a:solidFill>
            </a:endParaRPr>
          </a:p>
          <a:p>
            <a:pPr algn="ctr"/>
            <a:r>
              <a:rPr lang="ru-RU" sz="1300" dirty="0" smtClean="0">
                <a:solidFill>
                  <a:schemeClr val="tx1"/>
                </a:solidFill>
              </a:rPr>
              <a:t>Выделение  идеи</a:t>
            </a:r>
            <a:endParaRPr lang="ru-RU" sz="1300" dirty="0">
              <a:solidFill>
                <a:schemeClr val="tx1"/>
              </a:solidFill>
            </a:endParaRP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63654" y="3153353"/>
            <a:ext cx="2751829" cy="50060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Небольшой объём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Посильная задача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8318" y="2410142"/>
            <a:ext cx="2553419" cy="597816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Принцип  регулярности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Самостоятельное решение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80245" y="3815998"/>
            <a:ext cx="3069563" cy="514183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Право  </a:t>
            </a:r>
            <a:r>
              <a:rPr lang="ru-RU" sz="1400" dirty="0">
                <a:solidFill>
                  <a:schemeClr val="tx1"/>
                </a:solidFill>
              </a:rPr>
              <a:t>отложить  трудную задачу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01199" y="4498275"/>
            <a:ext cx="3347051" cy="449511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Накопление интересных идей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04807" y="5110609"/>
            <a:ext cx="3725893" cy="556141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Отбор приёмов и методов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(рациональность, нестандартность)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86109" y="5807230"/>
            <a:ext cx="3315420" cy="536430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Постоянное  повторение ранее </a:t>
            </a:r>
            <a:r>
              <a:rPr lang="ru-RU" sz="1400" dirty="0">
                <a:solidFill>
                  <a:schemeClr val="tx1"/>
                </a:solidFill>
              </a:rPr>
              <a:t>изученных методов </a:t>
            </a:r>
            <a:r>
              <a:rPr lang="ru-RU" sz="1400" dirty="0" smtClean="0">
                <a:solidFill>
                  <a:schemeClr val="tx1"/>
                </a:solidFill>
              </a:rPr>
              <a:t>решения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353391" y="861594"/>
            <a:ext cx="307681" cy="20128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353392" y="1291452"/>
            <a:ext cx="307681" cy="20128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353392" y="1655196"/>
            <a:ext cx="307681" cy="20128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углом вверх 21"/>
          <p:cNvSpPr/>
          <p:nvPr/>
        </p:nvSpPr>
        <p:spPr>
          <a:xfrm rot="5400000">
            <a:off x="2444567" y="2241093"/>
            <a:ext cx="472575" cy="654927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углом вверх 25"/>
          <p:cNvSpPr/>
          <p:nvPr/>
        </p:nvSpPr>
        <p:spPr>
          <a:xfrm rot="5400000">
            <a:off x="3430400" y="3004107"/>
            <a:ext cx="456915" cy="549215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углом вверх 28"/>
          <p:cNvSpPr/>
          <p:nvPr/>
        </p:nvSpPr>
        <p:spPr>
          <a:xfrm rot="5400000">
            <a:off x="5127646" y="4324332"/>
            <a:ext cx="456915" cy="549215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углом вверх 29"/>
          <p:cNvSpPr/>
          <p:nvPr/>
        </p:nvSpPr>
        <p:spPr>
          <a:xfrm rot="5400000">
            <a:off x="4345554" y="3674835"/>
            <a:ext cx="456915" cy="549215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 rot="5400000">
            <a:off x="6910477" y="5684047"/>
            <a:ext cx="456915" cy="549215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вверх 31"/>
          <p:cNvSpPr/>
          <p:nvPr/>
        </p:nvSpPr>
        <p:spPr>
          <a:xfrm rot="5400000">
            <a:off x="6029826" y="4973805"/>
            <a:ext cx="456915" cy="549215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углом вверх 32"/>
          <p:cNvSpPr/>
          <p:nvPr/>
        </p:nvSpPr>
        <p:spPr>
          <a:xfrm>
            <a:off x="10863354" y="2540598"/>
            <a:ext cx="465826" cy="3579166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99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28" y="123825"/>
            <a:ext cx="9602310" cy="662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842740" y="209287"/>
            <a:ext cx="2251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Метод </a:t>
            </a:r>
            <a:r>
              <a:rPr lang="ru-RU" sz="2000" b="1" dirty="0" smtClean="0">
                <a:solidFill>
                  <a:srgbClr val="C00000"/>
                </a:solidFill>
              </a:rPr>
              <a:t>мажорант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(метод оценки)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4" name="Picture 4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6"/>
          <a:stretch/>
        </p:blipFill>
        <p:spPr bwMode="auto">
          <a:xfrm>
            <a:off x="1377970" y="1049188"/>
            <a:ext cx="10814030" cy="55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5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754" y="301454"/>
            <a:ext cx="14516789" cy="61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1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8"/>
          <a:stretch/>
        </p:blipFill>
        <p:spPr bwMode="auto">
          <a:xfrm>
            <a:off x="1747778" y="1328467"/>
            <a:ext cx="10062782" cy="385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404" y="489969"/>
            <a:ext cx="14516101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88725" y="301925"/>
            <a:ext cx="2786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Решение </a:t>
            </a:r>
            <a:r>
              <a:rPr lang="ru-RU" sz="2000" b="1" dirty="0" smtClean="0">
                <a:solidFill>
                  <a:srgbClr val="C00000"/>
                </a:solidFill>
              </a:rPr>
              <a:t>уравнени</a:t>
            </a:r>
            <a:r>
              <a:rPr lang="ru-RU" sz="2000" b="1" dirty="0">
                <a:solidFill>
                  <a:srgbClr val="C00000"/>
                </a:solidFill>
              </a:rPr>
              <a:t>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с </a:t>
            </a:r>
            <a:r>
              <a:rPr lang="ru-RU" sz="2000" b="1" dirty="0">
                <a:solidFill>
                  <a:srgbClr val="C00000"/>
                </a:solidFill>
              </a:rPr>
              <a:t>помощью исследования ОДЗ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7"/>
          <a:stretch/>
        </p:blipFill>
        <p:spPr bwMode="auto">
          <a:xfrm>
            <a:off x="2043591" y="1069674"/>
            <a:ext cx="9702741" cy="538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649518"/>
              </p:ext>
            </p:extLst>
          </p:nvPr>
        </p:nvGraphicFramePr>
        <p:xfrm>
          <a:off x="4758547" y="396815"/>
          <a:ext cx="3397368" cy="586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Формула" r:id="rId4" imgW="1320800" imgH="228600" progId="Equation.3">
                  <p:embed/>
                </p:oleObj>
              </mc:Choice>
              <mc:Fallback>
                <p:oleObj name="Формула" r:id="rId4" imgW="1320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8547" y="396815"/>
                        <a:ext cx="3397368" cy="586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398366"/>
              </p:ext>
            </p:extLst>
          </p:nvPr>
        </p:nvGraphicFramePr>
        <p:xfrm>
          <a:off x="4302422" y="526212"/>
          <a:ext cx="3422354" cy="590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Формула" r:id="rId3" imgW="1320800" imgH="228600" progId="Equation.3">
                  <p:embed/>
                </p:oleObj>
              </mc:Choice>
              <mc:Fallback>
                <p:oleObj name="Формула" r:id="rId3" imgW="1320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422" y="526212"/>
                        <a:ext cx="3422354" cy="5909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825487" y="129396"/>
            <a:ext cx="2294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Использование векторов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при </a:t>
            </a:r>
            <a:r>
              <a:rPr lang="ru-RU" b="1" dirty="0">
                <a:solidFill>
                  <a:srgbClr val="C00000"/>
                </a:solidFill>
              </a:rPr>
              <a:t>решении уравнений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15" y="1656271"/>
            <a:ext cx="9686908" cy="490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6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1000" y="4910713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781000" y="4906642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681000" y="4906642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581000" y="4906642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=""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4381379" y="2423890"/>
            <a:ext cx="5471114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600" dirty="0">
                <a:latin typeface="+mj-lt"/>
                <a:ea typeface="+mj-ea"/>
                <a:cs typeface="+mj-cs"/>
              </a:rPr>
              <a:t>Контакты</a:t>
            </a:r>
          </a:p>
          <a:p>
            <a:pPr marL="0" indent="0">
              <a:buNone/>
            </a:pPr>
            <a:r>
              <a:rPr lang="en-US" sz="2600" dirty="0" smtClean="0">
                <a:latin typeface="+mj-lt"/>
                <a:ea typeface="+mj-ea"/>
                <a:cs typeface="+mj-cs"/>
              </a:rPr>
              <a:t>E-mail:bonata711@rambler.ru</a:t>
            </a:r>
          </a:p>
          <a:p>
            <a:pPr marL="0" indent="0">
              <a:buNone/>
            </a:pPr>
            <a:r>
              <a:rPr lang="en-US" sz="2600" dirty="0" smtClean="0">
                <a:latin typeface="+mj-lt"/>
                <a:ea typeface="+mj-ea"/>
                <a:cs typeface="+mj-cs"/>
              </a:rPr>
              <a:t>89132194185</a:t>
            </a:r>
          </a:p>
          <a:p>
            <a:pPr marL="0" indent="0">
              <a:buNone/>
            </a:pPr>
            <a:r>
              <a:rPr lang="ru-RU" sz="2600" dirty="0" smtClean="0">
                <a:latin typeface="+mj-lt"/>
                <a:ea typeface="+mj-ea"/>
                <a:cs typeface="+mj-cs"/>
              </a:rPr>
              <a:t>Борисова </a:t>
            </a:r>
            <a:r>
              <a:rPr lang="ru-RU" sz="2600" smtClean="0">
                <a:latin typeface="+mj-lt"/>
                <a:ea typeface="+mj-ea"/>
                <a:cs typeface="+mj-cs"/>
              </a:rPr>
              <a:t>Наталья Геннадьевна</a:t>
            </a:r>
            <a:endParaRPr lang="en-US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99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Тема Office</vt:lpstr>
      <vt:lpstr>Формула</vt:lpstr>
      <vt:lpstr>Нестандартные способы решения сложных уравнений  как инструмент для поддержки мотивации к изучению математики</vt:lpstr>
      <vt:lpstr>Почему «нестандартные»? Почему уравнения?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admin</cp:lastModifiedBy>
  <cp:revision>45</cp:revision>
  <dcterms:created xsi:type="dcterms:W3CDTF">2021-08-17T12:08:22Z</dcterms:created>
  <dcterms:modified xsi:type="dcterms:W3CDTF">2024-03-28T00:09:11Z</dcterms:modified>
</cp:coreProperties>
</file>