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7" r:id="rId4"/>
    <p:sldId id="266" r:id="rId5"/>
    <p:sldId id="263" r:id="rId6"/>
    <p:sldId id="284" r:id="rId7"/>
    <p:sldId id="268" r:id="rId8"/>
    <p:sldId id="269" r:id="rId9"/>
    <p:sldId id="281" r:id="rId10"/>
    <p:sldId id="279" r:id="rId11"/>
    <p:sldId id="280" r:id="rId12"/>
    <p:sldId id="282" r:id="rId13"/>
    <p:sldId id="276" r:id="rId14"/>
    <p:sldId id="277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18" y="23692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18" y="484894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418" y="502285"/>
            <a:ext cx="9050483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909" y="2004377"/>
            <a:ext cx="9382992" cy="4351338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10" Type="http://schemas.openxmlformats.org/officeDocument/2006/relationships/hyperlink" Target="mailto:kristall8@mail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Ð¯ÑÐºÐ¸Ð¹ ÑÐ¸Ð½Ð¸Ð¹ ÑÐ°Ñ-Ð·Ð²ÐµÐ·Ð´Ð° ÐºÑÑÑÐ´Ð°Ð¼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3376613"/>
            <a:ext cx="363401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Ð¦Ð²ÐµÑÑ Ð¸Ð· Ð±ÑÐ¼Ð°Ð³Ð¸ Ð¿ÑÐµÐ»ÐµÑÑ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051" y="-1"/>
            <a:ext cx="3903949" cy="32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roprikol.ru/wp-content/uploads/2020/11/kartinki-origami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36" y="1856556"/>
            <a:ext cx="3507815" cy="32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ПРЯМОУГОЛЬНОГО ТРЕУГОЛЬНИКА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676400" y="2567046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3800" dirty="0">
              <a:solidFill>
                <a:schemeClr val="tx2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94959" y="2053087"/>
            <a:ext cx="7754638" cy="3398504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246" y="734954"/>
            <a:ext cx="5537744" cy="579041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6" y="380695"/>
            <a:ext cx="7877410" cy="6096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1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584" y="1732915"/>
            <a:ext cx="9382992" cy="4351338"/>
          </a:xfrm>
        </p:spPr>
        <p:txBody>
          <a:bodyPr/>
          <a:lstStyle/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Теорема о накрест лежащих углах, образованных при пересечении двух параллельных прямых секущей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9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122" y="149167"/>
            <a:ext cx="5127802" cy="579041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2400" dirty="0" smtClean="0"/>
              <a:t>Возьмем лист бумаги с двумя параллельными сторонами и секущей АВ.  Сравним накрест лежащие углы – углы 1 и 2.         </a:t>
            </a:r>
          </a:p>
          <a:p>
            <a:pPr marL="137160" indent="0">
              <a:buNone/>
            </a:pPr>
            <a:r>
              <a:rPr lang="ru-RU" sz="2400" dirty="0" smtClean="0"/>
              <a:t>Согнем лист по секущей АВ. (По аксиоме 1: существует единственный сгиб, проходящий через две данные точки</a:t>
            </a:r>
            <a:r>
              <a:rPr lang="ru-RU" sz="2400" i="1" dirty="0" smtClean="0"/>
              <a:t>)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Совместим вершины накрест лежащих углов – точки А  и  В.</a:t>
            </a:r>
          </a:p>
          <a:p>
            <a:pPr marL="137160" indent="0">
              <a:buNone/>
            </a:pPr>
            <a:endParaRPr lang="ru-RU" sz="2400" dirty="0"/>
          </a:p>
        </p:txBody>
      </p:sp>
      <p:pic>
        <p:nvPicPr>
          <p:cNvPr id="23" name="Picture 4" descr="Изображение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24" y="1435621"/>
            <a:ext cx="4774852" cy="36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163" y="260648"/>
            <a:ext cx="10234232" cy="1143000"/>
          </a:xfrm>
        </p:spPr>
        <p:txBody>
          <a:bodyPr>
            <a:noAutofit/>
          </a:bodyPr>
          <a:lstStyle/>
          <a:p>
            <a:r>
              <a:rPr lang="ru-RU" sz="2400" u="sng" dirty="0">
                <a:effectLst/>
              </a:rPr>
              <a:t>3)</a:t>
            </a:r>
            <a:r>
              <a:rPr lang="ru-RU" sz="2400" i="1" u="sng" dirty="0">
                <a:effectLst/>
              </a:rPr>
              <a:t>   </a:t>
            </a:r>
            <a:r>
              <a:rPr lang="ru-RU" sz="2400" u="sng" dirty="0">
                <a:effectLst/>
              </a:rPr>
              <a:t>Математическое обоснование</a:t>
            </a:r>
            <a:r>
              <a:rPr lang="ru-RU" sz="2400" dirty="0">
                <a:effectLst/>
              </a:rPr>
              <a:t>                                                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                                        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                                   А(В)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                                   1=2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                  О               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                       </a:t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4000" i="1" u="sng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r>
              <a:rPr lang="ru-RU" sz="2800" dirty="0">
                <a:effectLst/>
              </a:rPr>
              <a:t>       Углы 1 и 2 совпали при наложении, следовательно, </a:t>
            </a:r>
            <a:r>
              <a:rPr lang="ru-RU" sz="2800" dirty="0">
                <a:effectLst/>
                <a:sym typeface="Symbol"/>
              </a:rPr>
              <a:t></a:t>
            </a:r>
            <a:r>
              <a:rPr lang="ru-RU" sz="2800" dirty="0">
                <a:effectLst/>
              </a:rPr>
              <a:t>1=</a:t>
            </a:r>
            <a:r>
              <a:rPr lang="ru-RU" sz="2800" dirty="0">
                <a:effectLst/>
                <a:sym typeface="Symbol"/>
              </a:rPr>
              <a:t></a:t>
            </a:r>
            <a:r>
              <a:rPr lang="ru-RU" sz="2800" dirty="0">
                <a:effectLst/>
              </a:rPr>
              <a:t>2 (два угла называются равными, если они при наложении совпадают).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      Значит,  накрест лежащие углы, образованные при пересечении двух параллельных прямых секущей, равны. </a:t>
            </a:r>
            <a:br>
              <a:rPr lang="ru-RU" sz="28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997287" flipV="1">
            <a:off x="-3697088" y="5229200"/>
            <a:ext cx="877888" cy="5486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1" name="Picture 4" descr="Изображение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1038448"/>
            <a:ext cx="4197357" cy="19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1000" y="4910713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781000" y="4906642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681000" y="4906642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581000" y="4906642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xmlns="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4381379" y="2423890"/>
            <a:ext cx="5471114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Контакты</a:t>
            </a:r>
          </a:p>
          <a:p>
            <a:pPr marL="0" indent="0">
              <a:buNone/>
            </a:pPr>
            <a:r>
              <a:rPr lang="ru-RU" sz="260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Тел.:</a:t>
            </a:r>
            <a:r>
              <a:rPr lang="ru-RU" sz="260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8-962-804-71-53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E-mail: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hlinkClick r:id="rId10"/>
              </a:rPr>
              <a:t>kristall8@mail.ru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Юрина Светлана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Юрьевна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1676400" y="2567046"/>
            <a:ext cx="105156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13800" dirty="0">
              <a:solidFill>
                <a:schemeClr val="tx2"/>
              </a:solidFill>
            </a:endParaRPr>
          </a:p>
        </p:txBody>
      </p:sp>
      <p:pic>
        <p:nvPicPr>
          <p:cNvPr id="6" name="Picture 2" descr="C:\Users\Пользователь\Desktop\1982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1797" y="423966"/>
            <a:ext cx="4845600" cy="635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705" y="1996499"/>
            <a:ext cx="8866909" cy="23876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rgbClr val="1E5A9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Оригами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средство формирования познавательных компетенций на уроках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геометрии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206B9E-30E8-42C6-B629-D184C8EF9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408" y="503182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200" dirty="0" smtClean="0"/>
              <a:t>Юрина Светлана Юрьевна</a:t>
            </a:r>
          </a:p>
          <a:p>
            <a:pPr algn="r"/>
            <a:r>
              <a:rPr lang="ru-RU" sz="2200" dirty="0" smtClean="0"/>
              <a:t>учитель математики</a:t>
            </a:r>
          </a:p>
          <a:p>
            <a:pPr algn="r"/>
            <a:r>
              <a:rPr lang="ru-RU" sz="2200" dirty="0" smtClean="0"/>
              <a:t>МБОУ «СОШ №41» </a:t>
            </a:r>
          </a:p>
          <a:p>
            <a:pPr algn="r"/>
            <a:r>
              <a:rPr lang="ru-RU" sz="2200" dirty="0" smtClean="0"/>
              <a:t>г</a:t>
            </a:r>
            <a:r>
              <a:rPr lang="ru-RU" sz="2200" dirty="0" smtClean="0"/>
              <a:t>. Бийска </a:t>
            </a:r>
            <a:r>
              <a:rPr lang="ru-RU" sz="2200" dirty="0" smtClean="0"/>
              <a:t>Алтайского края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07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131" y="286210"/>
            <a:ext cx="9082720" cy="171337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слышу и забываю, я вижу и запоминаю, я   делаю и понимаю…..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80" y="1858759"/>
            <a:ext cx="4608512" cy="195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32" y="2748338"/>
            <a:ext cx="2444147" cy="24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12" y="4245840"/>
            <a:ext cx="3265920" cy="26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7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714C0-ABBA-441F-922D-7C6DD2B8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РАВНОБЕДРЕННОГО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triangle">
            <a:avLst>
              <a:gd name="adj" fmla="val 50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9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714C0-ABBA-441F-922D-7C6DD2B8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 О СУММЕ УГЛОВ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prstGeom prst="triangle">
            <a:avLst>
              <a:gd name="adj" fmla="val 50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1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14563" y="381961"/>
            <a:ext cx="9952672" cy="574416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/>
              <a:t>1</a:t>
            </a:r>
            <a:r>
              <a:rPr lang="ru-RU" sz="2400" b="1" dirty="0"/>
              <a:t>) Проведем сгиб через одну из вершин треугольника, </a:t>
            </a:r>
            <a:r>
              <a:rPr lang="ru-RU" sz="2400" b="1" dirty="0" smtClean="0"/>
              <a:t>перпендикулярно </a:t>
            </a:r>
            <a:r>
              <a:rPr lang="ru-RU" sz="2400" b="1" dirty="0"/>
              <a:t>противоположной стороне (высоту треугольника).</a:t>
            </a:r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defRPr/>
            </a:pPr>
            <a:endParaRPr lang="ru-RU" sz="2000" dirty="0" smtClean="0"/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400" b="1" dirty="0"/>
              <a:t>2) Совместим вершины треугольника с точкой у основания высоты треугольника</a:t>
            </a:r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defRPr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</p:txBody>
      </p:sp>
      <p:pic>
        <p:nvPicPr>
          <p:cNvPr id="10243" name="Picture 4" descr="Изображение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268760"/>
            <a:ext cx="4924149" cy="14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Изображение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4820041"/>
            <a:ext cx="5212182" cy="13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42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418" y="-197812"/>
            <a:ext cx="9050483" cy="1325563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40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3200" dirty="0" smtClean="0">
                <a:latin typeface="+mn-lt"/>
              </a:rPr>
              <a:t>3)П</a:t>
            </a:r>
            <a:r>
              <a:rPr lang="ru-RU" sz="3200" dirty="0" smtClean="0">
                <a:effectLst/>
                <a:latin typeface="+mn-lt"/>
              </a:rPr>
              <a:t>олучаем, что углы 1, 2 и 3 треугольника совпали при наложении с развернутым углом (а величина развернутого угла равна 180°). </a:t>
            </a:r>
            <a:br>
              <a:rPr lang="ru-RU" sz="3200" dirty="0" smtClean="0">
                <a:effectLst/>
                <a:latin typeface="+mn-lt"/>
              </a:rPr>
            </a:br>
            <a:r>
              <a:rPr lang="ru-RU" sz="3200" dirty="0" smtClean="0">
                <a:effectLst/>
                <a:latin typeface="+mn-lt"/>
              </a:rPr>
              <a:t>Следовательно, </a:t>
            </a:r>
            <a:r>
              <a:rPr lang="ru-RU" sz="3200" dirty="0" smtClean="0">
                <a:effectLst/>
                <a:latin typeface="+mn-lt"/>
                <a:sym typeface="Symbol"/>
              </a:rPr>
              <a:t></a:t>
            </a:r>
            <a:r>
              <a:rPr lang="ru-RU" sz="3200" dirty="0" smtClean="0">
                <a:effectLst/>
                <a:latin typeface="+mn-lt"/>
              </a:rPr>
              <a:t>1+</a:t>
            </a:r>
            <a:r>
              <a:rPr lang="ru-RU" sz="3200" dirty="0" smtClean="0">
                <a:effectLst/>
                <a:latin typeface="+mn-lt"/>
                <a:sym typeface="Symbol"/>
              </a:rPr>
              <a:t></a:t>
            </a:r>
            <a:r>
              <a:rPr lang="ru-RU" sz="3200" dirty="0" smtClean="0">
                <a:effectLst/>
                <a:latin typeface="+mn-lt"/>
              </a:rPr>
              <a:t>2+</a:t>
            </a:r>
            <a:r>
              <a:rPr lang="ru-RU" sz="3200" dirty="0" smtClean="0">
                <a:effectLst/>
                <a:latin typeface="+mn-lt"/>
                <a:sym typeface="Symbol"/>
              </a:rPr>
              <a:t></a:t>
            </a:r>
            <a:r>
              <a:rPr lang="ru-RU" sz="3200" dirty="0" smtClean="0">
                <a:effectLst/>
                <a:latin typeface="+mn-lt"/>
              </a:rPr>
              <a:t>3=180°  </a:t>
            </a:r>
            <a:endParaRPr lang="ru-RU" sz="32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47595" y="1087007"/>
            <a:ext cx="8462731" cy="2448272"/>
          </a:xfrm>
          <a:prstGeom prst="triangle">
            <a:avLst>
              <a:gd name="adj" fmla="val 63814"/>
            </a:avLst>
          </a:prstGeom>
          <a:ln w="5715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5947" y="2095119"/>
            <a:ext cx="3456384" cy="1440160"/>
          </a:xfrm>
          <a:prstGeom prst="rect">
            <a:avLst/>
          </a:prstGeom>
          <a:ln w="3810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848001" y="1087007"/>
            <a:ext cx="0" cy="244827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823242" y="2103690"/>
            <a:ext cx="1224329" cy="14401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3"/>
          </p:cNvCxnSpPr>
          <p:nvPr/>
        </p:nvCxnSpPr>
        <p:spPr>
          <a:xfrm flipH="1" flipV="1">
            <a:off x="5615947" y="2095119"/>
            <a:ext cx="2232055" cy="14401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2118" y="3247247"/>
            <a:ext cx="19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7907" y="2955758"/>
            <a:ext cx="11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2224" y="3247247"/>
            <a:ext cx="3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СВОЙСТВО ВНЕШНЕГО УГЛА</a:t>
            </a:r>
            <a:endParaRPr lang="ru-RU" sz="40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004449" y="2069951"/>
            <a:ext cx="3024188" cy="309562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028637" y="5163929"/>
            <a:ext cx="2232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134</Words>
  <Application>Microsoft Office PowerPoint</Application>
  <PresentationFormat>Широкоэкранный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 Оригами как средство формирования познавательных компетенций на уроках геометрии</vt:lpstr>
      <vt:lpstr> Я слышу и забываю, я вижу и запоминаю, я   делаю и понимаю….. </vt:lpstr>
      <vt:lpstr> СВОЙСТВА РАВНОБЕДРЕННОГО ТРЕУГОЛЬНИКА </vt:lpstr>
      <vt:lpstr> ТЕОРЕМА О СУММЕ УГЛОВ ТРЕУГОЛЬНИКА </vt:lpstr>
      <vt:lpstr>Презентация PowerPoint</vt:lpstr>
      <vt:lpstr>                         3)Получаем, что углы 1, 2 и 3 треугольника совпали при наложении с развернутым углом (а величина развернутого угла равна 180°).  Следовательно, 1+2+3=180°  </vt:lpstr>
      <vt:lpstr>СВОЙСТВО ВНЕШНЕГО УГЛА</vt:lpstr>
      <vt:lpstr>СВОЙСТВА ПРЯМОУГОЛЬНОГО ТРЕУГОЛЬНИКА</vt:lpstr>
      <vt:lpstr>Презентация PowerPoint</vt:lpstr>
      <vt:lpstr>Презентация PowerPoint</vt:lpstr>
      <vt:lpstr>Презентация PowerPoint</vt:lpstr>
      <vt:lpstr>3)   Математическое обоснование                                                                                                                                    А(В)                                     1=2                    О                                                                    Углы 1 и 2 совпали при наложении, следовательно, 1=2 (два угла называются равными, если они при наложении совпадают).         Значит,  накрест лежащие углы, образованные при пересечении двух параллельных прямых секущей, равны.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Решетникова Н.В.</cp:lastModifiedBy>
  <cp:revision>32</cp:revision>
  <dcterms:created xsi:type="dcterms:W3CDTF">2021-08-17T12:08:22Z</dcterms:created>
  <dcterms:modified xsi:type="dcterms:W3CDTF">2024-03-21T05:40:38Z</dcterms:modified>
</cp:coreProperties>
</file>