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522" y="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D2523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929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2523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929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2523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D2523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9144000" y="0"/>
                </a:moveTo>
                <a:lnTo>
                  <a:pt x="0" y="0"/>
                </a:lnTo>
                <a:lnTo>
                  <a:pt x="0" y="365760"/>
                </a:lnTo>
                <a:lnTo>
                  <a:pt x="9144000" y="365760"/>
                </a:lnTo>
                <a:lnTo>
                  <a:pt x="9144000" y="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09753"/>
            <a:ext cx="7998663" cy="1998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D2523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63065"/>
            <a:ext cx="6413500" cy="4585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92934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3398520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19050">
            <a:solidFill>
              <a:srgbClr val="D25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1536" y="574294"/>
            <a:ext cx="8442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2350" marR="5080" indent="-2280285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292934"/>
                </a:solidFill>
                <a:latin typeface="Times New Roman"/>
                <a:cs typeface="Times New Roman"/>
              </a:rPr>
              <a:t>МБОУ</a:t>
            </a:r>
            <a:r>
              <a:rPr sz="18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92934"/>
                </a:solidFill>
                <a:latin typeface="Times New Roman"/>
                <a:cs typeface="Times New Roman"/>
              </a:rPr>
              <a:t>«Шипуновская</a:t>
            </a:r>
            <a:r>
              <a:rPr sz="1800" spc="-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92934"/>
                </a:solidFill>
                <a:latin typeface="Times New Roman"/>
                <a:cs typeface="Times New Roman"/>
              </a:rPr>
              <a:t>средняя</a:t>
            </a:r>
            <a:r>
              <a:rPr sz="18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Times New Roman"/>
                <a:cs typeface="Times New Roman"/>
              </a:rPr>
              <a:t>общеобразовательная</a:t>
            </a:r>
            <a:r>
              <a:rPr sz="1800" spc="-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Times New Roman"/>
                <a:cs typeface="Times New Roman"/>
              </a:rPr>
              <a:t>школа</a:t>
            </a:r>
            <a:r>
              <a:rPr sz="18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92934"/>
                </a:solidFill>
                <a:latin typeface="Times New Roman"/>
                <a:cs typeface="Times New Roman"/>
              </a:rPr>
              <a:t>имени</a:t>
            </a:r>
            <a:r>
              <a:rPr sz="18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Times New Roman"/>
                <a:cs typeface="Times New Roman"/>
              </a:rPr>
              <a:t>А.В.Луначарского» Шипуновского</a:t>
            </a:r>
            <a:r>
              <a:rPr sz="1800" spc="-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92934"/>
                </a:solidFill>
                <a:latin typeface="Times New Roman"/>
                <a:cs typeface="Times New Roman"/>
              </a:rPr>
              <a:t>района</a:t>
            </a:r>
            <a:r>
              <a:rPr sz="1800" spc="-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Times New Roman"/>
                <a:cs typeface="Times New Roman"/>
              </a:rPr>
              <a:t>Алтайского</a:t>
            </a:r>
            <a:r>
              <a:rPr sz="1800"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292934"/>
                </a:solidFill>
                <a:latin typeface="Times New Roman"/>
                <a:cs typeface="Times New Roman"/>
              </a:rPr>
              <a:t>края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05458" y="2487295"/>
            <a:ext cx="61302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292934"/>
                </a:solidFill>
                <a:latin typeface="Times New Roman"/>
                <a:cs typeface="Times New Roman"/>
              </a:rPr>
              <a:t>От</a:t>
            </a:r>
            <a:r>
              <a:rPr sz="3600" b="0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3600" b="0" spc="-10" dirty="0">
                <a:solidFill>
                  <a:srgbClr val="292934"/>
                </a:solidFill>
                <a:latin typeface="Times New Roman"/>
                <a:cs typeface="Times New Roman"/>
              </a:rPr>
              <a:t>творчества</a:t>
            </a:r>
            <a:r>
              <a:rPr sz="3600" b="0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3600" b="0" dirty="0">
                <a:solidFill>
                  <a:srgbClr val="292934"/>
                </a:solidFill>
                <a:latin typeface="Times New Roman"/>
                <a:cs typeface="Times New Roman"/>
              </a:rPr>
              <a:t>до</a:t>
            </a:r>
            <a:r>
              <a:rPr sz="3600" b="0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3600" b="0" spc="-10" dirty="0">
                <a:solidFill>
                  <a:srgbClr val="292934"/>
                </a:solidFill>
                <a:latin typeface="Times New Roman"/>
                <a:cs typeface="Times New Roman"/>
              </a:rPr>
              <a:t>исследования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853" y="3865245"/>
            <a:ext cx="221234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Из</a:t>
            </a:r>
            <a:r>
              <a:rPr sz="20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опыта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 работы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учителя</a:t>
            </a:r>
            <a:r>
              <a:rPr sz="20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92934"/>
                </a:solidFill>
                <a:latin typeface="Times New Roman"/>
                <a:cs typeface="Times New Roman"/>
              </a:rPr>
              <a:t>математики 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Скрябиной</a:t>
            </a:r>
            <a:r>
              <a:rPr sz="2000" spc="-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92934"/>
                </a:solidFill>
                <a:latin typeface="Times New Roman"/>
                <a:cs typeface="Times New Roman"/>
              </a:rPr>
              <a:t>М.А.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5951" y="6001003"/>
            <a:ext cx="12903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559" marR="5080" indent="-40386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92934"/>
                </a:solidFill>
                <a:latin typeface="Times New Roman"/>
                <a:cs typeface="Times New Roman"/>
              </a:rPr>
              <a:t>с.</a:t>
            </a:r>
            <a:r>
              <a:rPr sz="18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Times New Roman"/>
                <a:cs typeface="Times New Roman"/>
              </a:rPr>
              <a:t>Шипуново </a:t>
            </a:r>
            <a:r>
              <a:rPr sz="1800" spc="-20" dirty="0">
                <a:solidFill>
                  <a:srgbClr val="292934"/>
                </a:solidFill>
                <a:latin typeface="Times New Roman"/>
                <a:cs typeface="Times New Roman"/>
              </a:rPr>
              <a:t>2024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300987"/>
            <a:ext cx="821499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i="1" spc="-125" dirty="0">
                <a:latin typeface="Times New Roman"/>
                <a:cs typeface="Times New Roman"/>
              </a:rPr>
              <a:t>Математические</a:t>
            </a:r>
            <a:r>
              <a:rPr i="1" spc="-155" dirty="0">
                <a:latin typeface="Times New Roman"/>
                <a:cs typeface="Times New Roman"/>
              </a:rPr>
              <a:t> </a:t>
            </a:r>
            <a:r>
              <a:rPr i="1" spc="-114" dirty="0">
                <a:latin typeface="Times New Roman"/>
                <a:cs typeface="Times New Roman"/>
              </a:rPr>
              <a:t>сведения</a:t>
            </a:r>
            <a:r>
              <a:rPr i="1" spc="-155" dirty="0">
                <a:latin typeface="Times New Roman"/>
                <a:cs typeface="Times New Roman"/>
              </a:rPr>
              <a:t> </a:t>
            </a:r>
            <a:r>
              <a:rPr i="1" spc="-85" dirty="0">
                <a:latin typeface="Times New Roman"/>
                <a:cs typeface="Times New Roman"/>
              </a:rPr>
              <a:t>могут</a:t>
            </a:r>
            <a:r>
              <a:rPr i="1" spc="-170" dirty="0">
                <a:latin typeface="Times New Roman"/>
                <a:cs typeface="Times New Roman"/>
              </a:rPr>
              <a:t> </a:t>
            </a:r>
            <a:r>
              <a:rPr i="1" spc="-75" dirty="0">
                <a:latin typeface="Times New Roman"/>
                <a:cs typeface="Times New Roman"/>
              </a:rPr>
              <a:t>применяться </a:t>
            </a:r>
            <a:r>
              <a:rPr i="1" spc="-125" dirty="0">
                <a:latin typeface="Times New Roman"/>
                <a:cs typeface="Times New Roman"/>
              </a:rPr>
              <a:t>умело</a:t>
            </a:r>
            <a:r>
              <a:rPr i="1" spc="-21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и</a:t>
            </a:r>
            <a:r>
              <a:rPr i="1" spc="-190" dirty="0">
                <a:latin typeface="Times New Roman"/>
                <a:cs typeface="Times New Roman"/>
              </a:rPr>
              <a:t> </a:t>
            </a:r>
            <a:r>
              <a:rPr i="1" spc="-20" dirty="0">
                <a:latin typeface="Times New Roman"/>
                <a:cs typeface="Times New Roman"/>
              </a:rPr>
              <a:t>с</a:t>
            </a:r>
            <a:r>
              <a:rPr i="1" spc="-185" dirty="0">
                <a:latin typeface="Times New Roman"/>
                <a:cs typeface="Times New Roman"/>
              </a:rPr>
              <a:t> </a:t>
            </a:r>
            <a:r>
              <a:rPr i="1" spc="-110" dirty="0">
                <a:latin typeface="Times New Roman"/>
                <a:cs typeface="Times New Roman"/>
              </a:rPr>
              <a:t>пользой</a:t>
            </a:r>
            <a:r>
              <a:rPr i="1" spc="-225" dirty="0">
                <a:latin typeface="Times New Roman"/>
                <a:cs typeface="Times New Roman"/>
              </a:rPr>
              <a:t> </a:t>
            </a:r>
            <a:r>
              <a:rPr i="1" spc="-130" dirty="0">
                <a:latin typeface="Times New Roman"/>
                <a:cs typeface="Times New Roman"/>
              </a:rPr>
              <a:t>только</a:t>
            </a:r>
            <a:r>
              <a:rPr i="1" spc="-229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в</a:t>
            </a:r>
            <a:r>
              <a:rPr i="1" spc="-190" dirty="0">
                <a:latin typeface="Times New Roman"/>
                <a:cs typeface="Times New Roman"/>
              </a:rPr>
              <a:t> </a:t>
            </a:r>
            <a:r>
              <a:rPr i="1" spc="-114" dirty="0">
                <a:latin typeface="Times New Roman"/>
                <a:cs typeface="Times New Roman"/>
              </a:rPr>
              <a:t>том</a:t>
            </a:r>
            <a:r>
              <a:rPr i="1" spc="-220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случае,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3276600"/>
            <a:ext cx="8305800" cy="1000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829"/>
              </a:lnSpc>
              <a:spcBef>
                <a:spcPts val="105"/>
              </a:spcBef>
            </a:pPr>
            <a:r>
              <a:rPr sz="3200" b="1" i="1" spc="-95" dirty="0">
                <a:solidFill>
                  <a:srgbClr val="D2523B"/>
                </a:solidFill>
                <a:latin typeface="Times New Roman"/>
                <a:cs typeface="Times New Roman"/>
              </a:rPr>
              <a:t>если</a:t>
            </a:r>
            <a:r>
              <a:rPr sz="3200" b="1" i="1" spc="-210" dirty="0">
                <a:solidFill>
                  <a:srgbClr val="D2523B"/>
                </a:solidFill>
                <a:latin typeface="Times New Roman"/>
                <a:cs typeface="Times New Roman"/>
              </a:rPr>
              <a:t> </a:t>
            </a:r>
            <a:r>
              <a:rPr sz="3200" b="1" i="1" spc="-70" dirty="0">
                <a:solidFill>
                  <a:srgbClr val="D2523B"/>
                </a:solidFill>
                <a:latin typeface="Times New Roman"/>
                <a:cs typeface="Times New Roman"/>
              </a:rPr>
              <a:t>они</a:t>
            </a:r>
            <a:r>
              <a:rPr sz="3200" b="1" i="1" spc="-190" dirty="0">
                <a:solidFill>
                  <a:srgbClr val="D2523B"/>
                </a:solidFill>
                <a:latin typeface="Times New Roman"/>
                <a:cs typeface="Times New Roman"/>
              </a:rPr>
              <a:t> </a:t>
            </a:r>
            <a:r>
              <a:rPr sz="3200" b="1" i="1" spc="-105" dirty="0" err="1">
                <a:solidFill>
                  <a:srgbClr val="D2523B"/>
                </a:solidFill>
                <a:latin typeface="Times New Roman"/>
                <a:cs typeface="Times New Roman"/>
              </a:rPr>
              <a:t>усвоены</a:t>
            </a:r>
            <a:r>
              <a:rPr sz="3200" b="1" i="1" spc="-204" dirty="0">
                <a:solidFill>
                  <a:srgbClr val="D2523B"/>
                </a:solidFill>
                <a:latin typeface="Times New Roman"/>
                <a:cs typeface="Times New Roman"/>
              </a:rPr>
              <a:t> </a:t>
            </a:r>
            <a:r>
              <a:rPr sz="3200" b="1" i="1" spc="-10" dirty="0" err="1" smtClean="0">
                <a:solidFill>
                  <a:srgbClr val="D2523B"/>
                </a:solidFill>
                <a:latin typeface="Times New Roman"/>
                <a:cs typeface="Times New Roman"/>
              </a:rPr>
              <a:t>творчески</a:t>
            </a:r>
            <a:r>
              <a:rPr sz="3200" b="1" i="1" spc="-10" dirty="0" smtClean="0">
                <a:solidFill>
                  <a:srgbClr val="D2523B"/>
                </a:solidFill>
                <a:latin typeface="Times New Roman"/>
                <a:cs typeface="Times New Roman"/>
              </a:rPr>
              <a:t>…</a:t>
            </a:r>
            <a:endParaRPr lang="ru-RU" sz="3200" dirty="0">
              <a:latin typeface="Times New Roman"/>
              <a:cs typeface="Times New Roman"/>
            </a:endParaRPr>
          </a:p>
          <a:p>
            <a:pPr marL="12700" algn="r">
              <a:lnSpc>
                <a:spcPts val="3829"/>
              </a:lnSpc>
              <a:spcBef>
                <a:spcPts val="105"/>
              </a:spcBef>
            </a:pPr>
            <a:r>
              <a:rPr sz="3600" b="1" i="1" spc="-110" dirty="0" smtClean="0">
                <a:solidFill>
                  <a:srgbClr val="D2523B"/>
                </a:solidFill>
                <a:latin typeface="Times New Roman"/>
                <a:cs typeface="Times New Roman"/>
              </a:rPr>
              <a:t>А.Н.</a:t>
            </a:r>
            <a:r>
              <a:rPr lang="ru-RU" sz="3600" b="1" i="1" spc="-110" dirty="0" smtClean="0">
                <a:solidFill>
                  <a:srgbClr val="D2523B"/>
                </a:solidFill>
                <a:latin typeface="Times New Roman"/>
                <a:cs typeface="Times New Roman"/>
              </a:rPr>
              <a:t> </a:t>
            </a:r>
            <a:r>
              <a:rPr sz="3600" b="1" i="1" spc="-110" dirty="0" err="1" smtClean="0">
                <a:solidFill>
                  <a:srgbClr val="D2523B"/>
                </a:solidFill>
                <a:latin typeface="Times New Roman"/>
                <a:cs typeface="Times New Roman"/>
              </a:rPr>
              <a:t>Колмогоров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8697"/>
            <a:ext cx="7922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«Легенды</a:t>
            </a:r>
            <a:r>
              <a:rPr spc="-170" dirty="0"/>
              <a:t> </a:t>
            </a:r>
            <a:r>
              <a:rPr spc="-110" dirty="0"/>
              <a:t>истории</a:t>
            </a:r>
            <a:r>
              <a:rPr spc="-170" dirty="0"/>
              <a:t> </a:t>
            </a:r>
            <a:r>
              <a:rPr spc="-85" dirty="0"/>
              <a:t>математики»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828800" y="1600200"/>
            <a:ext cx="6413500" cy="4585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5000"/>
              <a:buAutoNum type="arabicPeriod"/>
              <a:tabLst>
                <a:tab pos="469900" algn="l"/>
              </a:tabLst>
            </a:pPr>
            <a:r>
              <a:rPr dirty="0"/>
              <a:t>Великие</a:t>
            </a:r>
            <a:r>
              <a:rPr spc="-35" dirty="0"/>
              <a:t> </a:t>
            </a:r>
            <a:r>
              <a:rPr spc="-10" dirty="0"/>
              <a:t>математики</a:t>
            </a:r>
            <a:r>
              <a:rPr spc="-70" dirty="0"/>
              <a:t> </a:t>
            </a:r>
            <a:r>
              <a:rPr dirty="0"/>
              <a:t>прошлого</a:t>
            </a:r>
            <a:r>
              <a:rPr spc="-55" dirty="0"/>
              <a:t> </a:t>
            </a:r>
            <a:r>
              <a:rPr dirty="0"/>
              <a:t>и</a:t>
            </a:r>
            <a:r>
              <a:rPr spc="-45" dirty="0"/>
              <a:t> </a:t>
            </a:r>
            <a:r>
              <a:rPr dirty="0"/>
              <a:t>их</a:t>
            </a:r>
            <a:r>
              <a:rPr spc="-40" dirty="0"/>
              <a:t> </a:t>
            </a:r>
            <a:r>
              <a:rPr dirty="0"/>
              <a:t>великие</a:t>
            </a:r>
            <a:r>
              <a:rPr spc="-40" dirty="0"/>
              <a:t> </a:t>
            </a:r>
            <a:r>
              <a:rPr spc="-10" dirty="0"/>
              <a:t>теоремы</a:t>
            </a:r>
          </a:p>
          <a:p>
            <a:pPr marL="459740" lvl="1" indent="-174625">
              <a:lnSpc>
                <a:spcPts val="1795"/>
              </a:lnSpc>
              <a:spcBef>
                <a:spcPts val="25"/>
              </a:spcBef>
              <a:buClr>
                <a:srgbClr val="92A199"/>
              </a:buClr>
              <a:buSzPct val="90000"/>
              <a:buFont typeface="Arial MT"/>
              <a:buChar char="•"/>
              <a:tabLst>
                <a:tab pos="459740" algn="l"/>
              </a:tabLst>
            </a:pPr>
            <a:r>
              <a:rPr sz="1500" spc="-10" dirty="0">
                <a:solidFill>
                  <a:srgbClr val="292934"/>
                </a:solidFill>
                <a:latin typeface="Times New Roman"/>
                <a:cs typeface="Times New Roman"/>
              </a:rPr>
              <a:t>Теорема</a:t>
            </a:r>
            <a:r>
              <a:rPr sz="15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92934"/>
                </a:solidFill>
                <a:latin typeface="Times New Roman"/>
                <a:cs typeface="Times New Roman"/>
              </a:rPr>
              <a:t>Пифагора</a:t>
            </a:r>
            <a:r>
              <a:rPr sz="15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92934"/>
                </a:solidFill>
                <a:latin typeface="Times New Roman"/>
                <a:cs typeface="Times New Roman"/>
              </a:rPr>
              <a:t>–</a:t>
            </a:r>
            <a:r>
              <a:rPr sz="15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92934"/>
                </a:solidFill>
                <a:latin typeface="Times New Roman"/>
                <a:cs typeface="Times New Roman"/>
              </a:rPr>
              <a:t>«одно</a:t>
            </a:r>
            <a:r>
              <a:rPr sz="15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92934"/>
                </a:solidFill>
                <a:latin typeface="Times New Roman"/>
                <a:cs typeface="Times New Roman"/>
              </a:rPr>
              <a:t>из</a:t>
            </a:r>
            <a:r>
              <a:rPr sz="15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92934"/>
                </a:solidFill>
                <a:latin typeface="Times New Roman"/>
                <a:cs typeface="Times New Roman"/>
              </a:rPr>
              <a:t>величайших</a:t>
            </a:r>
            <a:r>
              <a:rPr sz="15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92934"/>
                </a:solidFill>
                <a:latin typeface="Times New Roman"/>
                <a:cs typeface="Times New Roman"/>
              </a:rPr>
              <a:t>творений</a:t>
            </a:r>
            <a:r>
              <a:rPr sz="1500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92934"/>
                </a:solidFill>
                <a:latin typeface="Times New Roman"/>
                <a:cs typeface="Times New Roman"/>
              </a:rPr>
              <a:t>ума</a:t>
            </a:r>
            <a:r>
              <a:rPr sz="15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292934"/>
                </a:solidFill>
                <a:latin typeface="Times New Roman"/>
                <a:cs typeface="Times New Roman"/>
              </a:rPr>
              <a:t>человеческого»;</a:t>
            </a:r>
            <a:endParaRPr sz="1500">
              <a:latin typeface="Times New Roman"/>
              <a:cs typeface="Times New Roman"/>
            </a:endParaRPr>
          </a:p>
          <a:p>
            <a:pPr marL="467995" lvl="1" indent="-181610">
              <a:lnSpc>
                <a:spcPts val="2035"/>
              </a:lnSpc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Основоположник</a:t>
            </a:r>
            <a:r>
              <a:rPr sz="17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теории</a:t>
            </a:r>
            <a:r>
              <a:rPr sz="17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чисел;</a:t>
            </a:r>
            <a:endParaRPr sz="1700">
              <a:latin typeface="Times New Roman"/>
              <a:cs typeface="Times New Roman"/>
            </a:endParaRPr>
          </a:p>
          <a:p>
            <a:pPr marL="467995" lvl="1" indent="-181610">
              <a:lnSpc>
                <a:spcPct val="100000"/>
              </a:lnSpc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Непревзойденный</a:t>
            </a:r>
            <a:r>
              <a:rPr sz="1700"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вычислитель</a:t>
            </a:r>
            <a:r>
              <a:rPr sz="1700" spc="-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эпохи</a:t>
            </a:r>
            <a:r>
              <a:rPr sz="17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Гигантов;</a:t>
            </a:r>
            <a:endParaRPr sz="1700">
              <a:latin typeface="Times New Roman"/>
              <a:cs typeface="Times New Roman"/>
            </a:endParaRPr>
          </a:p>
          <a:p>
            <a:pPr marL="467995" lvl="1" indent="-181610">
              <a:lnSpc>
                <a:spcPts val="2035"/>
              </a:lnSpc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Король</a:t>
            </a:r>
            <a:r>
              <a:rPr sz="17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математиков.</a:t>
            </a:r>
            <a:endParaRPr sz="1700">
              <a:latin typeface="Times New Roman"/>
              <a:cs typeface="Times New Roman"/>
            </a:endParaRPr>
          </a:p>
          <a:p>
            <a:pPr marL="469900" indent="-457200">
              <a:lnSpc>
                <a:spcPts val="2395"/>
              </a:lnSpc>
              <a:buClr>
                <a:srgbClr val="92A199"/>
              </a:buClr>
              <a:buSzPct val="85000"/>
              <a:buAutoNum type="arabicPeriod"/>
              <a:tabLst>
                <a:tab pos="469900" algn="l"/>
              </a:tabLst>
            </a:pPr>
            <a:r>
              <a:rPr spc="-10" dirty="0"/>
              <a:t>Авторы</a:t>
            </a:r>
            <a:r>
              <a:rPr spc="-95" dirty="0"/>
              <a:t> </a:t>
            </a:r>
            <a:r>
              <a:rPr spc="-10" dirty="0"/>
              <a:t>школьных</a:t>
            </a:r>
            <a:r>
              <a:rPr spc="-75" dirty="0"/>
              <a:t> </a:t>
            </a:r>
            <a:r>
              <a:rPr spc="-10" dirty="0"/>
              <a:t>учебников</a:t>
            </a:r>
          </a:p>
          <a:p>
            <a:pPr marL="467995" lvl="1" indent="-181610">
              <a:lnSpc>
                <a:spcPct val="100000"/>
              </a:lnSpc>
              <a:spcBef>
                <a:spcPts val="10"/>
              </a:spcBef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Математик</a:t>
            </a:r>
            <a:r>
              <a:rPr sz="17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№</a:t>
            </a:r>
            <a:r>
              <a:rPr sz="17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rgbClr val="292934"/>
                </a:solidFill>
                <a:latin typeface="Times New Roman"/>
                <a:cs typeface="Times New Roman"/>
              </a:rPr>
              <a:t>1;</a:t>
            </a:r>
            <a:endParaRPr sz="1700">
              <a:latin typeface="Times New Roman"/>
              <a:cs typeface="Times New Roman"/>
            </a:endParaRPr>
          </a:p>
          <a:p>
            <a:pPr marL="467995" lvl="1" indent="-181610">
              <a:lnSpc>
                <a:spcPts val="2035"/>
              </a:lnSpc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Рожденный</a:t>
            </a:r>
            <a:r>
              <a:rPr sz="17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быть</a:t>
            </a:r>
            <a:r>
              <a:rPr sz="17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геометром.</a:t>
            </a:r>
            <a:endParaRPr sz="1700">
              <a:latin typeface="Times New Roman"/>
              <a:cs typeface="Times New Roman"/>
            </a:endParaRPr>
          </a:p>
          <a:p>
            <a:pPr marL="469900" indent="-457200">
              <a:lnSpc>
                <a:spcPts val="2395"/>
              </a:lnSpc>
              <a:buClr>
                <a:srgbClr val="92A199"/>
              </a:buClr>
              <a:buSzPct val="85000"/>
              <a:buAutoNum type="arabicPeriod"/>
              <a:tabLst>
                <a:tab pos="469900" algn="l"/>
              </a:tabLst>
            </a:pPr>
            <a:r>
              <a:rPr dirty="0"/>
              <a:t>Редкие</a:t>
            </a:r>
            <a:r>
              <a:rPr spc="-95" dirty="0"/>
              <a:t> </a:t>
            </a:r>
            <a:r>
              <a:rPr spc="-10" dirty="0"/>
              <a:t>задачи</a:t>
            </a:r>
          </a:p>
          <a:p>
            <a:pPr marL="467995" lvl="1" indent="-181610">
              <a:lnSpc>
                <a:spcPct val="100000"/>
              </a:lnSpc>
              <a:spcBef>
                <a:spcPts val="10"/>
              </a:spcBef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Задача</a:t>
            </a:r>
            <a:r>
              <a:rPr sz="1700" spc="-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с</a:t>
            </a:r>
            <a:r>
              <a:rPr sz="17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картины;</a:t>
            </a:r>
            <a:endParaRPr sz="1700">
              <a:latin typeface="Times New Roman"/>
              <a:cs typeface="Times New Roman"/>
            </a:endParaRPr>
          </a:p>
          <a:p>
            <a:pPr marL="468630" lvl="1" indent="-182245">
              <a:lnSpc>
                <a:spcPct val="100000"/>
              </a:lnSpc>
              <a:spcBef>
                <a:spcPts val="5"/>
              </a:spcBef>
              <a:buClr>
                <a:srgbClr val="92A199"/>
              </a:buClr>
              <a:buSzPct val="85294"/>
              <a:buFont typeface="Arial MT"/>
              <a:buChar char="•"/>
              <a:tabLst>
                <a:tab pos="468630" algn="l"/>
              </a:tabLst>
            </a:pP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Задача</a:t>
            </a:r>
            <a:r>
              <a:rPr sz="17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Эйнштейна;</a:t>
            </a:r>
            <a:endParaRPr sz="1700">
              <a:latin typeface="Times New Roman"/>
              <a:cs typeface="Times New Roman"/>
            </a:endParaRPr>
          </a:p>
          <a:p>
            <a:pPr marL="467995" lvl="1" indent="-181610">
              <a:lnSpc>
                <a:spcPts val="2035"/>
              </a:lnSpc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Задача</a:t>
            </a:r>
            <a:r>
              <a:rPr sz="17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о</a:t>
            </a:r>
            <a:r>
              <a:rPr sz="17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Кенигсбергских</a:t>
            </a:r>
            <a:r>
              <a:rPr sz="17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мостах.</a:t>
            </a:r>
            <a:endParaRPr sz="1700">
              <a:latin typeface="Times New Roman"/>
              <a:cs typeface="Times New Roman"/>
            </a:endParaRPr>
          </a:p>
          <a:p>
            <a:pPr marL="469900" indent="-457200">
              <a:lnSpc>
                <a:spcPts val="2395"/>
              </a:lnSpc>
              <a:buClr>
                <a:srgbClr val="92A199"/>
              </a:buClr>
              <a:buSzPct val="85000"/>
              <a:buAutoNum type="arabicPeriod"/>
              <a:tabLst>
                <a:tab pos="469900" algn="l"/>
              </a:tabLst>
            </a:pPr>
            <a:r>
              <a:rPr dirty="0"/>
              <a:t>Практические</a:t>
            </a:r>
            <a:r>
              <a:rPr spc="-50" dirty="0"/>
              <a:t> </a:t>
            </a:r>
            <a:r>
              <a:rPr spc="-10" dirty="0"/>
              <a:t>работы</a:t>
            </a:r>
          </a:p>
          <a:p>
            <a:pPr marL="467995" lvl="1" indent="-181610">
              <a:lnSpc>
                <a:spcPct val="100000"/>
              </a:lnSpc>
              <a:spcBef>
                <a:spcPts val="10"/>
              </a:spcBef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Чудесный</a:t>
            </a:r>
            <a:r>
              <a:rPr sz="17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мир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 многогранников;</a:t>
            </a:r>
            <a:endParaRPr sz="1700">
              <a:latin typeface="Times New Roman"/>
              <a:cs typeface="Times New Roman"/>
            </a:endParaRPr>
          </a:p>
          <a:p>
            <a:pPr marL="467995" lvl="1" indent="-181610">
              <a:lnSpc>
                <a:spcPct val="100000"/>
              </a:lnSpc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Золотое</a:t>
            </a:r>
            <a:r>
              <a:rPr sz="1700" spc="-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сечение;</a:t>
            </a:r>
            <a:endParaRPr sz="1700">
              <a:latin typeface="Times New Roman"/>
              <a:cs typeface="Times New Roman"/>
            </a:endParaRPr>
          </a:p>
          <a:p>
            <a:pPr marL="467995" lvl="1" indent="-181610">
              <a:lnSpc>
                <a:spcPct val="100000"/>
              </a:lnSpc>
              <a:spcBef>
                <a:spcPts val="5"/>
              </a:spcBef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Лист</a:t>
            </a:r>
            <a:r>
              <a:rPr sz="17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Мебиуса;</a:t>
            </a:r>
            <a:endParaRPr sz="1700">
              <a:latin typeface="Times New Roman"/>
              <a:cs typeface="Times New Roman"/>
            </a:endParaRPr>
          </a:p>
          <a:p>
            <a:pPr marL="467995" lvl="1" indent="-181610">
              <a:lnSpc>
                <a:spcPct val="100000"/>
              </a:lnSpc>
              <a:buClr>
                <a:srgbClr val="92A199"/>
              </a:buClr>
              <a:buSzPct val="85294"/>
              <a:buFont typeface="Arial MT"/>
              <a:buChar char="•"/>
              <a:tabLst>
                <a:tab pos="467995" algn="l"/>
              </a:tabLst>
            </a:pP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Графики</a:t>
            </a:r>
            <a:r>
              <a:rPr sz="17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тригонометрических</a:t>
            </a:r>
            <a:r>
              <a:rPr sz="17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функций</a:t>
            </a:r>
            <a:r>
              <a:rPr sz="17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292934"/>
                </a:solidFill>
                <a:latin typeface="Times New Roman"/>
                <a:cs typeface="Times New Roman"/>
              </a:rPr>
              <a:t>(в</a:t>
            </a:r>
            <a:r>
              <a:rPr sz="17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292934"/>
                </a:solidFill>
                <a:latin typeface="Times New Roman"/>
                <a:cs typeface="Times New Roman"/>
              </a:rPr>
              <a:t>рисунках)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1492" rIns="0" bIns="0" rtlCol="0">
            <a:spAutoFit/>
          </a:bodyPr>
          <a:lstStyle/>
          <a:p>
            <a:pPr marL="662940" algn="ctr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Результаты</a:t>
            </a:r>
            <a:r>
              <a:rPr spc="-150" dirty="0"/>
              <a:t> </a:t>
            </a:r>
            <a:r>
              <a:rPr spc="-10" dirty="0"/>
              <a:t>проекта</a:t>
            </a:r>
          </a:p>
          <a:p>
            <a:pPr marL="662940" algn="ctr">
              <a:lnSpc>
                <a:spcPct val="100000"/>
              </a:lnSpc>
            </a:pPr>
            <a:r>
              <a:rPr spc="-120" dirty="0"/>
              <a:t>«Чудесный</a:t>
            </a:r>
            <a:r>
              <a:rPr spc="-195" dirty="0"/>
              <a:t> </a:t>
            </a:r>
            <a:r>
              <a:rPr spc="-75" dirty="0"/>
              <a:t>мир</a:t>
            </a:r>
            <a:r>
              <a:rPr spc="-185" dirty="0"/>
              <a:t> </a:t>
            </a:r>
            <a:r>
              <a:rPr spc="-95" dirty="0"/>
              <a:t>многогранников»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628775"/>
            <a:ext cx="7390257" cy="47114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22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25" dirty="0"/>
              <a:t>Графики</a:t>
            </a:r>
            <a:r>
              <a:rPr spc="-170" dirty="0"/>
              <a:t> </a:t>
            </a:r>
            <a:r>
              <a:rPr spc="-110" dirty="0"/>
              <a:t>тригонометрических</a:t>
            </a:r>
            <a:r>
              <a:rPr spc="-180" dirty="0"/>
              <a:t> </a:t>
            </a:r>
            <a:r>
              <a:rPr spc="-55" dirty="0"/>
              <a:t>функций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1729" y="1412773"/>
            <a:ext cx="3672459" cy="52518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5145" y="309753"/>
            <a:ext cx="3046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5" dirty="0"/>
              <a:t>Темы</a:t>
            </a:r>
            <a:r>
              <a:rPr sz="3600" spc="-195" dirty="0"/>
              <a:t> </a:t>
            </a:r>
            <a:r>
              <a:rPr sz="3600" spc="-95" dirty="0"/>
              <a:t>проектов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828800" y="990600"/>
            <a:ext cx="5833745" cy="5390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05200" algn="l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92934"/>
                </a:solidFill>
                <a:latin typeface="Times New Roman"/>
                <a:cs typeface="Times New Roman"/>
              </a:rPr>
              <a:t>5</a:t>
            </a:r>
            <a:r>
              <a:rPr sz="16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 класс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1.</a:t>
            </a:r>
            <a:r>
              <a:rPr sz="1600" spc="-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Приемы</a:t>
            </a:r>
            <a:r>
              <a:rPr sz="16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устного</a:t>
            </a:r>
            <a:r>
              <a:rPr sz="16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счета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2.</a:t>
            </a:r>
            <a:r>
              <a:rPr sz="16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Старинные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меры</a:t>
            </a:r>
            <a:r>
              <a:rPr sz="16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измерения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3.</a:t>
            </a:r>
            <a:r>
              <a:rPr sz="16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Рациональные</a:t>
            </a:r>
            <a:r>
              <a:rPr sz="16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способы</a:t>
            </a:r>
            <a:r>
              <a:rPr sz="16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вычисления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4.</a:t>
            </a:r>
            <a:r>
              <a:rPr sz="1600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Семнадцать</a:t>
            </a:r>
            <a:r>
              <a:rPr sz="16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мгновений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наедине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с</a:t>
            </a:r>
            <a:r>
              <a:rPr sz="16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математикой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5.</a:t>
            </a:r>
            <a:r>
              <a:rPr sz="16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У</a:t>
            </a:r>
            <a:r>
              <a:rPr sz="16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нуля</a:t>
            </a:r>
            <a:r>
              <a:rPr sz="16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про</a:t>
            </a:r>
            <a:r>
              <a:rPr sz="16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запас</a:t>
            </a:r>
            <a:r>
              <a:rPr sz="16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сотни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каверз</a:t>
            </a:r>
            <a:r>
              <a:rPr sz="16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6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проказ</a:t>
            </a:r>
            <a:endParaRPr sz="1600" dirty="0">
              <a:latin typeface="Times New Roman"/>
              <a:cs typeface="Times New Roman"/>
            </a:endParaRPr>
          </a:p>
          <a:p>
            <a:pPr marL="2005200">
              <a:lnSpc>
                <a:spcPct val="100000"/>
              </a:lnSpc>
            </a:pPr>
            <a:r>
              <a:rPr sz="1600" b="1" dirty="0">
                <a:solidFill>
                  <a:srgbClr val="292934"/>
                </a:solidFill>
                <a:latin typeface="Times New Roman"/>
                <a:cs typeface="Times New Roman"/>
              </a:rPr>
              <a:t>6</a:t>
            </a:r>
            <a:r>
              <a:rPr sz="16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 класс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1.</a:t>
            </a:r>
            <a:r>
              <a:rPr sz="16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Совершенные,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 избыточные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6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недостаточные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числа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2.</a:t>
            </a:r>
            <a:r>
              <a:rPr sz="16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Фигурные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 числа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5"/>
              </a:spcBef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3.</a:t>
            </a:r>
            <a:r>
              <a:rPr sz="16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Решение</a:t>
            </a:r>
            <a:r>
              <a:rPr sz="16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логических</a:t>
            </a:r>
            <a:r>
              <a:rPr sz="16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задач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4.</a:t>
            </a:r>
            <a:r>
              <a:rPr sz="16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Проценты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6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жизни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человека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5.</a:t>
            </a:r>
            <a:r>
              <a:rPr sz="16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Проценты</a:t>
            </a:r>
            <a:r>
              <a:rPr sz="16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6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банковские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операции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6.</a:t>
            </a:r>
            <a:r>
              <a:rPr sz="1600" spc="-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Симметрия</a:t>
            </a:r>
            <a:r>
              <a:rPr sz="16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в</a:t>
            </a:r>
            <a:r>
              <a:rPr sz="16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предметах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декоративно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–</a:t>
            </a:r>
            <a:r>
              <a:rPr sz="16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прикладного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искусства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7.</a:t>
            </a:r>
            <a:r>
              <a:rPr sz="16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Теремок.</a:t>
            </a:r>
            <a:r>
              <a:rPr sz="16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По</a:t>
            </a:r>
            <a:r>
              <a:rPr sz="16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теме</a:t>
            </a:r>
            <a:r>
              <a:rPr sz="16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«Координатная плоскость»</a:t>
            </a:r>
            <a:endParaRPr sz="1600" dirty="0">
              <a:latin typeface="Times New Roman"/>
              <a:cs typeface="Times New Roman"/>
            </a:endParaRPr>
          </a:p>
          <a:p>
            <a:pPr marL="2005200">
              <a:lnSpc>
                <a:spcPct val="100000"/>
              </a:lnSpc>
            </a:pPr>
            <a:r>
              <a:rPr sz="1600" b="1" dirty="0">
                <a:solidFill>
                  <a:srgbClr val="292934"/>
                </a:solidFill>
                <a:latin typeface="Times New Roman"/>
                <a:cs typeface="Times New Roman"/>
              </a:rPr>
              <a:t>7</a:t>
            </a:r>
            <a:r>
              <a:rPr sz="16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 класс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1.</a:t>
            </a:r>
            <a:r>
              <a:rPr sz="16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Задачи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на</a:t>
            </a:r>
            <a:r>
              <a:rPr sz="16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координатной</a:t>
            </a:r>
            <a:r>
              <a:rPr sz="16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плоскости</a:t>
            </a:r>
            <a:endParaRPr sz="1600" dirty="0">
              <a:latin typeface="Times New Roman"/>
              <a:cs typeface="Times New Roman"/>
            </a:endParaRPr>
          </a:p>
          <a:p>
            <a:pPr marL="2005200">
              <a:lnSpc>
                <a:spcPct val="100000"/>
              </a:lnSpc>
            </a:pPr>
            <a:r>
              <a:rPr sz="1600" b="1" dirty="0">
                <a:solidFill>
                  <a:srgbClr val="292934"/>
                </a:solidFill>
                <a:latin typeface="Times New Roman"/>
                <a:cs typeface="Times New Roman"/>
              </a:rPr>
              <a:t>8</a:t>
            </a:r>
            <a:r>
              <a:rPr sz="16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 класс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1.</a:t>
            </a:r>
            <a:r>
              <a:rPr sz="1600" spc="-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Признаки</a:t>
            </a:r>
            <a:r>
              <a:rPr sz="16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равенства</a:t>
            </a:r>
            <a:r>
              <a:rPr sz="1600" spc="-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прямоугольных</a:t>
            </a:r>
            <a:r>
              <a:rPr sz="1600" spc="-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треугольников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2.</a:t>
            </a:r>
            <a:r>
              <a:rPr sz="1600" spc="-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Признаки</a:t>
            </a:r>
            <a:r>
              <a:rPr sz="16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равенства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равнобедренных</a:t>
            </a:r>
            <a:r>
              <a:rPr sz="16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треугольников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5"/>
              </a:spcBef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3.</a:t>
            </a:r>
            <a:r>
              <a:rPr sz="1600" spc="-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Теорема</a:t>
            </a:r>
            <a:r>
              <a:rPr sz="16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Фалеса</a:t>
            </a:r>
            <a:r>
              <a:rPr sz="16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и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ее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применение</a:t>
            </a:r>
            <a:endParaRPr sz="1600" dirty="0">
              <a:latin typeface="Times New Roman"/>
              <a:cs typeface="Times New Roman"/>
            </a:endParaRPr>
          </a:p>
          <a:p>
            <a:pPr marL="2005200">
              <a:lnSpc>
                <a:spcPct val="100000"/>
              </a:lnSpc>
            </a:pPr>
            <a:r>
              <a:rPr sz="1600" b="1" dirty="0">
                <a:solidFill>
                  <a:srgbClr val="292934"/>
                </a:solidFill>
                <a:latin typeface="Times New Roman"/>
                <a:cs typeface="Times New Roman"/>
              </a:rPr>
              <a:t>9</a:t>
            </a:r>
            <a:r>
              <a:rPr sz="16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 класс</a:t>
            </a:r>
            <a:endParaRPr sz="1600" dirty="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Clr>
                <a:srgbClr val="92A199"/>
              </a:buClr>
              <a:buSzPct val="84375"/>
              <a:buFont typeface="Arial MT"/>
              <a:buChar char="•"/>
              <a:tabLst>
                <a:tab pos="194945" algn="l"/>
              </a:tabLst>
            </a:pP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1.</a:t>
            </a:r>
            <a:r>
              <a:rPr sz="1600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О</a:t>
            </a:r>
            <a:r>
              <a:rPr sz="16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прямоугольном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треугольнике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292934"/>
                </a:solidFill>
                <a:latin typeface="Times New Roman"/>
                <a:cs typeface="Times New Roman"/>
              </a:rPr>
              <a:t>с</a:t>
            </a:r>
            <a:r>
              <a:rPr sz="1600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292934"/>
                </a:solidFill>
                <a:latin typeface="Times New Roman"/>
                <a:cs typeface="Times New Roman"/>
              </a:rPr>
              <a:t>углом</a:t>
            </a:r>
            <a:r>
              <a:rPr sz="16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292934"/>
                </a:solidFill>
                <a:latin typeface="Times New Roman"/>
                <a:cs typeface="Times New Roman"/>
              </a:rPr>
              <a:t>15</a:t>
            </a:r>
            <a:r>
              <a:rPr sz="1600" spc="-25" dirty="0">
                <a:solidFill>
                  <a:srgbClr val="292934"/>
                </a:solidFill>
                <a:latin typeface="Symbol"/>
                <a:cs typeface="Symbol"/>
              </a:rPr>
              <a:t></a:t>
            </a:r>
            <a:endParaRPr sz="1600"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914" y="314070"/>
            <a:ext cx="648398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9435" marR="5080" indent="-547370">
              <a:lnSpc>
                <a:spcPct val="100000"/>
              </a:lnSpc>
              <a:spcBef>
                <a:spcPts val="100"/>
              </a:spcBef>
              <a:tabLst>
                <a:tab pos="4368800" algn="l"/>
              </a:tabLst>
            </a:pPr>
            <a:r>
              <a:rPr spc="-110" dirty="0"/>
              <a:t>Основные</a:t>
            </a:r>
            <a:r>
              <a:rPr spc="-190" dirty="0"/>
              <a:t> </a:t>
            </a:r>
            <a:r>
              <a:rPr spc="-95" dirty="0"/>
              <a:t>параметры</a:t>
            </a:r>
            <a:r>
              <a:rPr spc="-195" dirty="0"/>
              <a:t> </a:t>
            </a:r>
            <a:r>
              <a:rPr spc="-110" dirty="0"/>
              <a:t>одной</a:t>
            </a:r>
            <a:r>
              <a:rPr spc="-165" dirty="0"/>
              <a:t> </a:t>
            </a:r>
            <a:r>
              <a:rPr spc="-65" dirty="0"/>
              <a:t>из</a:t>
            </a:r>
            <a:r>
              <a:rPr spc="-160" dirty="0"/>
              <a:t> </a:t>
            </a:r>
            <a:r>
              <a:rPr spc="-50" dirty="0"/>
              <a:t>работ </a:t>
            </a:r>
            <a:r>
              <a:rPr spc="-110" dirty="0"/>
              <a:t>представлены</a:t>
            </a:r>
            <a:r>
              <a:rPr spc="-195" dirty="0"/>
              <a:t> </a:t>
            </a:r>
            <a:r>
              <a:rPr dirty="0"/>
              <a:t>в</a:t>
            </a:r>
            <a:r>
              <a:rPr spc="-150" dirty="0"/>
              <a:t> </a:t>
            </a:r>
            <a:r>
              <a:rPr spc="-20" dirty="0"/>
              <a:t>виде</a:t>
            </a:r>
            <a:r>
              <a:rPr dirty="0"/>
              <a:t>	</a:t>
            </a:r>
            <a:r>
              <a:rPr spc="-10" dirty="0"/>
              <a:t>таблицы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2741" y="1403222"/>
          <a:ext cx="8929370" cy="53479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650"/>
                <a:gridCol w="6141720"/>
              </a:tblGrid>
              <a:tr h="314325">
                <a:tc>
                  <a:txBody>
                    <a:bodyPr/>
                    <a:lstStyle/>
                    <a:p>
                      <a:pPr marL="68580">
                        <a:lnSpc>
                          <a:spcPts val="2370"/>
                        </a:lnSpc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Тема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9463C"/>
                      </a:solidFill>
                      <a:prstDash val="solid"/>
                    </a:lnL>
                    <a:solidFill>
                      <a:srgbClr val="79463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37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прямоугольном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треугольнике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углом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Symbol"/>
                          <a:cs typeface="Symbol"/>
                        </a:rPr>
                        <a:t>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R w="9525">
                      <a:solidFill>
                        <a:srgbClr val="79463C"/>
                      </a:solidFill>
                      <a:prstDash val="solid"/>
                    </a:lnR>
                    <a:solidFill>
                      <a:srgbClr val="79463C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68580">
                        <a:lnSpc>
                          <a:spcPts val="1835"/>
                        </a:lnSpc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Гипотеза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9463C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35"/>
                        </a:lnSpc>
                        <a:tabLst>
                          <a:tab pos="372110" algn="l"/>
                          <a:tab pos="1876425" algn="l"/>
                          <a:tab pos="3201035" algn="l"/>
                          <a:tab pos="3460115" algn="l"/>
                          <a:tab pos="4132579" algn="l"/>
                          <a:tab pos="4586605" algn="l"/>
                          <a:tab pos="5120005" algn="l"/>
                        </a:tabLst>
                      </a:pPr>
                      <a:r>
                        <a:rPr sz="1600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прямоугольном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треугольнике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углом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15°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есть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какое-</a:t>
                      </a: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либо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соотношение</a:t>
                      </a:r>
                      <a:r>
                        <a:rPr sz="1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размеров,</a:t>
                      </a:r>
                      <a:r>
                        <a:rPr sz="1600" spc="-8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связанное</a:t>
                      </a:r>
                      <a:r>
                        <a:rPr sz="1600" spc="-4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spc="-6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одной</a:t>
                      </a:r>
                      <a:r>
                        <a:rPr sz="1600" spc="-7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четвертой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79463C"/>
                      </a:solidFill>
                      <a:prstDash val="solid"/>
                    </a:lnR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</a:tr>
              <a:tr h="591820">
                <a:tc>
                  <a:txBody>
                    <a:bodyPr/>
                    <a:lstStyle/>
                    <a:p>
                      <a:pPr marL="68580">
                        <a:lnSpc>
                          <a:spcPts val="1875"/>
                        </a:lnSpc>
                      </a:pP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Цель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9463C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75"/>
                        </a:lnSpc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Выяснить</a:t>
                      </a:r>
                      <a:r>
                        <a:rPr sz="1600" spc="4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свойства</a:t>
                      </a:r>
                      <a:r>
                        <a:rPr sz="1600" spc="4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прямоугольного</a:t>
                      </a:r>
                      <a:r>
                        <a:rPr sz="1600" spc="45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треугольника</a:t>
                      </a:r>
                      <a:r>
                        <a:rPr sz="1600" spc="4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spc="44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углом</a:t>
                      </a:r>
                      <a:r>
                        <a:rPr sz="1600" spc="4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15°</a:t>
                      </a:r>
                      <a:r>
                        <a:rPr sz="1600" spc="4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рассмотреть</a:t>
                      </a:r>
                      <a:r>
                        <a:rPr sz="1600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возможность</a:t>
                      </a:r>
                      <a:r>
                        <a:rPr sz="1600" spc="-5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его</a:t>
                      </a:r>
                      <a:r>
                        <a:rPr sz="1600" spc="-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применения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79463C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</a:tr>
              <a:tr h="1318895">
                <a:tc>
                  <a:txBody>
                    <a:bodyPr/>
                    <a:lstStyle/>
                    <a:p>
                      <a:pPr marL="68580">
                        <a:lnSpc>
                          <a:spcPts val="1875"/>
                        </a:lnSpc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Задачи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9463C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-201295">
                        <a:lnSpc>
                          <a:spcPts val="1875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Доказать</a:t>
                      </a:r>
                      <a:r>
                        <a:rPr sz="1600" spc="-6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теорему</a:t>
                      </a:r>
                      <a:r>
                        <a:rPr sz="1600" spc="-4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600" spc="-5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площади</a:t>
                      </a:r>
                      <a:r>
                        <a:rPr sz="1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15-градусного</a:t>
                      </a:r>
                      <a:r>
                        <a:rPr sz="1600" spc="-3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треугольника.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1002665" indent="201295">
                        <a:lnSpc>
                          <a:spcPct val="10000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Сформулировать</a:t>
                      </a:r>
                      <a:r>
                        <a:rPr sz="1600" spc="-1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признак</a:t>
                      </a:r>
                      <a:r>
                        <a:rPr sz="1600" spc="1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существования</a:t>
                      </a:r>
                      <a:r>
                        <a:rPr sz="1600" spc="3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15-градусного треугольника.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82625" indent="201295">
                        <a:lnSpc>
                          <a:spcPct val="10000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Рассмотреть</a:t>
                      </a:r>
                      <a:r>
                        <a:rPr sz="1600" spc="-4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решение</a:t>
                      </a:r>
                      <a:r>
                        <a:rPr sz="1600" spc="-3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600" spc="-6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spc="-6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15-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градусным</a:t>
                      </a:r>
                      <a:r>
                        <a:rPr sz="1600" spc="-4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треугольником. 4.Выполнить</a:t>
                      </a:r>
                      <a:r>
                        <a:rPr sz="1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разбиение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фигур</a:t>
                      </a:r>
                      <a:r>
                        <a:rPr sz="1600" spc="-3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-3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15-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градусные</a:t>
                      </a:r>
                      <a:r>
                        <a:rPr sz="1600" spc="-2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треугольники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79463C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marL="68580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Объект</a:t>
                      </a:r>
                      <a:r>
                        <a:rPr sz="1600" spc="29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исследования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9463C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20"/>
                        </a:lnSpc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Прямоугольные</a:t>
                      </a:r>
                      <a:r>
                        <a:rPr sz="1600" spc="-7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треугольники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79463C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marL="68580">
                        <a:lnSpc>
                          <a:spcPts val="1875"/>
                        </a:lnSpc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r>
                        <a:rPr sz="1600" spc="-6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исследования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9463C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875"/>
                        </a:lnSpc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Прямоугольный</a:t>
                      </a:r>
                      <a:r>
                        <a:rPr sz="1600" spc="-4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треугольник</a:t>
                      </a:r>
                      <a:r>
                        <a:rPr sz="1600" spc="-4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spc="-6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углом</a:t>
                      </a:r>
                      <a:r>
                        <a:rPr sz="1600" spc="-4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15°.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79463C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68580">
                        <a:lnSpc>
                          <a:spcPts val="1880"/>
                        </a:lnSpc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Методы</a:t>
                      </a:r>
                      <a:r>
                        <a:rPr sz="1600" spc="-9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исследования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9463C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19050">
                      <a:solidFill>
                        <a:srgbClr val="79463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-201295">
                        <a:lnSpc>
                          <a:spcPts val="188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Анализ.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9875" indent="-201295">
                        <a:lnSpc>
                          <a:spcPct val="10000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Доказательство.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9875" indent="-201295">
                        <a:lnSpc>
                          <a:spcPct val="100000"/>
                        </a:lnSpc>
                        <a:buAutoNum type="arabicPeriod"/>
                        <a:tabLst>
                          <a:tab pos="269875" algn="l"/>
                        </a:tabLst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Классификация.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70510" indent="-201930">
                        <a:lnSpc>
                          <a:spcPts val="1860"/>
                        </a:lnSpc>
                        <a:buAutoNum type="arabicPeriod"/>
                        <a:tabLst>
                          <a:tab pos="270510" algn="l"/>
                        </a:tabLst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Рассуждения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79463C"/>
                      </a:solidFill>
                      <a:prstDash val="solid"/>
                    </a:lnR>
                    <a:lnT w="9525">
                      <a:solidFill>
                        <a:srgbClr val="79463C"/>
                      </a:solidFill>
                      <a:prstDash val="solid"/>
                    </a:lnT>
                    <a:lnB w="19050">
                      <a:solidFill>
                        <a:srgbClr val="79463C"/>
                      </a:solidFill>
                      <a:prstDash val="solid"/>
                    </a:lnB>
                  </a:tcPr>
                </a:tc>
              </a:tr>
              <a:tr h="986155">
                <a:tc>
                  <a:txBody>
                    <a:bodyPr/>
                    <a:lstStyle/>
                    <a:p>
                      <a:pPr marL="68580" marR="62865">
                        <a:lnSpc>
                          <a:spcPts val="1920"/>
                        </a:lnSpc>
                        <a:spcBef>
                          <a:spcPts val="20"/>
                        </a:spcBef>
                        <a:tabLst>
                          <a:tab pos="1726564" algn="l"/>
                        </a:tabLst>
                      </a:pP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Практическая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значимость исследования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9525">
                      <a:solidFill>
                        <a:srgbClr val="79463C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19050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880"/>
                        </a:lnSpc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прямоугольном</a:t>
                      </a:r>
                      <a:r>
                        <a:rPr sz="1600" spc="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треугольнике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с </a:t>
                      </a:r>
                      <a:r>
                        <a:rPr sz="1600" spc="-2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углом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15°</a:t>
                      </a:r>
                      <a:r>
                        <a:rPr sz="1600" spc="-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интересное</a:t>
                      </a:r>
                      <a:r>
                        <a:rPr sz="1600" spc="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соотношение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8580" marR="60960" algn="just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между</a:t>
                      </a:r>
                      <a:r>
                        <a:rPr sz="1600" spc="7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гипотенузой</a:t>
                      </a:r>
                      <a:r>
                        <a:rPr sz="1600" spc="8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spc="8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проведенной</a:t>
                      </a:r>
                      <a:r>
                        <a:rPr sz="1600" spc="8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spc="8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ней</a:t>
                      </a:r>
                      <a:r>
                        <a:rPr sz="1600" spc="7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высотой,</a:t>
                      </a:r>
                      <a:r>
                        <a:rPr sz="1600" spc="8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простая</a:t>
                      </a:r>
                      <a:r>
                        <a:rPr sz="1600" spc="8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формула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площади.</a:t>
                      </a:r>
                      <a:r>
                        <a:rPr sz="1600" spc="24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Использование</a:t>
                      </a:r>
                      <a:r>
                        <a:rPr sz="1600" spc="2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этих</a:t>
                      </a:r>
                      <a:r>
                        <a:rPr sz="1600" spc="25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фактов</a:t>
                      </a:r>
                      <a:r>
                        <a:rPr sz="1600" spc="24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облегчает</a:t>
                      </a:r>
                      <a:r>
                        <a:rPr sz="1600" spc="24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решение </a:t>
                      </a:r>
                      <a:r>
                        <a:rPr sz="160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геометрических</a:t>
                      </a:r>
                      <a:r>
                        <a:rPr sz="1600" spc="-85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solidFill>
                            <a:srgbClr val="292934"/>
                          </a:solidFill>
                          <a:latin typeface="Times New Roman"/>
                          <a:cs typeface="Times New Roman"/>
                        </a:rPr>
                        <a:t>задач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92934"/>
                      </a:solidFill>
                      <a:prstDash val="solid"/>
                    </a:lnL>
                    <a:lnR w="9525">
                      <a:solidFill>
                        <a:srgbClr val="79463C"/>
                      </a:solidFill>
                      <a:prstDash val="solid"/>
                    </a:lnR>
                    <a:lnT w="19050">
                      <a:solidFill>
                        <a:srgbClr val="79463C"/>
                      </a:solidFill>
                      <a:prstDash val="solid"/>
                    </a:lnT>
                    <a:lnB w="9525">
                      <a:solidFill>
                        <a:srgbClr val="79463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9753"/>
            <a:ext cx="7998663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" marR="5080" algn="ctr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Федерально-</a:t>
            </a:r>
            <a:r>
              <a:rPr spc="-185" dirty="0"/>
              <a:t> </a:t>
            </a:r>
            <a:r>
              <a:rPr spc="-114" dirty="0"/>
              <a:t>окружные</a:t>
            </a:r>
            <a:r>
              <a:rPr spc="-175" dirty="0"/>
              <a:t> </a:t>
            </a:r>
            <a:r>
              <a:rPr spc="-10" dirty="0"/>
              <a:t>соревнования </a:t>
            </a:r>
            <a:r>
              <a:rPr spc="-100" dirty="0"/>
              <a:t>программы</a:t>
            </a:r>
            <a:r>
              <a:rPr spc="-204" dirty="0"/>
              <a:t> </a:t>
            </a:r>
            <a:r>
              <a:rPr dirty="0"/>
              <a:t>"</a:t>
            </a:r>
            <a:r>
              <a:rPr spc="-180" dirty="0"/>
              <a:t> </a:t>
            </a:r>
            <a:r>
              <a:rPr spc="-70" dirty="0"/>
              <a:t>Шаг</a:t>
            </a:r>
            <a:r>
              <a:rPr spc="-200" dirty="0"/>
              <a:t> </a:t>
            </a:r>
            <a:r>
              <a:rPr dirty="0"/>
              <a:t>в</a:t>
            </a:r>
            <a:r>
              <a:rPr spc="-180" dirty="0"/>
              <a:t> </a:t>
            </a:r>
            <a:r>
              <a:rPr spc="-140" dirty="0"/>
              <a:t>будущее"</a:t>
            </a:r>
            <a:r>
              <a:rPr spc="-210" dirty="0"/>
              <a:t> </a:t>
            </a:r>
            <a:r>
              <a:rPr spc="-65" dirty="0"/>
              <a:t>по</a:t>
            </a:r>
            <a:r>
              <a:rPr spc="-185" dirty="0"/>
              <a:t> </a:t>
            </a:r>
            <a:r>
              <a:rPr spc="-90" dirty="0"/>
              <a:t>Сибирскому </a:t>
            </a:r>
            <a:r>
              <a:rPr spc="-25" dirty="0"/>
              <a:t>и</a:t>
            </a:r>
            <a:r>
              <a:rPr spc="-150" dirty="0"/>
              <a:t> </a:t>
            </a:r>
            <a:r>
              <a:rPr spc="-120" dirty="0"/>
              <a:t>Дальневосточному</a:t>
            </a:r>
            <a:r>
              <a:rPr spc="-190" dirty="0"/>
              <a:t> </a:t>
            </a:r>
            <a:r>
              <a:rPr spc="-100" dirty="0" err="1"/>
              <a:t>округам</a:t>
            </a:r>
            <a:r>
              <a:rPr spc="-190" dirty="0"/>
              <a:t> </a:t>
            </a:r>
            <a:r>
              <a:rPr lang="ru-RU" spc="-10" dirty="0" smtClean="0"/>
              <a:t>РФ</a:t>
            </a:r>
            <a:endParaRPr spc="-1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0" y="1800546"/>
            <a:ext cx="4539996" cy="49498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19200"/>
            <a:ext cx="785558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94715" marR="5080" indent="-882650">
              <a:lnSpc>
                <a:spcPct val="100000"/>
              </a:lnSpc>
              <a:spcBef>
                <a:spcPts val="105"/>
              </a:spcBef>
            </a:pPr>
            <a:r>
              <a:rPr dirty="0"/>
              <a:t>В</a:t>
            </a:r>
            <a:r>
              <a:rPr spc="-155" dirty="0"/>
              <a:t> </a:t>
            </a:r>
            <a:r>
              <a:rPr spc="-100" dirty="0"/>
              <a:t>работе</a:t>
            </a:r>
            <a:r>
              <a:rPr spc="-190" dirty="0"/>
              <a:t> </a:t>
            </a:r>
            <a:r>
              <a:rPr spc="-80" dirty="0"/>
              <a:t>над</a:t>
            </a:r>
            <a:r>
              <a:rPr spc="-145" dirty="0"/>
              <a:t> </a:t>
            </a:r>
            <a:r>
              <a:rPr spc="-125" dirty="0"/>
              <a:t>исследовательскими</a:t>
            </a:r>
            <a:r>
              <a:rPr spc="-185" dirty="0"/>
              <a:t> </a:t>
            </a:r>
            <a:r>
              <a:rPr spc="-55" dirty="0"/>
              <a:t>проектами </a:t>
            </a:r>
            <a:r>
              <a:rPr spc="-114" dirty="0"/>
              <a:t>можно</a:t>
            </a:r>
            <a:r>
              <a:rPr spc="-195" dirty="0"/>
              <a:t> </a:t>
            </a:r>
            <a:r>
              <a:rPr spc="-100" dirty="0"/>
              <a:t>выделить</a:t>
            </a:r>
            <a:r>
              <a:rPr spc="-180" dirty="0"/>
              <a:t> </a:t>
            </a:r>
            <a:r>
              <a:rPr spc="-110" dirty="0"/>
              <a:t>несколько</a:t>
            </a:r>
            <a:r>
              <a:rPr spc="-185" dirty="0"/>
              <a:t> </a:t>
            </a:r>
            <a:r>
              <a:rPr spc="-10" dirty="0"/>
              <a:t>этапов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8800" y="2667000"/>
            <a:ext cx="5889625" cy="2806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15" indent="-18351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Font typeface="Arial MT"/>
              <a:buChar char="•"/>
              <a:tabLst>
                <a:tab pos="196215" algn="l"/>
              </a:tabLst>
            </a:pPr>
            <a:r>
              <a:rPr sz="2400" b="1" dirty="0">
                <a:solidFill>
                  <a:srgbClr val="292934"/>
                </a:solidFill>
                <a:latin typeface="Times New Roman"/>
                <a:cs typeface="Times New Roman"/>
              </a:rPr>
              <a:t>Выбор</a:t>
            </a:r>
            <a:r>
              <a:rPr sz="2400" b="1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292934"/>
                </a:solidFill>
                <a:latin typeface="Times New Roman"/>
                <a:cs typeface="Times New Roman"/>
              </a:rPr>
              <a:t>темы</a:t>
            </a:r>
            <a:r>
              <a:rPr sz="2400" b="1" spc="-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исследования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Clr>
                <a:srgbClr val="92A199"/>
              </a:buClr>
              <a:buFont typeface="Arial MT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9"/>
              </a:buClr>
              <a:buSzPct val="85416"/>
              <a:buFont typeface="Arial MT"/>
              <a:buChar char="•"/>
              <a:tabLst>
                <a:tab pos="195580" algn="l"/>
              </a:tabLst>
            </a:pPr>
            <a:r>
              <a:rPr sz="2400" b="1" dirty="0">
                <a:solidFill>
                  <a:srgbClr val="292934"/>
                </a:solidFill>
                <a:latin typeface="Times New Roman"/>
                <a:cs typeface="Times New Roman"/>
              </a:rPr>
              <a:t>Отбор</a:t>
            </a:r>
            <a:r>
              <a:rPr sz="2400" b="1"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содержания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buClr>
                <a:srgbClr val="92A199"/>
              </a:buClr>
              <a:buFont typeface="Arial MT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9"/>
              </a:buClr>
              <a:buSzPct val="85416"/>
              <a:buFont typeface="Arial MT"/>
              <a:buChar char="•"/>
              <a:tabLst>
                <a:tab pos="195580" algn="l"/>
              </a:tabLst>
            </a:pPr>
            <a:r>
              <a:rPr sz="24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Оформление</a:t>
            </a:r>
            <a:r>
              <a:rPr sz="2400" b="1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292934"/>
                </a:solidFill>
                <a:latin typeface="Times New Roman"/>
                <a:cs typeface="Times New Roman"/>
              </a:rPr>
              <a:t>результатов</a:t>
            </a:r>
            <a:r>
              <a:rPr sz="2400" b="1" spc="-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исследования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buClr>
                <a:srgbClr val="92A199"/>
              </a:buClr>
              <a:buFont typeface="Arial MT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9"/>
              </a:buClr>
              <a:buSzPct val="85416"/>
              <a:buFont typeface="Arial MT"/>
              <a:buChar char="•"/>
              <a:tabLst>
                <a:tab pos="195580" algn="l"/>
              </a:tabLst>
            </a:pPr>
            <a:r>
              <a:rPr sz="2400" b="1" dirty="0">
                <a:solidFill>
                  <a:srgbClr val="292934"/>
                </a:solidFill>
                <a:latin typeface="Times New Roman"/>
                <a:cs typeface="Times New Roman"/>
              </a:rPr>
              <a:t>Демонстрация</a:t>
            </a:r>
            <a:r>
              <a:rPr sz="2400" b="1" spc="-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292934"/>
                </a:solidFill>
                <a:latin typeface="Times New Roman"/>
                <a:cs typeface="Times New Roman"/>
              </a:rPr>
              <a:t>результатов</a:t>
            </a:r>
            <a:r>
              <a:rPr sz="2400" b="1" spc="-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292934"/>
                </a:solidFill>
                <a:latin typeface="Times New Roman"/>
                <a:cs typeface="Times New Roman"/>
              </a:rPr>
              <a:t>исследования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409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 MT</vt:lpstr>
      <vt:lpstr>Symbol</vt:lpstr>
      <vt:lpstr>Times New Roman</vt:lpstr>
      <vt:lpstr>Office Theme</vt:lpstr>
      <vt:lpstr>От творчества до исследования</vt:lpstr>
      <vt:lpstr>Математические сведения могут применяться умело и с пользой только в том случае,</vt:lpstr>
      <vt:lpstr>«Легенды истории математики»</vt:lpstr>
      <vt:lpstr>Результаты проекта «Чудесный мир многогранников»</vt:lpstr>
      <vt:lpstr>Графики тригонометрических функций</vt:lpstr>
      <vt:lpstr>Темы проектов</vt:lpstr>
      <vt:lpstr>Основные параметры одной из работ представлены в виде таблицы</vt:lpstr>
      <vt:lpstr>Федерально- окружные соревнования программы " Шаг в будущее" по Сибирскому и Дальневосточному округам РФ</vt:lpstr>
      <vt:lpstr>В работе над исследовательскими проектами можно выделить несколько этапов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Решетникова Н.В.</cp:lastModifiedBy>
  <cp:revision>2</cp:revision>
  <dcterms:created xsi:type="dcterms:W3CDTF">2024-04-03T07:31:12Z</dcterms:created>
  <dcterms:modified xsi:type="dcterms:W3CDTF">2024-04-03T07:58:01Z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2024-04-03T00:00:00Z</vt:filetime>
  </property>
  <property fmtid="{D5CDD505-2E9C-101B-9397-08002B2CF9AE}" pid="5" name="Producer">
    <vt:lpwstr>Microsoft® PowerPoint® 2010</vt:lpwstr>
  </property>
</Properties>
</file>