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2" r:id="rId4"/>
    <p:sldId id="262" r:id="rId5"/>
    <p:sldId id="258" r:id="rId6"/>
    <p:sldId id="267" r:id="rId7"/>
    <p:sldId id="259" r:id="rId8"/>
    <p:sldId id="268" r:id="rId9"/>
    <p:sldId id="274" r:id="rId10"/>
    <p:sldId id="27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43" autoAdjust="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27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C167E-B1D1-418C-9A42-1558E0775E3A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79F84-6BA5-4452-868B-4AA1D875D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0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7ED-5C0D-455B-9E33-8F2774503F87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404A-ED25-4E17-A534-22C4939F5DB5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0874-E450-4F9E-98E3-D455AE4F0735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B137-72DF-4862-B298-5E181D06A3E8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23D0-1A9C-477F-A375-36F7B78902D6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2BA4A-BAEE-417E-A826-8E12A4FA4E97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B1D0-45E1-4779-85C6-C645105406E0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CA36-114F-4E2A-B5E2-A5DE4277CCF1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B4C-31EF-4563-A6EC-BFFA68637C17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1403-E859-44E3-B13F-DC7681970E88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964C-A3EE-42FC-9ADD-5827538FAAD8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92B-4918-49FA-AB91-76FF822015E4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1AD-11AB-4861-B51B-295CE05E6DFB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872B-8E73-4696-817D-9D2ECC21D16A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946F-4A3D-4F64-AD40-8722B20D4618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2482-CA4D-4E03-9AAA-EB5329D43ACC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BFDA-4DAC-4188-8BC3-5C2C24355336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AFF0B-8D08-447C-9A7D-B2AFB7CF3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2514598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ru-RU" sz="3000" dirty="0"/>
              <a:t>Задача об охране картинной галереи на </a:t>
            </a:r>
            <a:br>
              <a:rPr lang="ru-RU" sz="3000" dirty="0"/>
            </a:br>
            <a:r>
              <a:rPr lang="ru-RU" sz="3000" dirty="0"/>
              <a:t>поверхности выпуклого многогранника</a:t>
            </a:r>
            <a:br>
              <a:rPr lang="ru-RU" sz="3000" dirty="0"/>
            </a:b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3233FE-F5B9-4E56-B8B8-79018C121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2003446"/>
          </a:xfrm>
        </p:spPr>
        <p:txBody>
          <a:bodyPr>
            <a:normAutofit fontScale="40000" lnSpcReduction="20000"/>
          </a:bodyPr>
          <a:lstStyle/>
          <a:p>
            <a:pPr algn="r" eaLnBrk="1" hangingPunct="1"/>
            <a:r>
              <a:rPr lang="ru-RU" altLang="ru-RU" sz="3700" dirty="0">
                <a:solidFill>
                  <a:schemeClr val="tx1"/>
                </a:solidFill>
              </a:rPr>
              <a:t>Выполнил:</a:t>
            </a:r>
          </a:p>
          <a:p>
            <a:pPr algn="r" eaLnBrk="1" hangingPunct="1"/>
            <a:r>
              <a:rPr lang="ru-RU" altLang="ru-RU" sz="3700" dirty="0">
                <a:solidFill>
                  <a:schemeClr val="tx1"/>
                </a:solidFill>
              </a:rPr>
              <a:t>аспирант группы 4.203А</a:t>
            </a:r>
          </a:p>
          <a:p>
            <a:pPr algn="r" eaLnBrk="1" hangingPunct="1"/>
            <a:r>
              <a:rPr lang="ru-RU" altLang="ru-RU" sz="3700" dirty="0">
                <a:solidFill>
                  <a:schemeClr val="tx1"/>
                </a:solidFill>
              </a:rPr>
              <a:t>2 курса </a:t>
            </a:r>
            <a:r>
              <a:rPr lang="ru-RU" altLang="ru-RU" sz="3700" dirty="0" err="1">
                <a:solidFill>
                  <a:schemeClr val="tx1"/>
                </a:solidFill>
              </a:rPr>
              <a:t>ИМиИТ</a:t>
            </a:r>
            <a:r>
              <a:rPr lang="ru-RU" altLang="ru-RU" sz="3700" dirty="0">
                <a:solidFill>
                  <a:schemeClr val="tx1"/>
                </a:solidFill>
              </a:rPr>
              <a:t>:</a:t>
            </a:r>
          </a:p>
          <a:p>
            <a:pPr algn="r" eaLnBrk="1" hangingPunct="1"/>
            <a:r>
              <a:rPr lang="ru-RU" altLang="ru-RU" sz="3700" dirty="0">
                <a:solidFill>
                  <a:schemeClr val="tx1"/>
                </a:solidFill>
              </a:rPr>
              <a:t>Гринкевич А.В.</a:t>
            </a:r>
          </a:p>
          <a:p>
            <a:pPr algn="r" eaLnBrk="1" hangingPunct="1"/>
            <a:r>
              <a:rPr lang="ru-RU" altLang="ru-RU" sz="3700" dirty="0">
                <a:solidFill>
                  <a:schemeClr val="tx1"/>
                </a:solidFill>
              </a:rPr>
              <a:t>Научный руководитель: </a:t>
            </a:r>
          </a:p>
          <a:p>
            <a:pPr algn="r" eaLnBrk="1" hangingPunct="1"/>
            <a:r>
              <a:rPr lang="ru-RU" altLang="ru-RU" sz="3700" dirty="0">
                <a:solidFill>
                  <a:schemeClr val="tx1"/>
                </a:solidFill>
              </a:rPr>
              <a:t>к. ф. – м. н., доцент кафедры </a:t>
            </a:r>
            <a:r>
              <a:rPr lang="ru-RU" altLang="ru-RU" sz="3700" dirty="0" err="1">
                <a:solidFill>
                  <a:schemeClr val="tx1"/>
                </a:solidFill>
              </a:rPr>
              <a:t>матем</a:t>
            </a:r>
            <a:r>
              <a:rPr lang="ru-RU" altLang="ru-RU" sz="3700" dirty="0">
                <a:solidFill>
                  <a:schemeClr val="tx1"/>
                </a:solidFill>
              </a:rPr>
              <a:t>. анализа </a:t>
            </a:r>
            <a:r>
              <a:rPr lang="ru-RU" altLang="ru-RU" sz="3700" dirty="0" err="1">
                <a:solidFill>
                  <a:schemeClr val="tx1"/>
                </a:solidFill>
              </a:rPr>
              <a:t>Оскорбин</a:t>
            </a:r>
            <a:r>
              <a:rPr lang="ru-RU" altLang="ru-RU" sz="3700" dirty="0">
                <a:solidFill>
                  <a:schemeClr val="tx1"/>
                </a:solidFill>
              </a:rPr>
              <a:t> Д.Н. 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26D8C8-0761-4586-A04A-6F4D90B4CA25}"/>
              </a:ext>
            </a:extLst>
          </p:cNvPr>
          <p:cNvSpPr txBox="1"/>
          <p:nvPr/>
        </p:nvSpPr>
        <p:spPr>
          <a:xfrm>
            <a:off x="1638300" y="77175"/>
            <a:ext cx="891539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/>
              <a:t>МИНИСТЕРСТВО НАУКИ И ОБРАЗОВАНИЯ РОССИЙСКОЙ ФЕДЕРАЦИИ</a:t>
            </a:r>
            <a:br>
              <a:rPr lang="ru-RU" altLang="ru-RU" sz="2000" dirty="0"/>
            </a:br>
            <a:r>
              <a:rPr lang="ru-RU" altLang="ru-RU" sz="2000" dirty="0"/>
              <a:t>ФЕДЕРАЛЬНОЕ ГОСУДАРСТВЕННОЕ ОБРАЗОВАТЕЛЬНОЕ УЧРЕЖДЕНИЕ ВЫСШЕГО ОБРАЗОВАНИЯ</a:t>
            </a:r>
            <a:br>
              <a:rPr lang="ru-RU" altLang="ru-RU" sz="2000" dirty="0"/>
            </a:br>
            <a:r>
              <a:rPr lang="ru-RU" altLang="ru-RU" sz="2000" dirty="0"/>
              <a:t>«АЛТАЙСКИЙ ГОСУДАРСТВЕННЫЙ УНИВЕРСИТЕТ»</a:t>
            </a:r>
            <a:br>
              <a:rPr lang="ru-RU" altLang="ru-RU" sz="2000" dirty="0"/>
            </a:br>
            <a:r>
              <a:rPr lang="ru-RU" altLang="ru-RU" sz="2000" dirty="0"/>
              <a:t>Институт математики и информационных технологий</a:t>
            </a:r>
            <a:br>
              <a:rPr lang="ru-RU" altLang="ru-RU" sz="2000" dirty="0"/>
            </a:br>
            <a:r>
              <a:rPr lang="ru-RU" altLang="ru-RU" sz="2000" dirty="0"/>
              <a:t>Кафедра математического анализа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76768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858D64-4037-7CEE-D484-FB6A44D9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работы алгоритма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AD7DA79-7339-0275-7A11-29D566A34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264555"/>
            <a:ext cx="9045106" cy="4953000"/>
          </a:xfr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136AD-A49B-00C0-00EA-DE0B1597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A59FA-7C5B-404F-A523-B5D3C52B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Библиографический список </a:t>
            </a:r>
            <a:br>
              <a:rPr lang="ru-RU" sz="4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5767F8-8DF3-4007-B16F-04CEDA6AA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9713"/>
            <a:ext cx="8915400" cy="4434177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Rourke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Joseph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 Gallery Theorems and Algorithms // Oxford University Press. — 1987. </a:t>
            </a:r>
            <a:endParaRPr lang="ru-RU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T. </a:t>
            </a:r>
            <a:r>
              <a:rPr lang="en-US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Nishizeki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I. </a:t>
            </a:r>
            <a:r>
              <a:rPr lang="en-US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Baybars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Lower bounds on the cardinality of the maximum matchings of planar graphs // Carnegie-Mellon tech. report — 1977.</a:t>
            </a:r>
            <a:endParaRPr lang="ru-RU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O'Rourke, Joseph. Art Gallery Theorems and Algorithms // Oxford University Press. — 1987. </a:t>
            </a:r>
            <a:endParaRPr lang="ru-RU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Balinski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M. L. On the graph structure of convex polyhedral in n-space // Pacific Journal of Mathematics. — 1961. </a:t>
            </a:r>
            <a:endParaRPr lang="ru-RU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4B02F0-86CE-FDC7-95E0-084E942A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2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90200-94EC-4682-9AE6-F57B55648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Постановка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74E564-6B10-42DC-8FBF-9E0D950F5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</a:rPr>
              <a:t>План картинной галереи представлен в виде выпуклого многогранника, а охранник (средство наблюдения), расположенный в его вершине – точкой. Нужно найти наименьшее количество охранников, которого было бы всегда достаточно и иногда необходимо для того, чтобы вся поверхность трехмерного объекта наблюдения находилась под присмотром.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4FAE03-BE4D-F171-0663-C280659C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814D7-388B-F2F2-C2F4-83B61398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Паросочетание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92BE1-56B4-9FAE-5AD0-EF5DEC2DA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>
                <a:solidFill>
                  <a:schemeClr val="tx1"/>
                </a:solidFill>
              </a:rPr>
              <a:t>Паросочетание</a:t>
            </a:r>
            <a:r>
              <a:rPr lang="ru-RU" sz="2200" dirty="0">
                <a:solidFill>
                  <a:schemeClr val="tx1"/>
                </a:solidFill>
              </a:rPr>
              <a:t> – такое подмножество ребер в графе, что никакие два ребра не </a:t>
            </a:r>
            <a:r>
              <a:rPr lang="ru-RU" sz="2200" dirty="0" err="1">
                <a:solidFill>
                  <a:schemeClr val="tx1"/>
                </a:solidFill>
              </a:rPr>
              <a:t>смежны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Максимальное </a:t>
            </a:r>
            <a:r>
              <a:rPr lang="ru-RU" sz="2200" dirty="0" err="1">
                <a:solidFill>
                  <a:schemeClr val="tx1"/>
                </a:solidFill>
              </a:rPr>
              <a:t>паросочетание</a:t>
            </a:r>
            <a:r>
              <a:rPr lang="ru-RU" sz="2200" dirty="0">
                <a:solidFill>
                  <a:schemeClr val="tx1"/>
                </a:solidFill>
              </a:rPr>
              <a:t> – </a:t>
            </a:r>
            <a:r>
              <a:rPr lang="ru-RU" sz="2200" dirty="0" err="1">
                <a:solidFill>
                  <a:schemeClr val="tx1"/>
                </a:solidFill>
              </a:rPr>
              <a:t>паросочетание</a:t>
            </a:r>
            <a:r>
              <a:rPr lang="ru-RU" sz="2200" dirty="0">
                <a:solidFill>
                  <a:schemeClr val="tx1"/>
                </a:solidFill>
              </a:rPr>
              <a:t>, которое содержит максимальное количество ребер.</a:t>
            </a:r>
          </a:p>
          <a:p>
            <a:pPr algn="just"/>
            <a:endParaRPr lang="ru-RU" sz="2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D5EF6B-6667-4B3B-ADCC-2C7ED3D60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406" y="4022411"/>
            <a:ext cx="1400506" cy="995096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07A0E8-0203-5DD6-A3D6-0C778E41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0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5F9FD-9038-427B-8879-ADD35530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Двойственный граф многогранника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9C333B-743A-4720-B408-2EB36EA7B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4081" y="1905000"/>
            <a:ext cx="1840064" cy="1840064"/>
          </a:xfrm>
          <a:prstGeom prst="rect">
            <a:avLst/>
          </a:prstGeom>
        </p:spPr>
      </p:pic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CD85C496-204E-41EE-86F1-B85279B05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15740" y="1905000"/>
            <a:ext cx="1912072" cy="1840064"/>
          </a:xfr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519B25D-9C9C-4302-9930-774A6EF704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893" y="1905000"/>
            <a:ext cx="1840064" cy="184006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7D62DDD-60F2-49C4-9F15-422E9223D0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4552" y="1905000"/>
            <a:ext cx="1964313" cy="184006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9EEDD01-3D3D-41D9-8ED0-53B17A8D03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26545" y="4189361"/>
            <a:ext cx="1964314" cy="197518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07301D-617F-498B-B5C3-D9D835860A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3824" y="4189361"/>
            <a:ext cx="1803371" cy="1840064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C28FCB6-469A-B64F-E9A1-D4CBD1A5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5D8D9-8FBE-4A12-A401-FC159A8C6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Вспомогательная лемма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EA48387-5B79-462C-B73B-9C37A5ADDC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ru-RU" sz="220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Лемма (</a:t>
                </a:r>
                <a:r>
                  <a:rPr lang="ru-RU" sz="2200" b="1" dirty="0" err="1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Нишизеки</a:t>
                </a:r>
                <a:r>
                  <a:rPr lang="ru-RU" sz="220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). </a:t>
                </a:r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Если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-связный планарный (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ru-RU" sz="220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≥2</m:t>
                    </m:r>
                  </m:oMath>
                </a14:m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) граф на </a:t>
                </a:r>
                <a:r>
                  <a:rPr lang="en-US" sz="2200" i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вершинах, с минимальной степенью вершины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ru-RU" sz="220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 тогда для всех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ru-RU" sz="220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≥14</m:t>
                    </m:r>
                  </m:oMath>
                </a14:m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количество ребер в максимальном </a:t>
                </a:r>
                <a:r>
                  <a:rPr lang="ru-RU" sz="2200" dirty="0" err="1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паросочетании</a:t>
                </a:r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больше или равно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2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ru-RU" sz="2200" i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+4</m:t>
                            </m:r>
                          </m:num>
                          <m:den>
                            <m:r>
                              <a:rPr lang="ru-RU" sz="2200" i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а для всех</a:t>
                </a:r>
                <a14:m>
                  <m:oMath xmlns:m="http://schemas.openxmlformats.org/officeDocument/2006/math">
                    <m:r>
                      <a:rPr lang="ru-RU" sz="220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ru-RU" sz="220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&lt;14</m:t>
                    </m:r>
                  </m:oMath>
                </a14:m>
                <a:r>
                  <a:rPr lang="ru-RU" sz="2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количество ребер равно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2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ru-RU" sz="2200" i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EA48387-5B79-462C-B73B-9C37A5ADDC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1" t="-1129" r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87DF0E-4AFD-F5FA-80BB-B60BDB01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1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BA451-ADD8-42EE-9812-A2AA263C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Теорема </a:t>
            </a:r>
            <a:r>
              <a:rPr lang="ru-RU" sz="4000" dirty="0" err="1"/>
              <a:t>Балинского</a:t>
            </a:r>
            <a:r>
              <a:rPr lang="ru-RU" sz="4000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250BF1-D18F-484F-8514-D31C8B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b="1" dirty="0">
                <a:solidFill>
                  <a:schemeClr val="tx1"/>
                </a:solidFill>
              </a:rPr>
              <a:t>Теорема. </a:t>
            </a:r>
            <a:r>
              <a:rPr lang="ru-RU" sz="2200" dirty="0">
                <a:solidFill>
                  <a:schemeClr val="tx1"/>
                </a:solidFill>
              </a:rPr>
              <a:t>Неориентированный граф </a:t>
            </a:r>
            <a:r>
              <a:rPr lang="en-US" sz="2200" i="1" dirty="0">
                <a:solidFill>
                  <a:schemeClr val="tx1"/>
                </a:solidFill>
              </a:rPr>
              <a:t>k</a:t>
            </a:r>
            <a:r>
              <a:rPr lang="ru-RU" sz="2200" dirty="0">
                <a:solidFill>
                  <a:schemeClr val="tx1"/>
                </a:solidFill>
              </a:rPr>
              <a:t>-мерного выпуклого многогранника </a:t>
            </a:r>
            <a:r>
              <a:rPr lang="ru-RU" sz="2200" dirty="0" err="1">
                <a:solidFill>
                  <a:schemeClr val="tx1"/>
                </a:solidFill>
              </a:rPr>
              <a:t>вершинно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en-US" sz="2200" i="1" dirty="0">
                <a:solidFill>
                  <a:schemeClr val="tx1"/>
                </a:solidFill>
              </a:rPr>
              <a:t>k</a:t>
            </a:r>
            <a:r>
              <a:rPr lang="ru-RU" sz="2200" dirty="0">
                <a:solidFill>
                  <a:schemeClr val="tx1"/>
                </a:solidFill>
              </a:rPr>
              <a:t>-связен.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91726F-1ED3-2F5A-BEFF-3CCD3EB0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456D904-F7D6-F9E5-EC41-3C26C74F7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137" y="3160636"/>
            <a:ext cx="3560212" cy="356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3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5F8A6-69C0-4C90-BE9F-3F58AEDE1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Теорема о картинной галерее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CADC017-42C1-4AA6-ADA2-146FDFB148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ru-RU" sz="220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Теорема (</a:t>
                </a:r>
                <a:r>
                  <a:rPr lang="ru-RU" sz="2200" b="1" dirty="0" err="1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Грюнбаум</a:t>
                </a:r>
                <a:r>
                  <a:rPr lang="ru-RU" sz="220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и </a:t>
                </a:r>
                <a:r>
                  <a:rPr lang="ru-RU" sz="2200" b="1" dirty="0" err="1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О'Рурк</a:t>
                </a:r>
                <a:r>
                  <a:rPr lang="ru-RU" sz="220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 1983).</a:t>
                </a:r>
                <a:r>
                  <a:rPr lang="ru-RU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200" i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m:rPr>
                            <m:sty m:val="p"/>
                          </m:rPr>
                          <a:rPr lang="en-US" sz="2200" i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a:rPr lang="ru-RU" sz="2200" i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−4)/3</m:t>
                        </m:r>
                      </m:e>
                    </m:d>
                  </m:oMath>
                </a14:m>
                <a:r>
                  <a:rPr lang="ru-RU" sz="2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вершинных охранников иногда необходимо и всегда достаточно, чтобы поверхность выпуклого многогранника из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sz="2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граней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F</m:t>
                    </m:r>
                    <m:r>
                      <a:rPr lang="ru-RU" sz="220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≥10</m:t>
                    </m:r>
                  </m:oMath>
                </a14:m>
                <a:r>
                  <a:rPr lang="ru-RU" sz="22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находилась под присмотром.</a:t>
                </a:r>
                <a:endParaRPr lang="ru-RU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CADC017-42C1-4AA6-ADA2-146FDFB148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1" t="-1129" r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40CD91-AA4C-6C12-EC41-4A801386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2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33144-5678-4ACD-99DC-F10157332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Алгоритм поиска максимального </a:t>
            </a:r>
            <a:r>
              <a:rPr lang="ru-RU" sz="4000" dirty="0" err="1"/>
              <a:t>паросочетания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49B36B-C5BE-4FC8-ADFE-49FEFFC76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60278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 def </a:t>
            </a:r>
            <a:r>
              <a:rPr lang="en-US" sz="2200" dirty="0" err="1"/>
              <a:t>edmonds_blossom_algorithm</a:t>
            </a:r>
            <a:r>
              <a:rPr lang="en-US" sz="2200" dirty="0"/>
              <a:t>(self):</a:t>
            </a:r>
          </a:p>
          <a:p>
            <a:pPr marL="0" indent="0">
              <a:buNone/>
            </a:pPr>
            <a:r>
              <a:rPr lang="en-US" sz="2200" dirty="0"/>
              <a:t>        </a:t>
            </a:r>
            <a:r>
              <a:rPr lang="en-US" sz="2200" dirty="0" err="1"/>
              <a:t>match_counts</a:t>
            </a:r>
            <a:r>
              <a:rPr lang="en-US" sz="2200" dirty="0"/>
              <a:t> = 0</a:t>
            </a:r>
            <a:endParaRPr lang="ru-RU" sz="2200" dirty="0"/>
          </a:p>
          <a:p>
            <a:pPr marL="0" indent="0">
              <a:buNone/>
            </a:pPr>
            <a:r>
              <a:rPr lang="ru-RU" sz="2200" dirty="0"/>
              <a:t>        </a:t>
            </a:r>
            <a:r>
              <a:rPr lang="en-US" sz="2200" dirty="0"/>
              <a:t>for u in range(</a:t>
            </a:r>
            <a:r>
              <a:rPr lang="en-US" sz="2200" dirty="0" err="1"/>
              <a:t>self.V</a:t>
            </a:r>
            <a:r>
              <a:rPr lang="en-US" sz="2200" dirty="0"/>
              <a:t>): </a:t>
            </a:r>
          </a:p>
          <a:p>
            <a:pPr marL="0" indent="0">
              <a:buNone/>
            </a:pPr>
            <a:r>
              <a:rPr lang="en-US" sz="2200" dirty="0"/>
              <a:t>        	if </a:t>
            </a:r>
            <a:r>
              <a:rPr lang="en-US" sz="2200" dirty="0" err="1"/>
              <a:t>self.match</a:t>
            </a:r>
            <a:r>
              <a:rPr lang="en-US" sz="2200" dirty="0"/>
              <a:t>[</a:t>
            </a:r>
            <a:r>
              <a:rPr lang="en-US" sz="2200" i="1" dirty="0"/>
              <a:t>u</a:t>
            </a:r>
            <a:r>
              <a:rPr lang="en-US" sz="2200" dirty="0"/>
              <a:t>] == -1:</a:t>
            </a:r>
            <a:endParaRPr lang="ru-RU" sz="2200" dirty="0"/>
          </a:p>
          <a:p>
            <a:pPr marL="0" indent="0">
              <a:buNone/>
            </a:pPr>
            <a:r>
              <a:rPr lang="ru-RU" sz="2200" dirty="0"/>
              <a:t>             </a:t>
            </a:r>
            <a:r>
              <a:rPr lang="en-US" sz="2200" dirty="0" err="1"/>
              <a:t>match_counts</a:t>
            </a:r>
            <a:r>
              <a:rPr lang="en-US" sz="2200" dirty="0"/>
              <a:t> = </a:t>
            </a:r>
            <a:r>
              <a:rPr lang="en-US" sz="2200" dirty="0" err="1"/>
              <a:t>match_counts</a:t>
            </a:r>
            <a:r>
              <a:rPr lang="en-US" sz="2200" dirty="0"/>
              <a:t> + </a:t>
            </a:r>
            <a:r>
              <a:rPr lang="en-US" sz="2200" dirty="0" err="1"/>
              <a:t>self.augment_path</a:t>
            </a:r>
            <a:r>
              <a:rPr lang="en-US" sz="2200" dirty="0"/>
              <a:t>(</a:t>
            </a:r>
            <a:r>
              <a:rPr lang="en-US" sz="2200" i="1" dirty="0"/>
              <a:t>u</a:t>
            </a:r>
            <a:r>
              <a:rPr lang="en-US" sz="2200" dirty="0"/>
              <a:t>, </a:t>
            </a:r>
            <a:r>
              <a:rPr lang="en-US" sz="2200" dirty="0" err="1"/>
              <a:t>self.find_augmenting_path</a:t>
            </a:r>
            <a:r>
              <a:rPr lang="en-US" sz="2200" dirty="0"/>
              <a:t>(</a:t>
            </a:r>
            <a:r>
              <a:rPr lang="en-US" sz="2200" i="1" dirty="0"/>
              <a:t>u</a:t>
            </a:r>
            <a:r>
              <a:rPr lang="en-US" sz="2200" dirty="0"/>
              <a:t>))</a:t>
            </a:r>
            <a:endParaRPr lang="ru-RU" sz="2200" dirty="0"/>
          </a:p>
          <a:p>
            <a:pPr marL="0" indent="0">
              <a:buNone/>
            </a:pPr>
            <a:r>
              <a:rPr lang="ru-RU" sz="2200" dirty="0"/>
              <a:t>        </a:t>
            </a:r>
            <a:r>
              <a:rPr lang="en-US" sz="2200" dirty="0"/>
              <a:t>return </a:t>
            </a:r>
            <a:r>
              <a:rPr lang="en-US" sz="2200" dirty="0" err="1"/>
              <a:t>match_counts</a:t>
            </a:r>
            <a:endParaRPr lang="ru-RU" sz="22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A892C6-1608-7E90-943F-DFCC50DA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4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4F36B-0E77-204C-10DA-177EC66B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работы алгоритма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7FCB678-E8AB-93BD-BB3A-ECD6DB8D3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24741"/>
            <a:ext cx="4088072" cy="3642577"/>
          </a:xfr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6738DE8-BE23-33D2-149C-C8B29C00D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339" y="2001047"/>
            <a:ext cx="3828661" cy="3586486"/>
          </a:xfrm>
          <a:prstGeom prst="rect">
            <a:avLst/>
          </a:prstGeom>
        </p:spPr>
      </p:pic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25F18B-C079-3244-2611-F06FD17C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2681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350</TotalTime>
  <Words>458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Times New Roman</vt:lpstr>
      <vt:lpstr>Wingdings 3</vt:lpstr>
      <vt:lpstr>Легкий дым</vt:lpstr>
      <vt:lpstr>Задача об охране картинной галереи на  поверхности выпуклого многогранника  </vt:lpstr>
      <vt:lpstr>Постановка задачи</vt:lpstr>
      <vt:lpstr>Паросочетание</vt:lpstr>
      <vt:lpstr>Двойственный граф многогранника</vt:lpstr>
      <vt:lpstr>Вспомогательная лемма</vt:lpstr>
      <vt:lpstr>Теорема Балинского </vt:lpstr>
      <vt:lpstr>Теорема о картинной галерее</vt:lpstr>
      <vt:lpstr>Алгоритм поиска максимального паросочетания</vt:lpstr>
      <vt:lpstr>Пример работы алгоритма</vt:lpstr>
      <vt:lpstr>Пример работы алгоритма</vt:lpstr>
      <vt:lpstr>Библиографический список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о картинной галерее на поверхности</dc:title>
  <dc:creator>Александр Гринкевич</dc:creator>
  <cp:lastModifiedBy>Александр Гринкевич</cp:lastModifiedBy>
  <cp:revision>44</cp:revision>
  <dcterms:created xsi:type="dcterms:W3CDTF">2021-11-28T09:44:19Z</dcterms:created>
  <dcterms:modified xsi:type="dcterms:W3CDTF">2024-03-27T14:57:45Z</dcterms:modified>
</cp:coreProperties>
</file>