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57" r:id="rId4"/>
    <p:sldId id="275" r:id="rId5"/>
    <p:sldId id="259" r:id="rId6"/>
    <p:sldId id="276" r:id="rId7"/>
    <p:sldId id="260" r:id="rId8"/>
    <p:sldId id="277" r:id="rId9"/>
    <p:sldId id="261" r:id="rId10"/>
    <p:sldId id="278" r:id="rId11"/>
    <p:sldId id="262" r:id="rId12"/>
    <p:sldId id="264" r:id="rId13"/>
    <p:sldId id="279" r:id="rId14"/>
  </p:sldIdLst>
  <p:sldSz cx="9144000" cy="5143500" type="screen16x9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  <a:srgbClr val="005DA2"/>
    <a:srgbClr val="002B82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772400" cy="1800199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rgbClr val="002B82"/>
                </a:solidFill>
                <a:latin typeface="Calibri" panose="020F0502020204030204" pitchFamily="34" charset="0"/>
                <a:cs typeface="Calibri" pitchFamily="34" charset="0"/>
              </a:rPr>
              <a:t>«Применение практико-ориентированных заданий на уроках алгебры для развития математической грамотности учащихся»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300379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i="1" dirty="0" err="1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Поползин</a:t>
            </a:r>
            <a:r>
              <a:rPr lang="ru-RU" altLang="ko-KR" sz="1600" b="1" i="1" dirty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 Кирилл Евгеньевич,</a:t>
            </a:r>
          </a:p>
          <a:p>
            <a:r>
              <a:rPr lang="ru-RU" altLang="ko-KR" sz="1600" b="1" i="1" dirty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учитель математики</a:t>
            </a:r>
          </a:p>
          <a:p>
            <a:r>
              <a:rPr lang="ru-RU" altLang="ko-KR" sz="1600" b="1" i="1" dirty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МБОУ «Гимназия №123» г. Барнаула</a:t>
            </a:r>
            <a:endParaRPr lang="en-US" altLang="ko-KR" sz="1600" b="1" i="1" dirty="0">
              <a:solidFill>
                <a:srgbClr val="002B8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3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71550"/>
            <a:ext cx="546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5DA2"/>
                </a:solidFill>
              </a:rPr>
              <a:t>Пусть </a:t>
            </a:r>
            <a:r>
              <a:rPr lang="en-US" sz="2400" b="1" i="1" dirty="0" smtClean="0">
                <a:solidFill>
                  <a:srgbClr val="005DA2"/>
                </a:solidFill>
              </a:rPr>
              <a:t>x </a:t>
            </a:r>
            <a:r>
              <a:rPr lang="ru-RU" sz="2400" b="1" i="1" dirty="0" smtClean="0">
                <a:solidFill>
                  <a:srgbClr val="005DA2"/>
                </a:solidFill>
              </a:rPr>
              <a:t>м</a:t>
            </a:r>
            <a:r>
              <a:rPr lang="ru-RU" sz="2400" b="1" i="1" baseline="30000" dirty="0" smtClean="0">
                <a:solidFill>
                  <a:srgbClr val="005DA2"/>
                </a:solidFill>
              </a:rPr>
              <a:t>2</a:t>
            </a:r>
            <a:r>
              <a:rPr lang="ru-RU" sz="2400" b="1" i="1" dirty="0" smtClean="0">
                <a:solidFill>
                  <a:srgbClr val="005DA2"/>
                </a:solidFill>
              </a:rPr>
              <a:t> – площадь плитки в кухне.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491630"/>
            <a:ext cx="485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Математическая модель задачи: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57986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B82"/>
                </a:solidFill>
              </a:rPr>
              <a:t>Ответ:</a:t>
            </a:r>
            <a:r>
              <a:rPr lang="ru-RU" sz="2400" dirty="0" smtClean="0">
                <a:solidFill>
                  <a:srgbClr val="002B82"/>
                </a:solidFill>
              </a:rPr>
              <a:t> </a:t>
            </a:r>
            <a:r>
              <a:rPr lang="en-US" sz="2400" dirty="0" smtClean="0">
                <a:solidFill>
                  <a:srgbClr val="002B82"/>
                </a:solidFill>
              </a:rPr>
              <a:t>x </a:t>
            </a:r>
            <a:r>
              <a:rPr lang="ru-RU" sz="2400" u="sng" dirty="0" smtClean="0">
                <a:solidFill>
                  <a:srgbClr val="002B82"/>
                </a:solidFill>
              </a:rPr>
              <a:t>&lt;</a:t>
            </a:r>
            <a:r>
              <a:rPr lang="ru-RU" sz="2400" dirty="0" smtClean="0">
                <a:solidFill>
                  <a:srgbClr val="002B82"/>
                </a:solidFill>
              </a:rPr>
              <a:t> </a:t>
            </a:r>
            <a:r>
              <a:rPr lang="ru-RU" sz="2400" dirty="0" smtClean="0">
                <a:solidFill>
                  <a:srgbClr val="002B82"/>
                </a:solidFill>
              </a:rPr>
              <a:t>3; да</a:t>
            </a:r>
            <a:r>
              <a:rPr lang="ru-RU" sz="2400" dirty="0" smtClean="0">
                <a:solidFill>
                  <a:srgbClr val="002B82"/>
                </a:solidFill>
              </a:rPr>
              <a:t>, хватит</a:t>
            </a:r>
            <a:endParaRPr lang="ru-RU" sz="2100" dirty="0">
              <a:solidFill>
                <a:srgbClr val="002B82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139702"/>
            <a:ext cx="3960440" cy="109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95486"/>
            <a:ext cx="4824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4070"/>
                </a:solidFill>
              </a:rPr>
              <a:t>Характеристики заданий:</a:t>
            </a:r>
            <a:endParaRPr lang="ru-RU" sz="3000" dirty="0">
              <a:solidFill>
                <a:srgbClr val="004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91556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Содержательная область оценки: изменения и зависимости;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Компетенция: формулировать ситуацию на языке математики;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Контекст: личная жизнь;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Уровень сложности: высокий;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Формат ответа: с развёрнутым ответом, содержащим запись решения поставленной проблемы;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Объект оценки: перевод проблемы из реального мира в область математики;</a:t>
            </a:r>
          </a:p>
          <a:p>
            <a:pPr lvl="0" indent="3556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5696"/>
                </a:solidFill>
              </a:rPr>
              <a:t>Система оценивания: 0,  1 или 2 балла.</a:t>
            </a:r>
          </a:p>
          <a:p>
            <a:pPr indent="355600" algn="just">
              <a:buFont typeface="Arial" pitchFamily="34" charset="0"/>
              <a:buChar char="•"/>
            </a:pPr>
            <a:endParaRPr lang="ru-RU" b="1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9548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070"/>
                </a:solidFill>
              </a:rPr>
              <a:t>Критерии оценивания</a:t>
            </a:r>
            <a:endParaRPr lang="ru-RU" sz="3000" dirty="0">
              <a:solidFill>
                <a:srgbClr val="004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771550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5696"/>
                </a:solidFill>
              </a:rPr>
              <a:t>2 балла</a:t>
            </a:r>
            <a:endParaRPr lang="ru-RU" sz="2000" dirty="0" smtClean="0">
              <a:solidFill>
                <a:srgbClr val="005696"/>
              </a:solidFill>
            </a:endParaRPr>
          </a:p>
          <a:p>
            <a:pPr algn="just"/>
            <a:r>
              <a:rPr lang="ru-RU" sz="2000" dirty="0" smtClean="0">
                <a:solidFill>
                  <a:srgbClr val="005696"/>
                </a:solidFill>
              </a:rPr>
              <a:t>Дан верный ответ и приведено решение с помощью неравенств и их систем.</a:t>
            </a:r>
          </a:p>
          <a:p>
            <a:pPr algn="just"/>
            <a:r>
              <a:rPr lang="ru-RU" sz="2000" b="1" dirty="0" smtClean="0">
                <a:solidFill>
                  <a:srgbClr val="005696"/>
                </a:solidFill>
              </a:rPr>
              <a:t>1 балл</a:t>
            </a:r>
            <a:endParaRPr lang="ru-RU" sz="2000" dirty="0" smtClean="0">
              <a:solidFill>
                <a:srgbClr val="005696"/>
              </a:solidFill>
            </a:endParaRPr>
          </a:p>
          <a:p>
            <a:pPr algn="just"/>
            <a:r>
              <a:rPr lang="ru-RU" sz="2000" dirty="0" smtClean="0">
                <a:solidFill>
                  <a:srgbClr val="005696"/>
                </a:solidFill>
              </a:rPr>
              <a:t>Приведено решение с помощью неравенств и их систем, но допущена одна арифметическая ошибка, не влияющая на общий ход рассуждения. Возможен неверный ответ.</a:t>
            </a:r>
          </a:p>
          <a:p>
            <a:pPr algn="just"/>
            <a:r>
              <a:rPr lang="ru-RU" sz="2000" b="1" dirty="0" smtClean="0">
                <a:solidFill>
                  <a:srgbClr val="005696"/>
                </a:solidFill>
              </a:rPr>
              <a:t>0 баллов</a:t>
            </a:r>
            <a:endParaRPr lang="ru-RU" sz="2000" dirty="0" smtClean="0">
              <a:solidFill>
                <a:srgbClr val="005696"/>
              </a:solidFill>
            </a:endParaRPr>
          </a:p>
          <a:p>
            <a:pPr algn="just"/>
            <a:r>
              <a:rPr lang="ru-RU" sz="2000" dirty="0" smtClean="0">
                <a:solidFill>
                  <a:srgbClr val="005696"/>
                </a:solidFill>
              </a:rPr>
              <a:t>Дан неверный ответ, или дан неверный ответ с неверным ходом решения и расчётами, или приведён только ответ без подтверждающих расчётов и пояснений, или приведены только расчёты без соответствующих пояснений.</a:t>
            </a:r>
          </a:p>
          <a:p>
            <a:pPr indent="355600" algn="just">
              <a:buFont typeface="Arial" pitchFamily="34" charset="0"/>
              <a:buChar char="•"/>
            </a:pPr>
            <a:endParaRPr lang="ru-RU" sz="2000" b="1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9582"/>
            <a:ext cx="6866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4070"/>
                </a:solidFill>
              </a:rPr>
              <a:t>Поползин</a:t>
            </a:r>
            <a:r>
              <a:rPr lang="ru-RU" sz="3600" b="1" dirty="0" smtClean="0">
                <a:solidFill>
                  <a:srgbClr val="004070"/>
                </a:solidFill>
              </a:rPr>
              <a:t> Кирилл Евгеньевич,</a:t>
            </a:r>
          </a:p>
          <a:p>
            <a:pPr algn="ctr"/>
            <a:r>
              <a:rPr lang="ru-RU" sz="2400" b="1" i="1" dirty="0" smtClean="0">
                <a:solidFill>
                  <a:srgbClr val="004070"/>
                </a:solidFill>
              </a:rPr>
              <a:t>учитель математики МБОУ «Гимназия №123»</a:t>
            </a:r>
            <a:endParaRPr lang="en-US" sz="2400" b="1" i="1" dirty="0" smtClean="0">
              <a:solidFill>
                <a:srgbClr val="004070"/>
              </a:solidFill>
            </a:endParaRPr>
          </a:p>
          <a:p>
            <a:pPr algn="ctr"/>
            <a:endParaRPr lang="ru-RU" sz="3600" b="1" dirty="0" smtClean="0">
              <a:solidFill>
                <a:srgbClr val="00407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4070"/>
                </a:solidFill>
              </a:rPr>
              <a:t>e-mail</a:t>
            </a:r>
            <a:r>
              <a:rPr lang="ru-RU" sz="3600" b="1" dirty="0" smtClean="0">
                <a:solidFill>
                  <a:srgbClr val="004070"/>
                </a:solidFill>
              </a:rPr>
              <a:t>: </a:t>
            </a:r>
            <a:r>
              <a:rPr lang="en-US" sz="3600" b="1" dirty="0" smtClean="0">
                <a:solidFill>
                  <a:srgbClr val="004070"/>
                </a:solidFill>
              </a:rPr>
              <a:t>popolzin-kirill22@mail.ru</a:t>
            </a:r>
            <a:endParaRPr lang="ru-RU" sz="3600" b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11510"/>
            <a:ext cx="8064896" cy="2394266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ru-RU" sz="3000" b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3000" b="1" i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075806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Михаил Иванович Калинин</a:t>
            </a:r>
            <a:r>
              <a:rPr lang="ru-RU" sz="1400" i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400" i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российский революционный, советский государственный и партийный деятель (с 1919 по  1946 год занимал должность  номинального главы государства  в РСФСР,</a:t>
            </a:r>
          </a:p>
          <a:p>
            <a:r>
              <a:rPr lang="ru-RU" sz="1400" i="1" dirty="0" smtClean="0">
                <a:solidFill>
                  <a:srgbClr val="002B82"/>
                </a:solidFill>
                <a:latin typeface="Calibri" pitchFamily="34" charset="0"/>
                <a:cs typeface="Calibri" pitchFamily="34" charset="0"/>
              </a:rPr>
              <a:t>а затем и СССР)</a:t>
            </a:r>
            <a:endParaRPr lang="ru-RU" sz="1400" i="1" dirty="0">
              <a:solidFill>
                <a:srgbClr val="002B8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149350" y="2030017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149350" y="3062288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354388" y="1984772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52800" y="3961210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11560" y="771550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200" b="1" dirty="0" smtClean="0">
                <a:solidFill>
                  <a:srgbClr val="005696"/>
                </a:solidFill>
              </a:rPr>
              <a:t>Рассмотрим несколько ситуаций из жизни среднестатистической семьи, которая состоит из четырех человек: мамы, папы и двух детей, дочери Марины и ее брата Сергея.</a:t>
            </a:r>
            <a:endParaRPr lang="ru-RU" sz="2200" b="1" dirty="0">
              <a:solidFill>
                <a:srgbClr val="00569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271576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200" b="1" dirty="0" smtClean="0">
                <a:solidFill>
                  <a:srgbClr val="005696"/>
                </a:solidFill>
              </a:rPr>
              <a:t>В позапрошлом году лето данная семья провела на даче, а в прошлом они ездили в отпуск на  море.</a:t>
            </a:r>
            <a:endParaRPr lang="ru-RU" sz="2200" b="1" dirty="0">
              <a:solidFill>
                <a:srgbClr val="0056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9542"/>
            <a:ext cx="2047084" cy="337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33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149350" y="2030017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149350" y="3062288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354388" y="1984772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52800" y="3961210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95536" y="1131590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400" b="1" dirty="0" smtClean="0">
                <a:solidFill>
                  <a:srgbClr val="005DA2"/>
                </a:solidFill>
                <a:latin typeface="Calibri" pitchFamily="34" charset="0"/>
                <a:cs typeface="Calibri" pitchFamily="34" charset="0"/>
              </a:rPr>
              <a:t>Марина и Сергей,  ранее проживающие в одной комнате, в силу вхождения в подростковый возраст больше в одной комнате жить не могут. Поэтому встал вопрос о  расширении жилплощади. </a:t>
            </a:r>
          </a:p>
          <a:p>
            <a:pPr indent="355600" algn="just"/>
            <a:r>
              <a:rPr lang="ru-RU" sz="2400" b="1" dirty="0" smtClean="0">
                <a:solidFill>
                  <a:srgbClr val="005DA2"/>
                </a:solidFill>
                <a:latin typeface="Calibri" pitchFamily="34" charset="0"/>
                <a:cs typeface="Calibri" pitchFamily="34" charset="0"/>
              </a:rPr>
              <a:t>И вот, что из этого вышло…</a:t>
            </a:r>
            <a:endParaRPr lang="ru-RU" sz="2400" b="1" dirty="0">
              <a:solidFill>
                <a:srgbClr val="005DA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99542"/>
            <a:ext cx="2692880" cy="386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33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4355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b="1" dirty="0" smtClean="0">
                <a:solidFill>
                  <a:srgbClr val="005DA2"/>
                </a:solidFill>
              </a:rPr>
              <a:t>Перед покупкой новой квартиры родители посчитали, что их среднемесячный доход должен быть не меньше 120 тыс. рублей.  </a:t>
            </a:r>
          </a:p>
          <a:p>
            <a:pPr indent="363538" algn="just"/>
            <a:r>
              <a:rPr lang="ru-RU" sz="2000" b="1" dirty="0" smtClean="0">
                <a:solidFill>
                  <a:srgbClr val="005DA2"/>
                </a:solidFill>
              </a:rPr>
              <a:t>У главы семейства есть свой микро-бизнес по установке решеток, предназначенных защитить маленьких детей от выпадения из окон.  </a:t>
            </a:r>
          </a:p>
          <a:p>
            <a:pPr indent="363538" algn="just"/>
            <a:r>
              <a:rPr lang="ru-RU" sz="2000" b="1" dirty="0" smtClean="0">
                <a:solidFill>
                  <a:srgbClr val="005DA2"/>
                </a:solidFill>
              </a:rPr>
              <a:t>Знакомые аналитики папы просчитали, что объем спроса единиц в месяц на его продукцию  (</a:t>
            </a:r>
            <a:r>
              <a:rPr lang="en-US" sz="2000" b="1" dirty="0" smtClean="0">
                <a:solidFill>
                  <a:srgbClr val="005DA2"/>
                </a:solidFill>
              </a:rPr>
              <a:t>V</a:t>
            </a:r>
            <a:r>
              <a:rPr lang="ru-RU" sz="2000" b="1" dirty="0" smtClean="0">
                <a:solidFill>
                  <a:srgbClr val="005DA2"/>
                </a:solidFill>
              </a:rPr>
              <a:t>)  зависит от цены (С)  и вычисляется по формуле </a:t>
            </a:r>
            <a:r>
              <a:rPr lang="en-US" sz="2000" b="1" u="sng" dirty="0" smtClean="0">
                <a:solidFill>
                  <a:srgbClr val="005DA2"/>
                </a:solidFill>
              </a:rPr>
              <a:t>V</a:t>
            </a:r>
            <a:r>
              <a:rPr lang="ru-RU" sz="2000" b="1" u="sng" dirty="0" smtClean="0">
                <a:solidFill>
                  <a:srgbClr val="005DA2"/>
                </a:solidFill>
              </a:rPr>
              <a:t> = 32 – </a:t>
            </a:r>
            <a:r>
              <a:rPr lang="en-US" sz="2000" b="1" u="sng" dirty="0" smtClean="0">
                <a:solidFill>
                  <a:srgbClr val="005DA2"/>
                </a:solidFill>
              </a:rPr>
              <a:t>C</a:t>
            </a:r>
            <a:r>
              <a:rPr lang="ru-RU" sz="2000" b="1" dirty="0" smtClean="0">
                <a:solidFill>
                  <a:srgbClr val="005DA2"/>
                </a:solidFill>
              </a:rPr>
              <a:t>. Стоимость решетки зависит от ее размера, в связи с этим, встал вопрос – какую наименьшую цену определить за одну решетку, чтобы доход от бизнеса был не менее 120 тыс. рублей в месяц. Конечно, здесь необходимо  учитывать, что расход на материалы составляет 30% от общей выручки.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548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Задача №1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71550"/>
            <a:ext cx="759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Пусть </a:t>
            </a:r>
            <a:r>
              <a:rPr lang="en-US" sz="2400" b="1" i="1" dirty="0" smtClean="0">
                <a:solidFill>
                  <a:srgbClr val="005DA2"/>
                </a:solidFill>
              </a:rPr>
              <a:t>x </a:t>
            </a:r>
            <a:r>
              <a:rPr lang="ru-RU" sz="2400" b="1" i="1" dirty="0" smtClean="0">
                <a:solidFill>
                  <a:srgbClr val="005DA2"/>
                </a:solidFill>
              </a:rPr>
              <a:t>рублей – минимальная стоимость решетки.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491630"/>
            <a:ext cx="485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Математическая модель задачи: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2283718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3</a:t>
            </a:r>
            <a:r>
              <a:rPr lang="en-US" sz="2400" b="1" i="1" dirty="0" smtClean="0">
                <a:solidFill>
                  <a:srgbClr val="005DA2"/>
                </a:solidFill>
              </a:rPr>
              <a:t>x ≤ 336</a:t>
            </a:r>
            <a:endParaRPr lang="ru-RU" sz="2400" b="1" i="1" dirty="0" smtClean="0">
              <a:solidFill>
                <a:srgbClr val="005DA2"/>
              </a:solidFill>
            </a:endParaRPr>
          </a:p>
          <a:p>
            <a:r>
              <a:rPr lang="en-US" sz="2400" b="1" i="1" dirty="0" smtClean="0">
                <a:solidFill>
                  <a:srgbClr val="005DA2"/>
                </a:solidFill>
              </a:rPr>
              <a:t>8x ≥ 725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579862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B82"/>
                </a:solidFill>
              </a:rPr>
              <a:t>Ответ: </a:t>
            </a:r>
            <a:r>
              <a:rPr lang="ru-RU" sz="2200" dirty="0" smtClean="0">
                <a:solidFill>
                  <a:srgbClr val="002B82"/>
                </a:solidFill>
              </a:rPr>
              <a:t>90,625  </a:t>
            </a:r>
            <a:r>
              <a:rPr lang="ru-RU" sz="2200" u="sng" dirty="0" smtClean="0">
                <a:solidFill>
                  <a:srgbClr val="002B82"/>
                </a:solidFill>
              </a:rPr>
              <a:t>&lt;</a:t>
            </a:r>
            <a:r>
              <a:rPr lang="ru-RU" sz="2200" dirty="0" smtClean="0">
                <a:solidFill>
                  <a:srgbClr val="002B82"/>
                </a:solidFill>
              </a:rPr>
              <a:t> </a:t>
            </a:r>
            <a:r>
              <a:rPr lang="ru-RU" sz="2200" i="1" dirty="0" err="1" smtClean="0">
                <a:solidFill>
                  <a:srgbClr val="002B82"/>
                </a:solidFill>
              </a:rPr>
              <a:t>х</a:t>
            </a:r>
            <a:r>
              <a:rPr lang="ru-RU" sz="2200" dirty="0" smtClean="0">
                <a:solidFill>
                  <a:srgbClr val="002B82"/>
                </a:solidFill>
              </a:rPr>
              <a:t> </a:t>
            </a:r>
            <a:r>
              <a:rPr lang="ru-RU" sz="2200" u="sng" dirty="0" smtClean="0">
                <a:solidFill>
                  <a:srgbClr val="002B82"/>
                </a:solidFill>
              </a:rPr>
              <a:t>&lt;</a:t>
            </a:r>
            <a:r>
              <a:rPr lang="ru-RU" sz="2200" dirty="0" smtClean="0">
                <a:solidFill>
                  <a:srgbClr val="002B82"/>
                </a:solidFill>
              </a:rPr>
              <a:t> 112, значит,</a:t>
            </a:r>
            <a:r>
              <a:rPr lang="en-US" sz="2200" dirty="0" smtClean="0">
                <a:solidFill>
                  <a:srgbClr val="002B82"/>
                </a:solidFill>
              </a:rPr>
              <a:t> </a:t>
            </a:r>
            <a:r>
              <a:rPr lang="ru-RU" sz="2200" dirty="0" smtClean="0">
                <a:solidFill>
                  <a:srgbClr val="002B82"/>
                </a:solidFill>
              </a:rPr>
              <a:t>папа не успеет.</a:t>
            </a:r>
            <a:endParaRPr lang="ru-RU" sz="2200" i="1" dirty="0">
              <a:solidFill>
                <a:srgbClr val="002B82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995936" y="2211710"/>
            <a:ext cx="144016" cy="1008112"/>
          </a:xfrm>
          <a:prstGeom prst="leftBrace">
            <a:avLst/>
          </a:prstGeom>
          <a:ln w="12700">
            <a:solidFill>
              <a:srgbClr val="002B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B82"/>
                </a:solidFill>
              </a:ln>
              <a:solidFill>
                <a:srgbClr val="002B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7155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DA2"/>
                </a:solidFill>
              </a:rPr>
              <a:t>Чтобы забрать необходимый документ, папа выехал на машине из г. Барнаула в 7:00, в г.Змеиногорске ему необходимо быть не ранее 10:00, т.к. до этого времени бабушка находится на приеме у врача. Однако на обратном пути трассу перекрыли, в связи с движением военной колонны, поэтому главе семейства пришлось обратно ехать через г. Рубцовск.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147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Задача №2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7580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DA2"/>
                </a:solidFill>
              </a:rPr>
              <a:t>Успеет ли папа привести документы на сделку к  15.00, если расстояние от г. Барнаула до г. Змеиногорска 336 км, а от г. Змеиногорска до г. Барнаула через г. Рубцовск 389 км., если ограничения скорости по трассе 90 км./ч.?</a:t>
            </a:r>
            <a:endParaRPr lang="ru-RU" b="1" dirty="0">
              <a:solidFill>
                <a:srgbClr val="005DA2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15566"/>
            <a:ext cx="3240360" cy="180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71550"/>
            <a:ext cx="749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Пусть </a:t>
            </a:r>
            <a:r>
              <a:rPr lang="en-US" sz="2400" b="1" i="1" dirty="0" smtClean="0">
                <a:solidFill>
                  <a:srgbClr val="005DA2"/>
                </a:solidFill>
              </a:rPr>
              <a:t>x </a:t>
            </a:r>
            <a:r>
              <a:rPr lang="ru-RU" sz="2400" b="1" i="1" dirty="0" smtClean="0">
                <a:solidFill>
                  <a:srgbClr val="005DA2"/>
                </a:solidFill>
              </a:rPr>
              <a:t>км./ч. – минимальная скорость автомобиля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5736" y="1491630"/>
            <a:ext cx="485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5DA2"/>
                </a:solidFill>
              </a:rPr>
              <a:t>Математическая модель задачи:</a:t>
            </a:r>
            <a:endParaRPr lang="ru-RU" sz="2400" b="1" i="1" dirty="0">
              <a:solidFill>
                <a:srgbClr val="005DA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355726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B82"/>
                </a:solidFill>
              </a:rPr>
              <a:t>x(32 - x) ≥ 120 + 120∙0,3</a:t>
            </a:r>
            <a:endParaRPr lang="ru-RU" sz="2400" b="1" i="1" dirty="0">
              <a:solidFill>
                <a:srgbClr val="002B8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36383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solidFill>
                  <a:srgbClr val="002B82"/>
                </a:solidFill>
              </a:rPr>
              <a:t>Ответ:</a:t>
            </a:r>
            <a:r>
              <a:rPr lang="ru-RU" sz="2100" i="1" dirty="0" smtClean="0">
                <a:solidFill>
                  <a:srgbClr val="002B82"/>
                </a:solidFill>
              </a:rPr>
              <a:t> 6  </a:t>
            </a:r>
            <a:r>
              <a:rPr lang="ru-RU" sz="2100" i="1" u="sng" dirty="0" smtClean="0">
                <a:solidFill>
                  <a:srgbClr val="002B82"/>
                </a:solidFill>
              </a:rPr>
              <a:t>&lt;</a:t>
            </a:r>
            <a:r>
              <a:rPr lang="ru-RU" sz="2100" i="1" dirty="0" smtClean="0">
                <a:solidFill>
                  <a:srgbClr val="002B82"/>
                </a:solidFill>
              </a:rPr>
              <a:t> </a:t>
            </a:r>
            <a:r>
              <a:rPr lang="ru-RU" sz="2100" i="1" dirty="0" err="1" smtClean="0">
                <a:solidFill>
                  <a:srgbClr val="002B82"/>
                </a:solidFill>
              </a:rPr>
              <a:t>х</a:t>
            </a:r>
            <a:r>
              <a:rPr lang="ru-RU" sz="2100" i="1" dirty="0" smtClean="0">
                <a:solidFill>
                  <a:srgbClr val="002B82"/>
                </a:solidFill>
              </a:rPr>
              <a:t> </a:t>
            </a:r>
            <a:r>
              <a:rPr lang="ru-RU" sz="2100" i="1" u="sng" dirty="0" smtClean="0">
                <a:solidFill>
                  <a:srgbClr val="002B82"/>
                </a:solidFill>
              </a:rPr>
              <a:t>&lt;</a:t>
            </a:r>
            <a:r>
              <a:rPr lang="ru-RU" sz="2100" i="1" dirty="0" smtClean="0">
                <a:solidFill>
                  <a:srgbClr val="002B82"/>
                </a:solidFill>
              </a:rPr>
              <a:t> 26.  Минимальная цена </a:t>
            </a:r>
            <a:r>
              <a:rPr lang="en-US" sz="2100" i="1" dirty="0" smtClean="0">
                <a:solidFill>
                  <a:srgbClr val="002B82"/>
                </a:solidFill>
              </a:rPr>
              <a:t>- </a:t>
            </a:r>
            <a:r>
              <a:rPr lang="ru-RU" sz="2100" i="1" dirty="0" smtClean="0">
                <a:solidFill>
                  <a:srgbClr val="002B82"/>
                </a:solidFill>
              </a:rPr>
              <a:t>6 тыс. рублей за 1 решетку.</a:t>
            </a:r>
            <a:endParaRPr lang="ru-RU" sz="2100" i="1" dirty="0">
              <a:solidFill>
                <a:srgbClr val="002B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b="1" dirty="0" smtClean="0">
                <a:solidFill>
                  <a:srgbClr val="002B82"/>
                </a:solidFill>
              </a:rPr>
              <a:t>В новой квартире нашей семье нравилось все, кроме напольного покрытия в кухне, поэтому они решили сделать современный дизайн и постелить </a:t>
            </a:r>
            <a:r>
              <a:rPr lang="ru-RU" b="1" dirty="0" err="1" smtClean="0">
                <a:solidFill>
                  <a:srgbClr val="002B82"/>
                </a:solidFill>
              </a:rPr>
              <a:t>ламинат</a:t>
            </a:r>
            <a:r>
              <a:rPr lang="ru-RU" b="1" dirty="0" smtClean="0">
                <a:solidFill>
                  <a:srgbClr val="002B82"/>
                </a:solidFill>
              </a:rPr>
              <a:t> и плитку. </a:t>
            </a:r>
          </a:p>
          <a:p>
            <a:pPr indent="268288" algn="just"/>
            <a:r>
              <a:rPr lang="ru-RU" b="1" dirty="0" smtClean="0">
                <a:solidFill>
                  <a:srgbClr val="002B82"/>
                </a:solidFill>
              </a:rPr>
              <a:t>В данный момент наши домочадцы располагают суммой в 20000 рублей. Хватит ли данных денег,  если площадь кухни 12 м</a:t>
            </a:r>
            <a:r>
              <a:rPr lang="ru-RU" b="1" baseline="30000" dirty="0" smtClean="0">
                <a:solidFill>
                  <a:srgbClr val="002B82"/>
                </a:solidFill>
              </a:rPr>
              <a:t>2</a:t>
            </a:r>
            <a:r>
              <a:rPr lang="ru-RU" b="1" dirty="0" smtClean="0">
                <a:solidFill>
                  <a:srgbClr val="002B82"/>
                </a:solidFill>
              </a:rPr>
              <a:t>, стоимость </a:t>
            </a:r>
            <a:r>
              <a:rPr lang="ru-RU" b="1" dirty="0" err="1" smtClean="0">
                <a:solidFill>
                  <a:srgbClr val="002B82"/>
                </a:solidFill>
              </a:rPr>
              <a:t>ламината</a:t>
            </a:r>
            <a:r>
              <a:rPr lang="ru-RU" b="1" dirty="0" smtClean="0">
                <a:solidFill>
                  <a:srgbClr val="002B82"/>
                </a:solidFill>
              </a:rPr>
              <a:t> 1100 р./м</a:t>
            </a:r>
            <a:r>
              <a:rPr lang="ru-RU" b="1" baseline="30000" dirty="0" smtClean="0">
                <a:solidFill>
                  <a:srgbClr val="002B82"/>
                </a:solidFill>
              </a:rPr>
              <a:t>2</a:t>
            </a:r>
            <a:r>
              <a:rPr lang="ru-RU" b="1" dirty="0" smtClean="0">
                <a:solidFill>
                  <a:srgbClr val="002B82"/>
                </a:solidFill>
              </a:rPr>
              <a:t>, плитки на 200 р. меньше, стоимость работы по укладке плитки и </a:t>
            </a:r>
            <a:r>
              <a:rPr lang="ru-RU" b="1" dirty="0" err="1" smtClean="0">
                <a:solidFill>
                  <a:srgbClr val="002B82"/>
                </a:solidFill>
              </a:rPr>
              <a:t>ламината</a:t>
            </a:r>
            <a:r>
              <a:rPr lang="ru-RU" b="1" dirty="0" smtClean="0">
                <a:solidFill>
                  <a:srgbClr val="002B82"/>
                </a:solidFill>
              </a:rPr>
              <a:t> составляет 6000 руб., а соотношение плитки к </a:t>
            </a:r>
            <a:r>
              <a:rPr lang="ru-RU" b="1" dirty="0" err="1" smtClean="0">
                <a:solidFill>
                  <a:srgbClr val="002B82"/>
                </a:solidFill>
              </a:rPr>
              <a:t>ламинату</a:t>
            </a:r>
            <a:r>
              <a:rPr lang="ru-RU" b="1" dirty="0" smtClean="0">
                <a:solidFill>
                  <a:srgbClr val="002B82"/>
                </a:solidFill>
              </a:rPr>
              <a:t> должно быть не больше чем 1 к 3.</a:t>
            </a:r>
            <a:endParaRPr lang="ru-RU" b="1" dirty="0">
              <a:solidFill>
                <a:srgbClr val="002B8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147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Задача №3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660" y="771550"/>
            <a:ext cx="3322340" cy="33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656</Words>
  <Application>Microsoft Office PowerPoint</Application>
  <PresentationFormat>Экран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Calibri</vt:lpstr>
      <vt:lpstr>Тема Office</vt:lpstr>
      <vt:lpstr>«Применение практико-ориентированных заданий на уроках алгебры для развития математической грамотности учащихся»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405</cp:lastModifiedBy>
  <cp:revision>64</cp:revision>
  <dcterms:created xsi:type="dcterms:W3CDTF">2017-06-26T17:55:09Z</dcterms:created>
  <dcterms:modified xsi:type="dcterms:W3CDTF">2024-03-28T01:55:05Z</dcterms:modified>
</cp:coreProperties>
</file>